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王漢宗顏楷體" panose="02000500000000000000" pitchFamily="2" charset="-120"/>
      <p:regular r:id="rId12"/>
    </p:embeddedFont>
    <p:embeddedFont>
      <p:font typeface="可画漫游世界" pitchFamily="18" charset="-122"/>
      <p:regular r:id="rId13"/>
    </p:embeddedFont>
    <p:embeddedFont>
      <p:font typeface="Arial Unicode" panose="020B0604020202020204" pitchFamily="34" charset="-128"/>
      <p:regular r:id="rId14"/>
    </p:embeddedFont>
    <p:embeddedFont>
      <p:font typeface="Arimo" panose="020B0604020202020204" pitchFamily="3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6.png"/><Relationship Id="rId7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10" Type="http://schemas.openxmlformats.org/officeDocument/2006/relationships/hyperlink" Target="https://drive.google.com/file/d/1_jSigcY1Otgv5g0cMZsSVOAVrzOtAqDy/view?usp=drivesdk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12" Type="http://schemas.openxmlformats.org/officeDocument/2006/relationships/image" Target="../media/image22.svg"/><Relationship Id="rId2" Type="http://schemas.openxmlformats.org/officeDocument/2006/relationships/image" Target="../media/image16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24.pn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33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sv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12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0.svg"/><Relationship Id="rId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0" y="9429737"/>
            <a:ext cx="18288000" cy="857263"/>
          </a:xfrm>
          <a:custGeom>
            <a:avLst/>
            <a:gdLst/>
            <a:ahLst/>
            <a:cxnLst/>
            <a:rect l="l" t="t" r="r" b="b"/>
            <a:pathLst>
              <a:path w="18288000" h="857263">
                <a:moveTo>
                  <a:pt x="18288000" y="0"/>
                </a:moveTo>
                <a:lnTo>
                  <a:pt x="0" y="0"/>
                </a:lnTo>
                <a:lnTo>
                  <a:pt x="0" y="857263"/>
                </a:lnTo>
                <a:lnTo>
                  <a:pt x="18288000" y="857263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83997"/>
            </a:stretch>
          </a:blipFill>
        </p:spPr>
      </p:sp>
      <p:sp>
        <p:nvSpPr>
          <p:cNvPr id="4" name="Freeform 4"/>
          <p:cNvSpPr/>
          <p:nvPr/>
        </p:nvSpPr>
        <p:spPr>
          <a:xfrm rot="-1324735">
            <a:off x="10332955" y="8977299"/>
            <a:ext cx="10981400" cy="3341483"/>
          </a:xfrm>
          <a:custGeom>
            <a:avLst/>
            <a:gdLst/>
            <a:ahLst/>
            <a:cxnLst/>
            <a:rect l="l" t="t" r="r" b="b"/>
            <a:pathLst>
              <a:path w="10981400" h="3341483">
                <a:moveTo>
                  <a:pt x="0" y="0"/>
                </a:moveTo>
                <a:lnTo>
                  <a:pt x="10981400" y="0"/>
                </a:lnTo>
                <a:lnTo>
                  <a:pt x="10981400" y="3341483"/>
                </a:lnTo>
                <a:lnTo>
                  <a:pt x="0" y="3341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1756487" y="4696192"/>
            <a:ext cx="2591107" cy="5888879"/>
          </a:xfrm>
          <a:custGeom>
            <a:avLst/>
            <a:gdLst/>
            <a:ahLst/>
            <a:cxnLst/>
            <a:rect l="l" t="t" r="r" b="b"/>
            <a:pathLst>
              <a:path w="2591107" h="5888879">
                <a:moveTo>
                  <a:pt x="0" y="0"/>
                </a:moveTo>
                <a:lnTo>
                  <a:pt x="2591107" y="0"/>
                </a:lnTo>
                <a:lnTo>
                  <a:pt x="2591107" y="5888879"/>
                </a:lnTo>
                <a:lnTo>
                  <a:pt x="0" y="58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24714" y="1028700"/>
            <a:ext cx="9106933" cy="6511457"/>
          </a:xfrm>
          <a:custGeom>
            <a:avLst/>
            <a:gdLst/>
            <a:ahLst/>
            <a:cxnLst/>
            <a:rect l="l" t="t" r="r" b="b"/>
            <a:pathLst>
              <a:path w="9106933" h="6511457">
                <a:moveTo>
                  <a:pt x="0" y="0"/>
                </a:moveTo>
                <a:lnTo>
                  <a:pt x="9106933" y="0"/>
                </a:lnTo>
                <a:lnTo>
                  <a:pt x="9106933" y="6511457"/>
                </a:lnTo>
                <a:lnTo>
                  <a:pt x="0" y="651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19065" y="1834658"/>
            <a:ext cx="12849871" cy="6617683"/>
          </a:xfrm>
          <a:custGeom>
            <a:avLst/>
            <a:gdLst/>
            <a:ahLst/>
            <a:cxnLst/>
            <a:rect l="l" t="t" r="r" b="b"/>
            <a:pathLst>
              <a:path w="12849871" h="6617683">
                <a:moveTo>
                  <a:pt x="0" y="0"/>
                </a:moveTo>
                <a:lnTo>
                  <a:pt x="12849870" y="0"/>
                </a:lnTo>
                <a:lnTo>
                  <a:pt x="12849870" y="6617684"/>
                </a:lnTo>
                <a:lnTo>
                  <a:pt x="0" y="6617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382">
            <a:off x="-2462021" y="-3393433"/>
            <a:ext cx="11062248" cy="3982409"/>
          </a:xfrm>
          <a:custGeom>
            <a:avLst/>
            <a:gdLst/>
            <a:ahLst/>
            <a:cxnLst/>
            <a:rect l="l" t="t" r="r" b="b"/>
            <a:pathLst>
              <a:path w="11062248" h="3982409">
                <a:moveTo>
                  <a:pt x="0" y="0"/>
                </a:moveTo>
                <a:lnTo>
                  <a:pt x="11062248" y="0"/>
                </a:lnTo>
                <a:lnTo>
                  <a:pt x="11062248" y="3982409"/>
                </a:lnTo>
                <a:lnTo>
                  <a:pt x="0" y="3982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52461">
            <a:off x="-5593546" y="-3910480"/>
            <a:ext cx="14574684" cy="4434868"/>
          </a:xfrm>
          <a:custGeom>
            <a:avLst/>
            <a:gdLst/>
            <a:ahLst/>
            <a:cxnLst/>
            <a:rect l="l" t="t" r="r" b="b"/>
            <a:pathLst>
              <a:path w="14574684" h="4434868">
                <a:moveTo>
                  <a:pt x="0" y="0"/>
                </a:moveTo>
                <a:lnTo>
                  <a:pt x="14574684" y="0"/>
                </a:lnTo>
                <a:lnTo>
                  <a:pt x="14574684" y="4434868"/>
                </a:lnTo>
                <a:lnTo>
                  <a:pt x="0" y="4434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25127" y="2817627"/>
            <a:ext cx="2721177" cy="676893"/>
          </a:xfrm>
          <a:custGeom>
            <a:avLst/>
            <a:gdLst/>
            <a:ahLst/>
            <a:cxnLst/>
            <a:rect l="l" t="t" r="r" b="b"/>
            <a:pathLst>
              <a:path w="2721177" h="676893">
                <a:moveTo>
                  <a:pt x="0" y="0"/>
                </a:moveTo>
                <a:lnTo>
                  <a:pt x="2721178" y="0"/>
                </a:lnTo>
                <a:lnTo>
                  <a:pt x="2721178" y="676892"/>
                </a:lnTo>
                <a:lnTo>
                  <a:pt x="0" y="6768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09352" y="847640"/>
            <a:ext cx="792381" cy="868146"/>
          </a:xfrm>
          <a:custGeom>
            <a:avLst/>
            <a:gdLst/>
            <a:ahLst/>
            <a:cxnLst/>
            <a:rect l="l" t="t" r="r" b="b"/>
            <a:pathLst>
              <a:path w="792381" h="868146">
                <a:moveTo>
                  <a:pt x="0" y="0"/>
                </a:moveTo>
                <a:lnTo>
                  <a:pt x="792381" y="0"/>
                </a:lnTo>
                <a:lnTo>
                  <a:pt x="792381" y="868146"/>
                </a:lnTo>
                <a:lnTo>
                  <a:pt x="0" y="868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51960" y="2560719"/>
            <a:ext cx="12510321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57"/>
              </a:lnSpc>
            </a:pPr>
            <a:r>
              <a:rPr lang="en-US" sz="19757" spc="-395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清水探索趣</a:t>
            </a:r>
          </a:p>
        </p:txBody>
      </p:sp>
      <p:sp>
        <p:nvSpPr>
          <p:cNvPr id="13" name="Freeform 13"/>
          <p:cNvSpPr/>
          <p:nvPr/>
        </p:nvSpPr>
        <p:spPr>
          <a:xfrm rot="5930912">
            <a:off x="12742824" y="-6635513"/>
            <a:ext cx="4811116" cy="10182256"/>
          </a:xfrm>
          <a:custGeom>
            <a:avLst/>
            <a:gdLst/>
            <a:ahLst/>
            <a:cxnLst/>
            <a:rect l="l" t="t" r="r" b="b"/>
            <a:pathLst>
              <a:path w="4811116" h="10182256">
                <a:moveTo>
                  <a:pt x="0" y="0"/>
                </a:moveTo>
                <a:lnTo>
                  <a:pt x="4811116" y="0"/>
                </a:lnTo>
                <a:lnTo>
                  <a:pt x="4811116" y="10182256"/>
                </a:lnTo>
                <a:lnTo>
                  <a:pt x="0" y="10182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148382" y="7166944"/>
            <a:ext cx="3501326" cy="8386410"/>
          </a:xfrm>
          <a:custGeom>
            <a:avLst/>
            <a:gdLst/>
            <a:ahLst/>
            <a:cxnLst/>
            <a:rect l="l" t="t" r="r" b="b"/>
            <a:pathLst>
              <a:path w="3501326" h="8386410">
                <a:moveTo>
                  <a:pt x="3501326" y="0"/>
                </a:moveTo>
                <a:lnTo>
                  <a:pt x="0" y="0"/>
                </a:lnTo>
                <a:lnTo>
                  <a:pt x="0" y="8386410"/>
                </a:lnTo>
                <a:lnTo>
                  <a:pt x="3501326" y="8386410"/>
                </a:lnTo>
                <a:lnTo>
                  <a:pt x="350132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62281" y="1046729"/>
            <a:ext cx="1303052" cy="586373"/>
          </a:xfrm>
          <a:custGeom>
            <a:avLst/>
            <a:gdLst/>
            <a:ahLst/>
            <a:cxnLst/>
            <a:rect l="l" t="t" r="r" b="b"/>
            <a:pathLst>
              <a:path w="1303052" h="586373">
                <a:moveTo>
                  <a:pt x="0" y="0"/>
                </a:moveTo>
                <a:lnTo>
                  <a:pt x="1303052" y="0"/>
                </a:lnTo>
                <a:lnTo>
                  <a:pt x="1303052" y="586373"/>
                </a:lnTo>
                <a:lnTo>
                  <a:pt x="0" y="5863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903917" flipH="1" flipV="1">
            <a:off x="-1457218" y="4931855"/>
            <a:ext cx="4734921" cy="1248297"/>
          </a:xfrm>
          <a:custGeom>
            <a:avLst/>
            <a:gdLst/>
            <a:ahLst/>
            <a:cxnLst/>
            <a:rect l="l" t="t" r="r" b="b"/>
            <a:pathLst>
              <a:path w="4734921" h="1248297">
                <a:moveTo>
                  <a:pt x="4734921" y="1248298"/>
                </a:moveTo>
                <a:lnTo>
                  <a:pt x="0" y="1248298"/>
                </a:lnTo>
                <a:lnTo>
                  <a:pt x="0" y="0"/>
                </a:lnTo>
                <a:lnTo>
                  <a:pt x="4734921" y="0"/>
                </a:lnTo>
                <a:lnTo>
                  <a:pt x="4734921" y="124829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93730" y="5609273"/>
            <a:ext cx="190514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第十組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23076" y="5238750"/>
            <a:ext cx="5969050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黃仲絃 林昱程 翁建豐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陳凱羿 陳建睿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6866155" y="-1603910"/>
            <a:ext cx="12802546" cy="10979274"/>
          </a:xfrm>
          <a:custGeom>
            <a:avLst/>
            <a:gdLst/>
            <a:ahLst/>
            <a:cxnLst/>
            <a:rect l="l" t="t" r="r" b="b"/>
            <a:pathLst>
              <a:path w="12802546" h="10979274">
                <a:moveTo>
                  <a:pt x="0" y="0"/>
                </a:moveTo>
                <a:lnTo>
                  <a:pt x="12802546" y="0"/>
                </a:lnTo>
                <a:lnTo>
                  <a:pt x="12802546" y="10979274"/>
                </a:lnTo>
                <a:lnTo>
                  <a:pt x="0" y="1097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3288">
            <a:off x="16013860" y="9067096"/>
            <a:ext cx="1569861" cy="1412875"/>
          </a:xfrm>
          <a:custGeom>
            <a:avLst/>
            <a:gdLst/>
            <a:ahLst/>
            <a:cxnLst/>
            <a:rect l="l" t="t" r="r" b="b"/>
            <a:pathLst>
              <a:path w="1569861" h="1412875">
                <a:moveTo>
                  <a:pt x="0" y="0"/>
                </a:moveTo>
                <a:lnTo>
                  <a:pt x="1569860" y="0"/>
                </a:lnTo>
                <a:lnTo>
                  <a:pt x="1569860" y="1412874"/>
                </a:lnTo>
                <a:lnTo>
                  <a:pt x="0" y="141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99485">
            <a:off x="11358996" y="-4797232"/>
            <a:ext cx="9106933" cy="6511457"/>
          </a:xfrm>
          <a:custGeom>
            <a:avLst/>
            <a:gdLst/>
            <a:ahLst/>
            <a:cxnLst/>
            <a:rect l="l" t="t" r="r" b="b"/>
            <a:pathLst>
              <a:path w="9106933" h="6511457">
                <a:moveTo>
                  <a:pt x="0" y="0"/>
                </a:moveTo>
                <a:lnTo>
                  <a:pt x="9106933" y="0"/>
                </a:lnTo>
                <a:lnTo>
                  <a:pt x="9106933" y="6511457"/>
                </a:lnTo>
                <a:lnTo>
                  <a:pt x="0" y="651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82452" y="-748612"/>
            <a:ext cx="1874613" cy="1738703"/>
          </a:xfrm>
          <a:custGeom>
            <a:avLst/>
            <a:gdLst/>
            <a:ahLst/>
            <a:cxnLst/>
            <a:rect l="l" t="t" r="r" b="b"/>
            <a:pathLst>
              <a:path w="1874613" h="1738703">
                <a:moveTo>
                  <a:pt x="0" y="0"/>
                </a:moveTo>
                <a:lnTo>
                  <a:pt x="1874613" y="0"/>
                </a:lnTo>
                <a:lnTo>
                  <a:pt x="1874613" y="1738703"/>
                </a:lnTo>
                <a:lnTo>
                  <a:pt x="0" y="1738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6479" flipH="1">
            <a:off x="15912463" y="1554864"/>
            <a:ext cx="3411521" cy="446599"/>
          </a:xfrm>
          <a:custGeom>
            <a:avLst/>
            <a:gdLst/>
            <a:ahLst/>
            <a:cxnLst/>
            <a:rect l="l" t="t" r="r" b="b"/>
            <a:pathLst>
              <a:path w="3411521" h="446599">
                <a:moveTo>
                  <a:pt x="3411521" y="0"/>
                </a:moveTo>
                <a:lnTo>
                  <a:pt x="0" y="0"/>
                </a:lnTo>
                <a:lnTo>
                  <a:pt x="0" y="446599"/>
                </a:lnTo>
                <a:lnTo>
                  <a:pt x="3411521" y="446599"/>
                </a:lnTo>
                <a:lnTo>
                  <a:pt x="34115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80022" y="1696994"/>
            <a:ext cx="7857813" cy="529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節目錄製成果分享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824928" y="-981375"/>
            <a:ext cx="3107870" cy="115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231815"/>
                </a:solidFill>
                <a:latin typeface="Arial Unicode"/>
                <a:ea typeface="Arial Unicode"/>
                <a:cs typeface="Arial Unicode"/>
                <a:sym typeface="Arial Unicode"/>
              </a:rPr>
              <a:t>表達 ~ 表達 ~ 表達 ~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6796" y="3551730"/>
            <a:ext cx="10093741" cy="265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u="sng">
                <a:solidFill>
                  <a:srgbClr val="231815"/>
                </a:solidFill>
                <a:latin typeface="Arimo"/>
                <a:ea typeface="Arimo"/>
                <a:cs typeface="Arimo"/>
                <a:sym typeface="Arimo"/>
                <a:hlinkClick r:id="rId10" tooltip="https://drive.google.com/file/d/1_jSigcY1Otgv5g0cMZsSVOAVrzOtAqDy/view?usp=drivesdk"/>
              </a:rPr>
              <a:t>https://drive.google.com/file/d/1_jSigcY1Otgv5g0cMZsSVOAVrzOtAqDy/view?usp=drivesdk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5329694">
            <a:off x="3347665" y="3259089"/>
            <a:ext cx="12385640" cy="4458830"/>
          </a:xfrm>
          <a:custGeom>
            <a:avLst/>
            <a:gdLst/>
            <a:ahLst/>
            <a:cxnLst/>
            <a:rect l="l" t="t" r="r" b="b"/>
            <a:pathLst>
              <a:path w="12385640" h="4458830">
                <a:moveTo>
                  <a:pt x="0" y="0"/>
                </a:moveTo>
                <a:lnTo>
                  <a:pt x="12385639" y="0"/>
                </a:lnTo>
                <a:lnTo>
                  <a:pt x="12385639" y="4458830"/>
                </a:lnTo>
                <a:lnTo>
                  <a:pt x="0" y="4458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866155" y="-1485006"/>
            <a:ext cx="12802546" cy="10979274"/>
          </a:xfrm>
          <a:custGeom>
            <a:avLst/>
            <a:gdLst/>
            <a:ahLst/>
            <a:cxnLst/>
            <a:rect l="l" t="t" r="r" b="b"/>
            <a:pathLst>
              <a:path w="12802546" h="10979274">
                <a:moveTo>
                  <a:pt x="0" y="0"/>
                </a:moveTo>
                <a:lnTo>
                  <a:pt x="12802546" y="0"/>
                </a:lnTo>
                <a:lnTo>
                  <a:pt x="12802546" y="10979274"/>
                </a:lnTo>
                <a:lnTo>
                  <a:pt x="0" y="10979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9271774" y="2309697"/>
            <a:ext cx="7610678" cy="6345665"/>
            <a:chOff x="0" y="-152400"/>
            <a:chExt cx="10147571" cy="8460886"/>
          </a:xfrm>
        </p:grpSpPr>
        <p:sp>
          <p:nvSpPr>
            <p:cNvPr id="6" name="Freeform 6"/>
            <p:cNvSpPr/>
            <p:nvPr/>
          </p:nvSpPr>
          <p:spPr>
            <a:xfrm>
              <a:off x="0" y="24892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29"/>
                  </a:lnTo>
                  <a:lnTo>
                    <a:pt x="0" y="72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79971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29"/>
                  </a:lnTo>
                  <a:lnTo>
                    <a:pt x="0" y="72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2535050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29"/>
                  </a:lnTo>
                  <a:lnTo>
                    <a:pt x="0" y="72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790129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29"/>
                  </a:lnTo>
                  <a:lnTo>
                    <a:pt x="0" y="72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5045207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30"/>
                  </a:lnTo>
                  <a:lnTo>
                    <a:pt x="0" y="728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6300286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30"/>
                  </a:lnTo>
                  <a:lnTo>
                    <a:pt x="0" y="728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7555365"/>
              <a:ext cx="664675" cy="728229"/>
            </a:xfrm>
            <a:custGeom>
              <a:avLst/>
              <a:gdLst/>
              <a:ahLst/>
              <a:cxnLst/>
              <a:rect l="l" t="t" r="r" b="b"/>
              <a:pathLst>
                <a:path w="664675" h="728229">
                  <a:moveTo>
                    <a:pt x="0" y="0"/>
                  </a:moveTo>
                  <a:lnTo>
                    <a:pt x="664675" y="0"/>
                  </a:lnTo>
                  <a:lnTo>
                    <a:pt x="664675" y="728229"/>
                  </a:lnTo>
                  <a:lnTo>
                    <a:pt x="0" y="72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270448" y="-152400"/>
              <a:ext cx="8877123" cy="860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 dirty="0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清水介紹</a:t>
              </a:r>
              <a:endParaRPr lang="en-US" sz="3900" u="sng" dirty="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  <a:hlinkClick r:id="rId7" action="ppaction://hlinksldjump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448" y="1172792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地方案例說明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448" y="2408798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現場調查與訪談結果說明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448" y="3650040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節目腳本說明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448" y="4891282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節目上架資訊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448" y="6132524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小組心得及成果說明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448" y="7373766"/>
              <a:ext cx="8877123" cy="93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10" lvl="1" indent="-421005" algn="l">
                <a:lnSpc>
                  <a:spcPts val="5459"/>
                </a:lnSpc>
                <a:buFont typeface="Arial"/>
                <a:buChar char="•"/>
              </a:pPr>
              <a:r>
                <a:rPr lang="en-US" sz="3900" u="sng">
                  <a:solidFill>
                    <a:srgbClr val="231815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成果分享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135036">
            <a:off x="5298933" y="2718361"/>
            <a:ext cx="5161847" cy="8015192"/>
          </a:xfrm>
          <a:custGeom>
            <a:avLst/>
            <a:gdLst/>
            <a:ahLst/>
            <a:cxnLst/>
            <a:rect l="l" t="t" r="r" b="b"/>
            <a:pathLst>
              <a:path w="5161847" h="7232010">
                <a:moveTo>
                  <a:pt x="0" y="0"/>
                </a:moveTo>
                <a:lnTo>
                  <a:pt x="5161847" y="0"/>
                </a:lnTo>
                <a:lnTo>
                  <a:pt x="5161847" y="7232010"/>
                </a:lnTo>
                <a:lnTo>
                  <a:pt x="0" y="7232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>
            <a:off x="4571088" y="4351271"/>
            <a:ext cx="627980" cy="3597803"/>
          </a:xfrm>
          <a:custGeom>
            <a:avLst/>
            <a:gdLst/>
            <a:ahLst/>
            <a:cxnLst/>
            <a:rect l="l" t="t" r="r" b="b"/>
            <a:pathLst>
              <a:path w="627980" h="3597803">
                <a:moveTo>
                  <a:pt x="0" y="0"/>
                </a:moveTo>
                <a:lnTo>
                  <a:pt x="627980" y="0"/>
                </a:lnTo>
                <a:lnTo>
                  <a:pt x="627980" y="3597803"/>
                </a:lnTo>
                <a:lnTo>
                  <a:pt x="0" y="35978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3288">
            <a:off x="16013860" y="9067096"/>
            <a:ext cx="1569861" cy="1412875"/>
          </a:xfrm>
          <a:custGeom>
            <a:avLst/>
            <a:gdLst/>
            <a:ahLst/>
            <a:cxnLst/>
            <a:rect l="l" t="t" r="r" b="b"/>
            <a:pathLst>
              <a:path w="1569861" h="1412875">
                <a:moveTo>
                  <a:pt x="0" y="0"/>
                </a:moveTo>
                <a:lnTo>
                  <a:pt x="1569860" y="0"/>
                </a:lnTo>
                <a:lnTo>
                  <a:pt x="1569860" y="1412874"/>
                </a:lnTo>
                <a:lnTo>
                  <a:pt x="0" y="1412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299485">
            <a:off x="11358996" y="-4797232"/>
            <a:ext cx="9106933" cy="6511457"/>
          </a:xfrm>
          <a:custGeom>
            <a:avLst/>
            <a:gdLst/>
            <a:ahLst/>
            <a:cxnLst/>
            <a:rect l="l" t="t" r="r" b="b"/>
            <a:pathLst>
              <a:path w="9106933" h="6511457">
                <a:moveTo>
                  <a:pt x="0" y="0"/>
                </a:moveTo>
                <a:lnTo>
                  <a:pt x="9106933" y="0"/>
                </a:lnTo>
                <a:lnTo>
                  <a:pt x="9106933" y="6511457"/>
                </a:lnTo>
                <a:lnTo>
                  <a:pt x="0" y="65114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882452" y="-748612"/>
            <a:ext cx="1874613" cy="1738703"/>
          </a:xfrm>
          <a:custGeom>
            <a:avLst/>
            <a:gdLst/>
            <a:ahLst/>
            <a:cxnLst/>
            <a:rect l="l" t="t" r="r" b="b"/>
            <a:pathLst>
              <a:path w="1874613" h="1738703">
                <a:moveTo>
                  <a:pt x="0" y="0"/>
                </a:moveTo>
                <a:lnTo>
                  <a:pt x="1874613" y="0"/>
                </a:lnTo>
                <a:lnTo>
                  <a:pt x="1874613" y="1738703"/>
                </a:lnTo>
                <a:lnTo>
                  <a:pt x="0" y="1738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06479" flipH="1">
            <a:off x="15912463" y="1554864"/>
            <a:ext cx="3411521" cy="446599"/>
          </a:xfrm>
          <a:custGeom>
            <a:avLst/>
            <a:gdLst/>
            <a:ahLst/>
            <a:cxnLst/>
            <a:rect l="l" t="t" r="r" b="b"/>
            <a:pathLst>
              <a:path w="3411521" h="446599">
                <a:moveTo>
                  <a:pt x="3411521" y="0"/>
                </a:moveTo>
                <a:lnTo>
                  <a:pt x="0" y="0"/>
                </a:lnTo>
                <a:lnTo>
                  <a:pt x="0" y="446599"/>
                </a:lnTo>
                <a:lnTo>
                  <a:pt x="3411521" y="446599"/>
                </a:lnTo>
                <a:lnTo>
                  <a:pt x="341152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282942" y="3724773"/>
            <a:ext cx="4711182" cy="2189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目錄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824928" y="-981375"/>
            <a:ext cx="3107870" cy="115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231815"/>
                </a:solidFill>
                <a:latin typeface="Arial Unicode"/>
                <a:ea typeface="Arial Unicode"/>
                <a:cs typeface="Arial Unicode"/>
                <a:sym typeface="Arial Unicode"/>
              </a:rPr>
              <a:t>表達 ~ 表達 ~ 表達 ~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65973">
            <a:off x="11988562" y="7662892"/>
            <a:ext cx="7914582" cy="9163047"/>
          </a:xfrm>
          <a:custGeom>
            <a:avLst/>
            <a:gdLst/>
            <a:ahLst/>
            <a:cxnLst/>
            <a:rect l="l" t="t" r="r" b="b"/>
            <a:pathLst>
              <a:path w="7914582" h="9163047">
                <a:moveTo>
                  <a:pt x="0" y="0"/>
                </a:moveTo>
                <a:lnTo>
                  <a:pt x="7914581" y="0"/>
                </a:lnTo>
                <a:lnTo>
                  <a:pt x="7914581" y="9163047"/>
                </a:lnTo>
                <a:lnTo>
                  <a:pt x="0" y="916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995713">
            <a:off x="1878579" y="5093927"/>
            <a:ext cx="4811116" cy="10182256"/>
          </a:xfrm>
          <a:custGeom>
            <a:avLst/>
            <a:gdLst/>
            <a:ahLst/>
            <a:cxnLst/>
            <a:rect l="l" t="t" r="r" b="b"/>
            <a:pathLst>
              <a:path w="4811116" h="10182256">
                <a:moveTo>
                  <a:pt x="0" y="0"/>
                </a:moveTo>
                <a:lnTo>
                  <a:pt x="4811116" y="0"/>
                </a:lnTo>
                <a:lnTo>
                  <a:pt x="4811116" y="10182255"/>
                </a:lnTo>
                <a:lnTo>
                  <a:pt x="0" y="10182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402" y="7582866"/>
            <a:ext cx="18606803" cy="15956918"/>
          </a:xfrm>
          <a:custGeom>
            <a:avLst/>
            <a:gdLst/>
            <a:ahLst/>
            <a:cxnLst/>
            <a:rect l="l" t="t" r="r" b="b"/>
            <a:pathLst>
              <a:path w="18606803" h="15956918">
                <a:moveTo>
                  <a:pt x="0" y="0"/>
                </a:moveTo>
                <a:lnTo>
                  <a:pt x="18606804" y="0"/>
                </a:lnTo>
                <a:lnTo>
                  <a:pt x="18606804" y="15956918"/>
                </a:lnTo>
                <a:lnTo>
                  <a:pt x="0" y="1595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07035" y="-40930"/>
            <a:ext cx="10273931" cy="198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清水區介紹</a:t>
            </a:r>
          </a:p>
        </p:txBody>
      </p:sp>
      <p:sp>
        <p:nvSpPr>
          <p:cNvPr id="7" name="Freeform 7"/>
          <p:cNvSpPr/>
          <p:nvPr/>
        </p:nvSpPr>
        <p:spPr>
          <a:xfrm>
            <a:off x="14936213" y="4678929"/>
            <a:ext cx="4180758" cy="7796286"/>
          </a:xfrm>
          <a:custGeom>
            <a:avLst/>
            <a:gdLst/>
            <a:ahLst/>
            <a:cxnLst/>
            <a:rect l="l" t="t" r="r" b="b"/>
            <a:pathLst>
              <a:path w="4180758" h="7796286">
                <a:moveTo>
                  <a:pt x="0" y="0"/>
                </a:moveTo>
                <a:lnTo>
                  <a:pt x="4180759" y="0"/>
                </a:lnTo>
                <a:lnTo>
                  <a:pt x="4180759" y="7796286"/>
                </a:lnTo>
                <a:lnTo>
                  <a:pt x="0" y="7796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3146" y="8909243"/>
            <a:ext cx="2466893" cy="1110102"/>
          </a:xfrm>
          <a:custGeom>
            <a:avLst/>
            <a:gdLst/>
            <a:ahLst/>
            <a:cxnLst/>
            <a:rect l="l" t="t" r="r" b="b"/>
            <a:pathLst>
              <a:path w="2466893" h="1110102">
                <a:moveTo>
                  <a:pt x="0" y="0"/>
                </a:moveTo>
                <a:lnTo>
                  <a:pt x="2466893" y="0"/>
                </a:lnTo>
                <a:lnTo>
                  <a:pt x="2466893" y="1110102"/>
                </a:lnTo>
                <a:lnTo>
                  <a:pt x="0" y="11101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2492" y="-349711"/>
            <a:ext cx="2519113" cy="2510659"/>
          </a:xfrm>
          <a:custGeom>
            <a:avLst/>
            <a:gdLst/>
            <a:ahLst/>
            <a:cxnLst/>
            <a:rect l="l" t="t" r="r" b="b"/>
            <a:pathLst>
              <a:path w="2519113" h="2510659">
                <a:moveTo>
                  <a:pt x="0" y="0"/>
                </a:moveTo>
                <a:lnTo>
                  <a:pt x="2519112" y="0"/>
                </a:lnTo>
                <a:lnTo>
                  <a:pt x="2519112" y="2510659"/>
                </a:lnTo>
                <a:lnTo>
                  <a:pt x="0" y="2510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1309" y="7198764"/>
            <a:ext cx="2741440" cy="2576954"/>
          </a:xfrm>
          <a:custGeom>
            <a:avLst/>
            <a:gdLst/>
            <a:ahLst/>
            <a:cxnLst/>
            <a:rect l="l" t="t" r="r" b="b"/>
            <a:pathLst>
              <a:path w="2741440" h="2576954">
                <a:moveTo>
                  <a:pt x="0" y="0"/>
                </a:moveTo>
                <a:lnTo>
                  <a:pt x="2741440" y="0"/>
                </a:lnTo>
                <a:lnTo>
                  <a:pt x="2741440" y="2576953"/>
                </a:lnTo>
                <a:lnTo>
                  <a:pt x="0" y="2576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72806" y="359120"/>
            <a:ext cx="972987" cy="1801828"/>
          </a:xfrm>
          <a:custGeom>
            <a:avLst/>
            <a:gdLst/>
            <a:ahLst/>
            <a:cxnLst/>
            <a:rect l="l" t="t" r="r" b="b"/>
            <a:pathLst>
              <a:path w="972987" h="1801828">
                <a:moveTo>
                  <a:pt x="0" y="0"/>
                </a:moveTo>
                <a:lnTo>
                  <a:pt x="972988" y="0"/>
                </a:lnTo>
                <a:lnTo>
                  <a:pt x="972988" y="1801828"/>
                </a:lnTo>
                <a:lnTo>
                  <a:pt x="0" y="18018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09060">
            <a:off x="6190454" y="8691443"/>
            <a:ext cx="8033454" cy="1717151"/>
          </a:xfrm>
          <a:custGeom>
            <a:avLst/>
            <a:gdLst/>
            <a:ahLst/>
            <a:cxnLst/>
            <a:rect l="l" t="t" r="r" b="b"/>
            <a:pathLst>
              <a:path w="8033454" h="1717151">
                <a:moveTo>
                  <a:pt x="0" y="0"/>
                </a:moveTo>
                <a:lnTo>
                  <a:pt x="8033454" y="0"/>
                </a:lnTo>
                <a:lnTo>
                  <a:pt x="8033454" y="1717151"/>
                </a:lnTo>
                <a:lnTo>
                  <a:pt x="0" y="17171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78504" y="2219325"/>
            <a:ext cx="14130992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清水區，舊稱「</a:t>
            </a:r>
            <a:r>
              <a:rPr lang="en-US" sz="4500">
                <a:solidFill>
                  <a:srgbClr val="FF313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牛罵頭</a:t>
            </a:r>
            <a:r>
              <a:rPr lang="en-US" sz="45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」，日治時期改稱「</a:t>
            </a:r>
            <a:r>
              <a:rPr lang="en-US" sz="4500">
                <a:solidFill>
                  <a:srgbClr val="FF313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清水</a:t>
            </a:r>
            <a:r>
              <a:rPr lang="en-US" sz="45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」，前身「</a:t>
            </a:r>
            <a:r>
              <a:rPr lang="en-US" sz="4500">
                <a:solidFill>
                  <a:srgbClr val="FF3131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清水鎮</a:t>
            </a:r>
            <a:r>
              <a:rPr lang="en-US" sz="45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」，位於臺灣臺中市西部，由於地理位置緊臨大肚臺地、大甲溪出海口，且其西濱臺灣海峽，因此擁有豐富的自然景觀。臨海地區則有海港、漁港等建設，使其呈現特殊的農漁業文化，境內的高美濕地是清水區著名的生態景點。清水區也是梧棲漁港以及臺中市港區藝術中心的所在地。重要特產則有韭菜、韭黃等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06326" y="1280856"/>
            <a:ext cx="2138969" cy="532068"/>
          </a:xfrm>
          <a:custGeom>
            <a:avLst/>
            <a:gdLst/>
            <a:ahLst/>
            <a:cxnLst/>
            <a:rect l="l" t="t" r="r" b="b"/>
            <a:pathLst>
              <a:path w="2138969" h="532068">
                <a:moveTo>
                  <a:pt x="0" y="0"/>
                </a:moveTo>
                <a:lnTo>
                  <a:pt x="2138968" y="0"/>
                </a:lnTo>
                <a:lnTo>
                  <a:pt x="2138968" y="532068"/>
                </a:lnTo>
                <a:lnTo>
                  <a:pt x="0" y="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28382">
            <a:off x="-2462021" y="-2930576"/>
            <a:ext cx="11062248" cy="3982409"/>
          </a:xfrm>
          <a:custGeom>
            <a:avLst/>
            <a:gdLst/>
            <a:ahLst/>
            <a:cxnLst/>
            <a:rect l="l" t="t" r="r" b="b"/>
            <a:pathLst>
              <a:path w="11062248" h="3982409">
                <a:moveTo>
                  <a:pt x="0" y="0"/>
                </a:moveTo>
                <a:lnTo>
                  <a:pt x="11062248" y="0"/>
                </a:lnTo>
                <a:lnTo>
                  <a:pt x="11062248" y="3982410"/>
                </a:lnTo>
                <a:lnTo>
                  <a:pt x="0" y="3982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2461">
            <a:off x="-5593546" y="-3447623"/>
            <a:ext cx="14574684" cy="4434868"/>
          </a:xfrm>
          <a:custGeom>
            <a:avLst/>
            <a:gdLst/>
            <a:ahLst/>
            <a:cxnLst/>
            <a:rect l="l" t="t" r="r" b="b"/>
            <a:pathLst>
              <a:path w="14574684" h="4434868">
                <a:moveTo>
                  <a:pt x="0" y="0"/>
                </a:moveTo>
                <a:lnTo>
                  <a:pt x="14574684" y="0"/>
                </a:lnTo>
                <a:lnTo>
                  <a:pt x="14574684" y="4434869"/>
                </a:lnTo>
                <a:lnTo>
                  <a:pt x="0" y="4434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57460" y="3080459"/>
            <a:ext cx="8730540" cy="7043660"/>
          </a:xfrm>
          <a:custGeom>
            <a:avLst/>
            <a:gdLst/>
            <a:ahLst/>
            <a:cxnLst/>
            <a:rect l="l" t="t" r="r" b="b"/>
            <a:pathLst>
              <a:path w="8730540" h="7043660">
                <a:moveTo>
                  <a:pt x="0" y="0"/>
                </a:moveTo>
                <a:lnTo>
                  <a:pt x="8730540" y="0"/>
                </a:lnTo>
                <a:lnTo>
                  <a:pt x="8730540" y="7043660"/>
                </a:lnTo>
                <a:lnTo>
                  <a:pt x="0" y="704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33" r="-1043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91143" y="3559175"/>
            <a:ext cx="8252857" cy="64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位於鰲峰山的一個考古遺址，也是台灣中部新石器時代文化牛罵頭文化的命名遺址。臺中市政府文化局已將原址規劃為「牛罵頭遺址文化園區」並對外開放，園區內有「牛罵頭遺址」、「牛罵頭遺址界牆剝取物」、「沙鹿區南勢坑遺址文化層斷面」與「鰲峰山營區及原清水神社遺構」等文化資產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47" y="-194884"/>
            <a:ext cx="11688385" cy="244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20"/>
              </a:lnSpc>
            </a:pPr>
            <a:r>
              <a:rPr lang="en-US" sz="128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地方案例說明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9095" y="1999934"/>
            <a:ext cx="5080099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牛罵頭遺址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06326" y="1280856"/>
            <a:ext cx="2138969" cy="532068"/>
          </a:xfrm>
          <a:custGeom>
            <a:avLst/>
            <a:gdLst/>
            <a:ahLst/>
            <a:cxnLst/>
            <a:rect l="l" t="t" r="r" b="b"/>
            <a:pathLst>
              <a:path w="2138969" h="532068">
                <a:moveTo>
                  <a:pt x="0" y="0"/>
                </a:moveTo>
                <a:lnTo>
                  <a:pt x="2138968" y="0"/>
                </a:lnTo>
                <a:lnTo>
                  <a:pt x="2138968" y="532068"/>
                </a:lnTo>
                <a:lnTo>
                  <a:pt x="0" y="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28382">
            <a:off x="-2462021" y="-2930576"/>
            <a:ext cx="11062248" cy="3982409"/>
          </a:xfrm>
          <a:custGeom>
            <a:avLst/>
            <a:gdLst/>
            <a:ahLst/>
            <a:cxnLst/>
            <a:rect l="l" t="t" r="r" b="b"/>
            <a:pathLst>
              <a:path w="11062248" h="3982409">
                <a:moveTo>
                  <a:pt x="0" y="0"/>
                </a:moveTo>
                <a:lnTo>
                  <a:pt x="11062248" y="0"/>
                </a:lnTo>
                <a:lnTo>
                  <a:pt x="11062248" y="3982410"/>
                </a:lnTo>
                <a:lnTo>
                  <a:pt x="0" y="3982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2461">
            <a:off x="-5593546" y="-3447623"/>
            <a:ext cx="14574684" cy="4434868"/>
          </a:xfrm>
          <a:custGeom>
            <a:avLst/>
            <a:gdLst/>
            <a:ahLst/>
            <a:cxnLst/>
            <a:rect l="l" t="t" r="r" b="b"/>
            <a:pathLst>
              <a:path w="14574684" h="4434868">
                <a:moveTo>
                  <a:pt x="0" y="0"/>
                </a:moveTo>
                <a:lnTo>
                  <a:pt x="14574684" y="0"/>
                </a:lnTo>
                <a:lnTo>
                  <a:pt x="14574684" y="4434869"/>
                </a:lnTo>
                <a:lnTo>
                  <a:pt x="0" y="4434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7383" y="328762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0906" y="3435033"/>
            <a:ext cx="10116477" cy="640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位於臺灣臺中市清水區下湳里的媽祖廟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清水朝興宮的香火由來傳說是雍正十年（1732年）由黃姓民眾自福建迎來奉祀下湳仔的自家，至道光元年（1821年）建廟，在1984年由楊丁號召原地重建。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此廟為清水區下湳里民眾的信仰重要場所。附近西寧里、中興里等里民也會來此廟內商議地方大事。1991年，成立委員會後，多年由主委蔡基笨推展廟務。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47" y="-194884"/>
            <a:ext cx="11688385" cy="244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20"/>
              </a:lnSpc>
            </a:pPr>
            <a:r>
              <a:rPr lang="en-US" sz="128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地方案例說明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9095" y="1999934"/>
            <a:ext cx="5080099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清水朝興宮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346358">
            <a:off x="12826997" y="9339595"/>
            <a:ext cx="8864606" cy="1894810"/>
          </a:xfrm>
          <a:custGeom>
            <a:avLst/>
            <a:gdLst/>
            <a:ahLst/>
            <a:cxnLst/>
            <a:rect l="l" t="t" r="r" b="b"/>
            <a:pathLst>
              <a:path w="8864606" h="1894810">
                <a:moveTo>
                  <a:pt x="0" y="0"/>
                </a:moveTo>
                <a:lnTo>
                  <a:pt x="8864606" y="0"/>
                </a:lnTo>
                <a:lnTo>
                  <a:pt x="8864606" y="1894810"/>
                </a:lnTo>
                <a:lnTo>
                  <a:pt x="0" y="1894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78838" y="9345221"/>
            <a:ext cx="2721177" cy="676893"/>
          </a:xfrm>
          <a:custGeom>
            <a:avLst/>
            <a:gdLst/>
            <a:ahLst/>
            <a:cxnLst/>
            <a:rect l="l" t="t" r="r" b="b"/>
            <a:pathLst>
              <a:path w="2721177" h="676893">
                <a:moveTo>
                  <a:pt x="0" y="0"/>
                </a:moveTo>
                <a:lnTo>
                  <a:pt x="2721178" y="0"/>
                </a:lnTo>
                <a:lnTo>
                  <a:pt x="2721178" y="676893"/>
                </a:lnTo>
                <a:lnTo>
                  <a:pt x="0" y="676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32696" y="4051444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0" y="0"/>
                </a:lnTo>
                <a:lnTo>
                  <a:pt x="5970670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66" r="-1666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450" y="-92425"/>
            <a:ext cx="18210550" cy="244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20"/>
              </a:lnSpc>
            </a:pPr>
            <a:r>
              <a:rPr lang="en-US" sz="12800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現場調查與探訪結果說明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693151" y="1574165"/>
            <a:ext cx="19596853" cy="239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i="1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調查日期：11/23 </a:t>
            </a:r>
          </a:p>
          <a:p>
            <a:pPr algn="ctr">
              <a:lnSpc>
                <a:spcPts val="9100"/>
              </a:lnSpc>
            </a:pPr>
            <a:r>
              <a:rPr lang="en-US" sz="6500" i="1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人員：林昱程 陳凱羿 翁建豐 陳建睿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6611" y="4609167"/>
            <a:ext cx="8160382" cy="428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在探訪的過程中，我們去往了朝興宮附近的田地，有體驗手動的打穀機、看一些鴨子，還有喝點裕源農夫泡的茶，甚至了解當地的一些生態和發展，探訪的最後裕源農夫還送了一包利用五福圳所灌溉出來的米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5329694">
            <a:off x="1204904" y="3327210"/>
            <a:ext cx="12385640" cy="4458830"/>
          </a:xfrm>
          <a:custGeom>
            <a:avLst/>
            <a:gdLst/>
            <a:ahLst/>
            <a:cxnLst/>
            <a:rect l="l" t="t" r="r" b="b"/>
            <a:pathLst>
              <a:path w="12385640" h="4458830">
                <a:moveTo>
                  <a:pt x="0" y="0"/>
                </a:moveTo>
                <a:lnTo>
                  <a:pt x="12385640" y="0"/>
                </a:lnTo>
                <a:lnTo>
                  <a:pt x="12385640" y="4458830"/>
                </a:lnTo>
                <a:lnTo>
                  <a:pt x="0" y="4458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551727" y="-2449273"/>
            <a:ext cx="12802546" cy="12670000"/>
          </a:xfrm>
          <a:custGeom>
            <a:avLst/>
            <a:gdLst/>
            <a:ahLst/>
            <a:cxnLst/>
            <a:rect l="l" t="t" r="r" b="b"/>
            <a:pathLst>
              <a:path w="12802546" h="12670000">
                <a:moveTo>
                  <a:pt x="0" y="0"/>
                </a:moveTo>
                <a:lnTo>
                  <a:pt x="12802546" y="0"/>
                </a:lnTo>
                <a:lnTo>
                  <a:pt x="12802546" y="12670000"/>
                </a:lnTo>
                <a:lnTo>
                  <a:pt x="0" y="1267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99" r="-76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01703" y="465533"/>
            <a:ext cx="8102594" cy="198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i="1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節目腳本說明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93221" y="2797168"/>
            <a:ext cx="8761714" cy="805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·朝興宮旁的田地尋訪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·五福圳的歷史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·五福圳灌溉的米文化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·土腳厝的來源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·架設棲架與拍攝黑翅鳶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·福壽螺的應用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·返鄉青農的智慧</a:t>
            </a: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231815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231815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  <p:sp>
        <p:nvSpPr>
          <p:cNvPr id="7" name="Freeform 7"/>
          <p:cNvSpPr/>
          <p:nvPr/>
        </p:nvSpPr>
        <p:spPr>
          <a:xfrm rot="3929053" flipH="1" flipV="1">
            <a:off x="9340979" y="833072"/>
            <a:ext cx="1564262" cy="3309016"/>
          </a:xfrm>
          <a:custGeom>
            <a:avLst/>
            <a:gdLst/>
            <a:ahLst/>
            <a:cxnLst/>
            <a:rect l="l" t="t" r="r" b="b"/>
            <a:pathLst>
              <a:path w="1564262" h="3309016">
                <a:moveTo>
                  <a:pt x="1564262" y="3309015"/>
                </a:moveTo>
                <a:lnTo>
                  <a:pt x="0" y="3309015"/>
                </a:lnTo>
                <a:lnTo>
                  <a:pt x="0" y="0"/>
                </a:lnTo>
                <a:lnTo>
                  <a:pt x="1564262" y="0"/>
                </a:lnTo>
                <a:lnTo>
                  <a:pt x="1564262" y="330901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75484" y="8966878"/>
            <a:ext cx="1760832" cy="64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  <a:spcBef>
                <a:spcPct val="0"/>
              </a:spcBef>
            </a:pPr>
            <a:r>
              <a:rPr lang="en-US" sz="1699" spc="-33">
                <a:solidFill>
                  <a:srgbClr val="231815"/>
                </a:solidFill>
                <a:latin typeface="Arial Unicode"/>
                <a:ea typeface="Arial Unicode"/>
                <a:cs typeface="Arial Unicode"/>
                <a:sym typeface="Arial Unicode"/>
              </a:rPr>
              <a:t>表達 ~ 表達 ~ 表達 ~</a:t>
            </a:r>
          </a:p>
        </p:txBody>
      </p:sp>
      <p:sp>
        <p:nvSpPr>
          <p:cNvPr id="9" name="Freeform 9"/>
          <p:cNvSpPr/>
          <p:nvPr/>
        </p:nvSpPr>
        <p:spPr>
          <a:xfrm>
            <a:off x="14580935" y="7662297"/>
            <a:ext cx="5356730" cy="7190241"/>
          </a:xfrm>
          <a:custGeom>
            <a:avLst/>
            <a:gdLst/>
            <a:ahLst/>
            <a:cxnLst/>
            <a:rect l="l" t="t" r="r" b="b"/>
            <a:pathLst>
              <a:path w="5356730" h="7190241">
                <a:moveTo>
                  <a:pt x="0" y="0"/>
                </a:moveTo>
                <a:lnTo>
                  <a:pt x="5356730" y="0"/>
                </a:lnTo>
                <a:lnTo>
                  <a:pt x="5356730" y="7190241"/>
                </a:lnTo>
                <a:lnTo>
                  <a:pt x="0" y="719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3288">
            <a:off x="7158046" y="-248539"/>
            <a:ext cx="1569861" cy="1412875"/>
          </a:xfrm>
          <a:custGeom>
            <a:avLst/>
            <a:gdLst/>
            <a:ahLst/>
            <a:cxnLst/>
            <a:rect l="l" t="t" r="r" b="b"/>
            <a:pathLst>
              <a:path w="1569861" h="1412875">
                <a:moveTo>
                  <a:pt x="0" y="0"/>
                </a:moveTo>
                <a:lnTo>
                  <a:pt x="1569861" y="0"/>
                </a:lnTo>
                <a:lnTo>
                  <a:pt x="1569861" y="1412875"/>
                </a:lnTo>
                <a:lnTo>
                  <a:pt x="0" y="141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7220107" y="-933318"/>
            <a:ext cx="627980" cy="3597803"/>
          </a:xfrm>
          <a:custGeom>
            <a:avLst/>
            <a:gdLst/>
            <a:ahLst/>
            <a:cxnLst/>
            <a:rect l="l" t="t" r="r" b="b"/>
            <a:pathLst>
              <a:path w="627980" h="3597803">
                <a:moveTo>
                  <a:pt x="0" y="0"/>
                </a:moveTo>
                <a:lnTo>
                  <a:pt x="627980" y="0"/>
                </a:lnTo>
                <a:lnTo>
                  <a:pt x="627980" y="3597803"/>
                </a:lnTo>
                <a:lnTo>
                  <a:pt x="0" y="3597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7056649" cy="10287000"/>
          </a:xfrm>
          <a:custGeom>
            <a:avLst/>
            <a:gdLst/>
            <a:ahLst/>
            <a:cxnLst/>
            <a:rect l="l" t="t" r="r" b="b"/>
            <a:pathLst>
              <a:path w="7056649" h="10287000">
                <a:moveTo>
                  <a:pt x="0" y="0"/>
                </a:moveTo>
                <a:lnTo>
                  <a:pt x="7056649" y="0"/>
                </a:lnTo>
                <a:lnTo>
                  <a:pt x="70566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66" r="-466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78409" y="7751071"/>
            <a:ext cx="11909591" cy="2535929"/>
          </a:xfrm>
          <a:custGeom>
            <a:avLst/>
            <a:gdLst/>
            <a:ahLst/>
            <a:cxnLst/>
            <a:rect l="l" t="t" r="r" b="b"/>
            <a:pathLst>
              <a:path w="11909591" h="2535929">
                <a:moveTo>
                  <a:pt x="0" y="0"/>
                </a:moveTo>
                <a:lnTo>
                  <a:pt x="11909591" y="0"/>
                </a:lnTo>
                <a:lnTo>
                  <a:pt x="11909591" y="2535929"/>
                </a:lnTo>
                <a:lnTo>
                  <a:pt x="0" y="253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0242" b="-585655"/>
            </a:stretch>
          </a:blipFill>
        </p:spPr>
      </p:sp>
      <p:sp>
        <p:nvSpPr>
          <p:cNvPr id="4" name="Freeform 4"/>
          <p:cNvSpPr/>
          <p:nvPr/>
        </p:nvSpPr>
        <p:spPr>
          <a:xfrm rot="-438902">
            <a:off x="7996928" y="8863408"/>
            <a:ext cx="7931764" cy="1695414"/>
          </a:xfrm>
          <a:custGeom>
            <a:avLst/>
            <a:gdLst/>
            <a:ahLst/>
            <a:cxnLst/>
            <a:rect l="l" t="t" r="r" b="b"/>
            <a:pathLst>
              <a:path w="7931764" h="1695414">
                <a:moveTo>
                  <a:pt x="0" y="0"/>
                </a:moveTo>
                <a:lnTo>
                  <a:pt x="7931763" y="0"/>
                </a:lnTo>
                <a:lnTo>
                  <a:pt x="7931763" y="1695415"/>
                </a:lnTo>
                <a:lnTo>
                  <a:pt x="0" y="169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93439" y="7340480"/>
            <a:ext cx="10923353" cy="3019905"/>
          </a:xfrm>
          <a:custGeom>
            <a:avLst/>
            <a:gdLst/>
            <a:ahLst/>
            <a:cxnLst/>
            <a:rect l="l" t="t" r="r" b="b"/>
            <a:pathLst>
              <a:path w="10923353" h="3019905">
                <a:moveTo>
                  <a:pt x="0" y="0"/>
                </a:moveTo>
                <a:lnTo>
                  <a:pt x="10923352" y="0"/>
                </a:lnTo>
                <a:lnTo>
                  <a:pt x="10923352" y="3019904"/>
                </a:lnTo>
                <a:lnTo>
                  <a:pt x="0" y="301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1" b="-31872"/>
            </a:stretch>
          </a:blipFill>
        </p:spPr>
      </p:sp>
      <p:sp>
        <p:nvSpPr>
          <p:cNvPr id="6" name="Freeform 6"/>
          <p:cNvSpPr/>
          <p:nvPr/>
        </p:nvSpPr>
        <p:spPr>
          <a:xfrm rot="238945">
            <a:off x="-434577" y="9294471"/>
            <a:ext cx="1851755" cy="833290"/>
          </a:xfrm>
          <a:custGeom>
            <a:avLst/>
            <a:gdLst/>
            <a:ahLst/>
            <a:cxnLst/>
            <a:rect l="l" t="t" r="r" b="b"/>
            <a:pathLst>
              <a:path w="1851755" h="833290">
                <a:moveTo>
                  <a:pt x="0" y="0"/>
                </a:moveTo>
                <a:lnTo>
                  <a:pt x="1851755" y="0"/>
                </a:lnTo>
                <a:lnTo>
                  <a:pt x="1851755" y="833289"/>
                </a:lnTo>
                <a:lnTo>
                  <a:pt x="0" y="833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69420" y="1832334"/>
            <a:ext cx="15934939" cy="852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節目名稱：清水趴趴go</a:t>
            </a:r>
          </a:p>
          <a:p>
            <a:pPr algn="l">
              <a:lnSpc>
                <a:spcPts val="5600"/>
              </a:lnSpc>
            </a:pPr>
            <a:endParaRPr lang="en-US" sz="4000">
              <a:solidFill>
                <a:srgbClr val="231815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節目簡介：在這個遍地都是高樓大廈的社會中，越來越少人去認識鄉村的景色及好處，在這次的節目中，就讓我們帶領大家一起去體驗清水的鄉村生活，說不定會有更大的驚喜讓大家耳目一新喔！</a:t>
            </a:r>
          </a:p>
          <a:p>
            <a:pPr algn="l">
              <a:lnSpc>
                <a:spcPts val="5600"/>
              </a:lnSpc>
            </a:pPr>
            <a:endParaRPr lang="en-US" sz="4000">
              <a:solidFill>
                <a:srgbClr val="231815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製作團隊：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主持人：林昱程、黃仲絃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腳本撰寫：陳建睿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場地調查：林昱程、翁建豐、陳凱羿、陳建睿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聲音錄製：陳凱羿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節目剪輯/配樂：翁建豐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3859" y="-163195"/>
            <a:ext cx="12440283" cy="198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i="1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節目上架資訊</a:t>
            </a:r>
          </a:p>
        </p:txBody>
      </p:sp>
      <p:sp>
        <p:nvSpPr>
          <p:cNvPr id="9" name="Freeform 9"/>
          <p:cNvSpPr/>
          <p:nvPr/>
        </p:nvSpPr>
        <p:spPr>
          <a:xfrm rot="597984">
            <a:off x="-70551" y="-520464"/>
            <a:ext cx="1479940" cy="1681751"/>
          </a:xfrm>
          <a:custGeom>
            <a:avLst/>
            <a:gdLst/>
            <a:ahLst/>
            <a:cxnLst/>
            <a:rect l="l" t="t" r="r" b="b"/>
            <a:pathLst>
              <a:path w="1479940" h="1681751">
                <a:moveTo>
                  <a:pt x="0" y="0"/>
                </a:moveTo>
                <a:lnTo>
                  <a:pt x="1479941" y="0"/>
                </a:lnTo>
                <a:lnTo>
                  <a:pt x="1479941" y="1681750"/>
                </a:lnTo>
                <a:lnTo>
                  <a:pt x="0" y="1681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845475" y="-1055231"/>
            <a:ext cx="4628448" cy="3372981"/>
          </a:xfrm>
          <a:custGeom>
            <a:avLst/>
            <a:gdLst/>
            <a:ahLst/>
            <a:cxnLst/>
            <a:rect l="l" t="t" r="r" b="b"/>
            <a:pathLst>
              <a:path w="4628448" h="3372981">
                <a:moveTo>
                  <a:pt x="4628447" y="0"/>
                </a:moveTo>
                <a:lnTo>
                  <a:pt x="0" y="0"/>
                </a:lnTo>
                <a:lnTo>
                  <a:pt x="0" y="3372982"/>
                </a:lnTo>
                <a:lnTo>
                  <a:pt x="4628447" y="3372982"/>
                </a:lnTo>
                <a:lnTo>
                  <a:pt x="46284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4105">
            <a:off x="1468937" y="1051444"/>
            <a:ext cx="792381" cy="868146"/>
          </a:xfrm>
          <a:custGeom>
            <a:avLst/>
            <a:gdLst/>
            <a:ahLst/>
            <a:cxnLst/>
            <a:rect l="l" t="t" r="r" b="b"/>
            <a:pathLst>
              <a:path w="792381" h="868146">
                <a:moveTo>
                  <a:pt x="0" y="0"/>
                </a:moveTo>
                <a:lnTo>
                  <a:pt x="792381" y="0"/>
                </a:lnTo>
                <a:lnTo>
                  <a:pt x="792381" y="868146"/>
                </a:lnTo>
                <a:lnTo>
                  <a:pt x="0" y="868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78409" y="7751071"/>
            <a:ext cx="11909591" cy="2535929"/>
          </a:xfrm>
          <a:custGeom>
            <a:avLst/>
            <a:gdLst/>
            <a:ahLst/>
            <a:cxnLst/>
            <a:rect l="l" t="t" r="r" b="b"/>
            <a:pathLst>
              <a:path w="11909591" h="2535929">
                <a:moveTo>
                  <a:pt x="0" y="0"/>
                </a:moveTo>
                <a:lnTo>
                  <a:pt x="11909591" y="0"/>
                </a:lnTo>
                <a:lnTo>
                  <a:pt x="11909591" y="2535929"/>
                </a:lnTo>
                <a:lnTo>
                  <a:pt x="0" y="253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0242" b="-585655"/>
            </a:stretch>
          </a:blipFill>
        </p:spPr>
      </p:sp>
      <p:sp>
        <p:nvSpPr>
          <p:cNvPr id="4" name="Freeform 4"/>
          <p:cNvSpPr/>
          <p:nvPr/>
        </p:nvSpPr>
        <p:spPr>
          <a:xfrm rot="-438902">
            <a:off x="7996928" y="8863408"/>
            <a:ext cx="7931764" cy="1695414"/>
          </a:xfrm>
          <a:custGeom>
            <a:avLst/>
            <a:gdLst/>
            <a:ahLst/>
            <a:cxnLst/>
            <a:rect l="l" t="t" r="r" b="b"/>
            <a:pathLst>
              <a:path w="7931764" h="1695414">
                <a:moveTo>
                  <a:pt x="0" y="0"/>
                </a:moveTo>
                <a:lnTo>
                  <a:pt x="7931763" y="0"/>
                </a:lnTo>
                <a:lnTo>
                  <a:pt x="7931763" y="1695415"/>
                </a:lnTo>
                <a:lnTo>
                  <a:pt x="0" y="169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93439" y="7340480"/>
            <a:ext cx="10923353" cy="3019905"/>
          </a:xfrm>
          <a:custGeom>
            <a:avLst/>
            <a:gdLst/>
            <a:ahLst/>
            <a:cxnLst/>
            <a:rect l="l" t="t" r="r" b="b"/>
            <a:pathLst>
              <a:path w="10923353" h="3019905">
                <a:moveTo>
                  <a:pt x="0" y="0"/>
                </a:moveTo>
                <a:lnTo>
                  <a:pt x="10923352" y="0"/>
                </a:lnTo>
                <a:lnTo>
                  <a:pt x="10923352" y="3019904"/>
                </a:lnTo>
                <a:lnTo>
                  <a:pt x="0" y="301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1" b="-31872"/>
            </a:stretch>
          </a:blipFill>
        </p:spPr>
      </p:sp>
      <p:sp>
        <p:nvSpPr>
          <p:cNvPr id="6" name="Freeform 6"/>
          <p:cNvSpPr/>
          <p:nvPr/>
        </p:nvSpPr>
        <p:spPr>
          <a:xfrm rot="238945">
            <a:off x="-434577" y="9294471"/>
            <a:ext cx="1851755" cy="833290"/>
          </a:xfrm>
          <a:custGeom>
            <a:avLst/>
            <a:gdLst/>
            <a:ahLst/>
            <a:cxnLst/>
            <a:rect l="l" t="t" r="r" b="b"/>
            <a:pathLst>
              <a:path w="1851755" h="833290">
                <a:moveTo>
                  <a:pt x="0" y="0"/>
                </a:moveTo>
                <a:lnTo>
                  <a:pt x="1851755" y="0"/>
                </a:lnTo>
                <a:lnTo>
                  <a:pt x="1851755" y="833289"/>
                </a:lnTo>
                <a:lnTo>
                  <a:pt x="0" y="833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541966"/>
            <a:ext cx="15934939" cy="716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在這次的節目錄製中，我們遇到了一些小問題，像是在對話的過程中會卡詞或者詞窮，導致語句不太通順，但經歷了多次的錄製和心理建設後，我們成功的克服了這個問題，並且完整的錄出一段令我們滿意的作品。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3181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而在這次的探訪中，我們認識了我們所不知道的鄉村智慧，以及一般農夫與返鄉農夫的差異，不僅如此，經由這次的體驗，我們才知道原來以前的農民所使用的機器如此的費力，到了現代才會有自動化機械化的出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5192" y="293622"/>
            <a:ext cx="12440283" cy="198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i="1">
                <a:solidFill>
                  <a:srgbClr val="231815"/>
                </a:solidFill>
                <a:latin typeface="可画漫游世界"/>
                <a:ea typeface="可画漫游世界"/>
                <a:cs typeface="可画漫游世界"/>
                <a:sym typeface="可画漫游世界"/>
              </a:rPr>
              <a:t>小組心得及成果總結</a:t>
            </a:r>
          </a:p>
        </p:txBody>
      </p:sp>
      <p:sp>
        <p:nvSpPr>
          <p:cNvPr id="9" name="Freeform 9"/>
          <p:cNvSpPr/>
          <p:nvPr/>
        </p:nvSpPr>
        <p:spPr>
          <a:xfrm rot="597984">
            <a:off x="-70551" y="-520464"/>
            <a:ext cx="1479940" cy="1681751"/>
          </a:xfrm>
          <a:custGeom>
            <a:avLst/>
            <a:gdLst/>
            <a:ahLst/>
            <a:cxnLst/>
            <a:rect l="l" t="t" r="r" b="b"/>
            <a:pathLst>
              <a:path w="1479940" h="1681751">
                <a:moveTo>
                  <a:pt x="0" y="0"/>
                </a:moveTo>
                <a:lnTo>
                  <a:pt x="1479941" y="0"/>
                </a:lnTo>
                <a:lnTo>
                  <a:pt x="1479941" y="1681750"/>
                </a:lnTo>
                <a:lnTo>
                  <a:pt x="0" y="1681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845475" y="-1055231"/>
            <a:ext cx="4628448" cy="3372981"/>
          </a:xfrm>
          <a:custGeom>
            <a:avLst/>
            <a:gdLst/>
            <a:ahLst/>
            <a:cxnLst/>
            <a:rect l="l" t="t" r="r" b="b"/>
            <a:pathLst>
              <a:path w="4628448" h="3372981">
                <a:moveTo>
                  <a:pt x="4628447" y="0"/>
                </a:moveTo>
                <a:lnTo>
                  <a:pt x="0" y="0"/>
                </a:lnTo>
                <a:lnTo>
                  <a:pt x="0" y="3372982"/>
                </a:lnTo>
                <a:lnTo>
                  <a:pt x="4628447" y="3372982"/>
                </a:lnTo>
                <a:lnTo>
                  <a:pt x="46284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4105">
            <a:off x="1468937" y="1051444"/>
            <a:ext cx="792381" cy="868146"/>
          </a:xfrm>
          <a:custGeom>
            <a:avLst/>
            <a:gdLst/>
            <a:ahLst/>
            <a:cxnLst/>
            <a:rect l="l" t="t" r="r" b="b"/>
            <a:pathLst>
              <a:path w="792381" h="868146">
                <a:moveTo>
                  <a:pt x="0" y="0"/>
                </a:moveTo>
                <a:lnTo>
                  <a:pt x="792381" y="0"/>
                </a:lnTo>
                <a:lnTo>
                  <a:pt x="792381" y="868146"/>
                </a:lnTo>
                <a:lnTo>
                  <a:pt x="0" y="868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10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清水探索趣</dc:title>
  <cp:lastModifiedBy>絃 黃</cp:lastModifiedBy>
  <cp:revision>2</cp:revision>
  <dcterms:created xsi:type="dcterms:W3CDTF">2006-08-16T00:00:00Z</dcterms:created>
  <dcterms:modified xsi:type="dcterms:W3CDTF">2024-12-18T16:09:38Z</dcterms:modified>
  <dc:identifier>DAGZpe3gjvE</dc:identifier>
</cp:coreProperties>
</file>