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DejaVu Serif Bold" charset="0"/>
      <p:regular r:id="rId20"/>
    </p:embeddedFont>
    <p:embeddedFont>
      <p:font typeface="Public Sans" charset="0"/>
      <p:regular r:id="rId21"/>
    </p:embeddedFont>
    <p:embeddedFont>
      <p:font typeface="Noto Serif Display"/>
      <p:regular r:id="rId22"/>
    </p:embeddedFont>
    <p:embeddedFont>
      <p:font typeface="新細明體" pitchFamily="18" charset="-12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418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8" Type="http://schemas.openxmlformats.org/officeDocument/2006/relationships/image" Target="../media/image40.svg"/><Relationship Id="rId26" Type="http://schemas.openxmlformats.org/officeDocument/2006/relationships/image" Target="../media/image11.png"/><Relationship Id="rId3" Type="http://schemas.openxmlformats.org/officeDocument/2006/relationships/image" Target="../media/image62.svg"/><Relationship Id="rId21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25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svg"/><Relationship Id="rId24" Type="http://schemas.openxmlformats.org/officeDocument/2006/relationships/image" Target="../media/image10.png"/><Relationship Id="rId5" Type="http://schemas.openxmlformats.org/officeDocument/2006/relationships/image" Target="../media/image36.svg"/><Relationship Id="rId15" Type="http://schemas.openxmlformats.org/officeDocument/2006/relationships/image" Target="../media/image10.svg"/><Relationship Id="rId23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32.svg"/><Relationship Id="rId22" Type="http://schemas.openxmlformats.org/officeDocument/2006/relationships/image" Target="../media/image9.png"/><Relationship Id="rId27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4.svg"/><Relationship Id="rId21" Type="http://schemas.openxmlformats.org/officeDocument/2006/relationships/image" Target="../media/image4.png"/><Relationship Id="rId7" Type="http://schemas.openxmlformats.org/officeDocument/2006/relationships/image" Target="../media/image18.svg"/><Relationship Id="rId12" Type="http://schemas.openxmlformats.org/officeDocument/2006/relationships/image" Target="../media/image15.png"/><Relationship Id="rId17" Type="http://schemas.openxmlformats.org/officeDocument/2006/relationships/image" Target="../media/image28.svg"/><Relationship Id="rId25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17.png"/><Relationship Id="rId20" Type="http://schemas.openxmlformats.org/officeDocument/2006/relationships/image" Target="../media/image3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svg"/><Relationship Id="rId24" Type="http://schemas.openxmlformats.org/officeDocument/2006/relationships/image" Target="../media/image22.svg"/><Relationship Id="rId15" Type="http://schemas.openxmlformats.org/officeDocument/2006/relationships/image" Target="../media/image26.svg"/><Relationship Id="rId5" Type="http://schemas.openxmlformats.org/officeDocument/2006/relationships/image" Target="../media/image32.svg"/><Relationship Id="rId23" Type="http://schemas.openxmlformats.org/officeDocument/2006/relationships/image" Target="../media/image20.svg"/><Relationship Id="rId28" Type="http://schemas.openxmlformats.org/officeDocument/2006/relationships/image" Target="../media/image30.svg"/><Relationship Id="rId10" Type="http://schemas.openxmlformats.org/officeDocument/2006/relationships/image" Target="../media/image14.png"/><Relationship Id="rId19" Type="http://schemas.openxmlformats.org/officeDocument/2006/relationships/image" Target="../media/image30.svg"/><Relationship Id="rId31" Type="http://schemas.openxmlformats.org/officeDocument/2006/relationships/image" Target="../media/image19.jpeg"/><Relationship Id="rId9" Type="http://schemas.openxmlformats.org/officeDocument/2006/relationships/image" Target="../media/image20.svg"/><Relationship Id="rId14" Type="http://schemas.openxmlformats.org/officeDocument/2006/relationships/image" Target="../media/image16.png"/><Relationship Id="rId22" Type="http://schemas.openxmlformats.org/officeDocument/2006/relationships/image" Target="../media/image18.svg"/><Relationship Id="rId27" Type="http://schemas.openxmlformats.org/officeDocument/2006/relationships/image" Target="../media/image28.svg"/><Relationship Id="rId30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4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6736" y="-5817236"/>
            <a:ext cx="21921472" cy="21921472"/>
          </a:xfrm>
          <a:custGeom>
            <a:avLst/>
            <a:gdLst/>
            <a:ahLst/>
            <a:cxnLst/>
            <a:rect l="l" t="t" r="r" b="b"/>
            <a:pathLst>
              <a:path w="21921472" h="21921472">
                <a:moveTo>
                  <a:pt x="0" y="0"/>
                </a:moveTo>
                <a:lnTo>
                  <a:pt x="21921472" y="0"/>
                </a:lnTo>
                <a:lnTo>
                  <a:pt x="21921472" y="21921472"/>
                </a:lnTo>
                <a:lnTo>
                  <a:pt x="0" y="21921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6"/>
          <p:cNvGrpSpPr/>
          <p:nvPr/>
        </p:nvGrpSpPr>
        <p:grpSpPr>
          <a:xfrm>
            <a:off x="-836598" y="0"/>
            <a:ext cx="19961197" cy="795781"/>
            <a:chOff x="0" y="0"/>
            <a:chExt cx="5257270" cy="209588"/>
          </a:xfrm>
        </p:grpSpPr>
        <p:sp>
          <p:nvSpPr>
            <p:cNvPr id="4" name="Freeform 7"/>
            <p:cNvSpPr/>
            <p:nvPr/>
          </p:nvSpPr>
          <p:spPr>
            <a:xfrm>
              <a:off x="0" y="0"/>
              <a:ext cx="5257270" cy="209588"/>
            </a:xfrm>
            <a:custGeom>
              <a:avLst/>
              <a:gdLst/>
              <a:ahLst/>
              <a:cxnLst/>
              <a:rect l="l" t="t" r="r" b="b"/>
              <a:pathLst>
                <a:path w="5257270" h="209588">
                  <a:moveTo>
                    <a:pt x="0" y="0"/>
                  </a:moveTo>
                  <a:lnTo>
                    <a:pt x="5257270" y="0"/>
                  </a:lnTo>
                  <a:lnTo>
                    <a:pt x="5257270" y="209588"/>
                  </a:lnTo>
                  <a:lnTo>
                    <a:pt x="0" y="209588"/>
                  </a:lnTo>
                  <a:close/>
                </a:path>
              </a:pathLst>
            </a:custGeom>
            <a:solidFill>
              <a:srgbClr val="067A7B"/>
            </a:solidFill>
            <a:ln w="95250" cap="sq">
              <a:solidFill>
                <a:srgbClr val="067A7B"/>
              </a:solidFill>
              <a:prstDash val="solid"/>
              <a:miter/>
            </a:ln>
          </p:spPr>
        </p:sp>
        <p:sp>
          <p:nvSpPr>
            <p:cNvPr id="5" name="TextBox 8"/>
            <p:cNvSpPr txBox="1"/>
            <p:nvPr/>
          </p:nvSpPr>
          <p:spPr>
            <a:xfrm>
              <a:off x="0" y="-47625"/>
              <a:ext cx="5257270" cy="25721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10"/>
          <p:cNvSpPr/>
          <p:nvPr/>
        </p:nvSpPr>
        <p:spPr>
          <a:xfrm>
            <a:off x="2327604" y="3899783"/>
            <a:ext cx="5754674" cy="2877337"/>
          </a:xfrm>
          <a:custGeom>
            <a:avLst/>
            <a:gdLst/>
            <a:ahLst/>
            <a:cxnLst/>
            <a:rect l="l" t="t" r="r" b="b"/>
            <a:pathLst>
              <a:path w="5754674" h="2877337">
                <a:moveTo>
                  <a:pt x="0" y="0"/>
                </a:moveTo>
                <a:lnTo>
                  <a:pt x="5754675" y="0"/>
                </a:lnTo>
                <a:lnTo>
                  <a:pt x="5754675" y="2877337"/>
                </a:lnTo>
                <a:lnTo>
                  <a:pt x="0" y="2877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11"/>
          <p:cNvGrpSpPr/>
          <p:nvPr/>
        </p:nvGrpSpPr>
        <p:grpSpPr>
          <a:xfrm>
            <a:off x="8010280" y="1905226"/>
            <a:ext cx="7295924" cy="7295924"/>
            <a:chOff x="0" y="0"/>
            <a:chExt cx="9727899" cy="9727899"/>
          </a:xfrm>
        </p:grpSpPr>
        <p:sp>
          <p:nvSpPr>
            <p:cNvPr id="8" name="Freeform 12"/>
            <p:cNvSpPr/>
            <p:nvPr/>
          </p:nvSpPr>
          <p:spPr>
            <a:xfrm>
              <a:off x="0" y="0"/>
              <a:ext cx="9727899" cy="9727899"/>
            </a:xfrm>
            <a:custGeom>
              <a:avLst/>
              <a:gdLst/>
              <a:ahLst/>
              <a:cxnLst/>
              <a:rect l="l" t="t" r="r" b="b"/>
              <a:pathLst>
                <a:path w="9727899" h="9727899">
                  <a:moveTo>
                    <a:pt x="0" y="0"/>
                  </a:moveTo>
                  <a:lnTo>
                    <a:pt x="9727899" y="0"/>
                  </a:lnTo>
                  <a:lnTo>
                    <a:pt x="9727899" y="9727899"/>
                  </a:lnTo>
                  <a:lnTo>
                    <a:pt x="0" y="972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3"/>
            <p:cNvSpPr/>
            <p:nvPr/>
          </p:nvSpPr>
          <p:spPr>
            <a:xfrm>
              <a:off x="8868443" y="305414"/>
              <a:ext cx="472752" cy="457280"/>
            </a:xfrm>
            <a:custGeom>
              <a:avLst/>
              <a:gdLst/>
              <a:ahLst/>
              <a:cxnLst/>
              <a:rect l="l" t="t" r="r" b="b"/>
              <a:pathLst>
                <a:path w="472752" h="457280">
                  <a:moveTo>
                    <a:pt x="0" y="0"/>
                  </a:moveTo>
                  <a:lnTo>
                    <a:pt x="472751" y="0"/>
                  </a:lnTo>
                  <a:lnTo>
                    <a:pt x="472751" y="457280"/>
                  </a:lnTo>
                  <a:lnTo>
                    <a:pt x="0" y="45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4"/>
          <p:cNvSpPr/>
          <p:nvPr/>
        </p:nvSpPr>
        <p:spPr>
          <a:xfrm>
            <a:off x="2756895" y="4272363"/>
            <a:ext cx="5754674" cy="2877337"/>
          </a:xfrm>
          <a:custGeom>
            <a:avLst/>
            <a:gdLst/>
            <a:ahLst/>
            <a:cxnLst/>
            <a:rect l="l" t="t" r="r" b="b"/>
            <a:pathLst>
              <a:path w="5754674" h="2877337">
                <a:moveTo>
                  <a:pt x="0" y="0"/>
                </a:moveTo>
                <a:lnTo>
                  <a:pt x="5754674" y="0"/>
                </a:lnTo>
                <a:lnTo>
                  <a:pt x="5754674" y="2877337"/>
                </a:lnTo>
                <a:lnTo>
                  <a:pt x="0" y="2877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5"/>
          <p:cNvSpPr/>
          <p:nvPr/>
        </p:nvSpPr>
        <p:spPr>
          <a:xfrm>
            <a:off x="14281475" y="3380244"/>
            <a:ext cx="2778342" cy="767833"/>
          </a:xfrm>
          <a:custGeom>
            <a:avLst/>
            <a:gdLst/>
            <a:ahLst/>
            <a:cxnLst/>
            <a:rect l="l" t="t" r="r" b="b"/>
            <a:pathLst>
              <a:path w="2778342" h="767833">
                <a:moveTo>
                  <a:pt x="0" y="0"/>
                </a:moveTo>
                <a:lnTo>
                  <a:pt x="2778342" y="0"/>
                </a:lnTo>
                <a:lnTo>
                  <a:pt x="2778342" y="767833"/>
                </a:lnTo>
                <a:lnTo>
                  <a:pt x="0" y="767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9"/>
          <p:cNvGrpSpPr/>
          <p:nvPr/>
        </p:nvGrpSpPr>
        <p:grpSpPr>
          <a:xfrm>
            <a:off x="11853849" y="3899783"/>
            <a:ext cx="1890203" cy="1627230"/>
            <a:chOff x="0" y="0"/>
            <a:chExt cx="2520270" cy="2169640"/>
          </a:xfrm>
        </p:grpSpPr>
        <p:sp>
          <p:nvSpPr>
            <p:cNvPr id="13" name="TextBox 20"/>
            <p:cNvSpPr txBox="1"/>
            <p:nvPr/>
          </p:nvSpPr>
          <p:spPr>
            <a:xfrm>
              <a:off x="0" y="1513134"/>
              <a:ext cx="2520270" cy="656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u="sng" dirty="0">
                <a:solidFill>
                  <a:srgbClr val="000000"/>
                </a:solidFill>
                <a:latin typeface="Public Sans"/>
                <a:hlinkClick r:id="" action="ppaction://noaction"/>
              </a:endParaRPr>
            </a:p>
          </p:txBody>
        </p:sp>
        <p:sp>
          <p:nvSpPr>
            <p:cNvPr id="14" name="Freeform 21"/>
            <p:cNvSpPr/>
            <p:nvPr/>
          </p:nvSpPr>
          <p:spPr>
            <a:xfrm>
              <a:off x="624218" y="0"/>
              <a:ext cx="1271834" cy="1271834"/>
            </a:xfrm>
            <a:custGeom>
              <a:avLst/>
              <a:gdLst/>
              <a:ahLst/>
              <a:cxnLst/>
              <a:rect l="l" t="t" r="r" b="b"/>
              <a:pathLst>
                <a:path w="1271834" h="1271834">
                  <a:moveTo>
                    <a:pt x="0" y="0"/>
                  </a:moveTo>
                  <a:lnTo>
                    <a:pt x="1271834" y="0"/>
                  </a:lnTo>
                  <a:lnTo>
                    <a:pt x="1271834" y="1271834"/>
                  </a:lnTo>
                  <a:lnTo>
                    <a:pt x="0" y="1271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24"/>
          <p:cNvSpPr/>
          <p:nvPr/>
        </p:nvSpPr>
        <p:spPr>
          <a:xfrm>
            <a:off x="10784892" y="6283488"/>
            <a:ext cx="1350287" cy="1033583"/>
          </a:xfrm>
          <a:custGeom>
            <a:avLst/>
            <a:gdLst/>
            <a:ahLst/>
            <a:cxnLst/>
            <a:rect l="l" t="t" r="r" b="b"/>
            <a:pathLst>
              <a:path w="1800382" h="1378111">
                <a:moveTo>
                  <a:pt x="0" y="0"/>
                </a:moveTo>
                <a:lnTo>
                  <a:pt x="1800382" y="0"/>
                </a:lnTo>
                <a:lnTo>
                  <a:pt x="1800382" y="1378111"/>
                </a:lnTo>
                <a:lnTo>
                  <a:pt x="0" y="1378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25"/>
          <p:cNvGrpSpPr/>
          <p:nvPr/>
        </p:nvGrpSpPr>
        <p:grpSpPr>
          <a:xfrm>
            <a:off x="9295849" y="3723307"/>
            <a:ext cx="1890203" cy="1792484"/>
            <a:chOff x="0" y="0"/>
            <a:chExt cx="2520270" cy="2389978"/>
          </a:xfrm>
        </p:grpSpPr>
        <p:sp>
          <p:nvSpPr>
            <p:cNvPr id="17" name="TextBox 26"/>
            <p:cNvSpPr txBox="1"/>
            <p:nvPr/>
          </p:nvSpPr>
          <p:spPr>
            <a:xfrm>
              <a:off x="0" y="1733473"/>
              <a:ext cx="2520270" cy="656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u="sng" dirty="0">
                <a:solidFill>
                  <a:srgbClr val="000000"/>
                </a:solidFill>
                <a:latin typeface="Public Sans"/>
                <a:hlinkClick r:id="rId19" action="ppaction://hlinksldjump"/>
              </a:endParaRPr>
            </a:p>
          </p:txBody>
        </p:sp>
        <p:sp>
          <p:nvSpPr>
            <p:cNvPr id="18" name="Freeform 27"/>
            <p:cNvSpPr/>
            <p:nvPr/>
          </p:nvSpPr>
          <p:spPr>
            <a:xfrm>
              <a:off x="610294" y="0"/>
              <a:ext cx="1299681" cy="1650865"/>
            </a:xfrm>
            <a:custGeom>
              <a:avLst/>
              <a:gdLst/>
              <a:ahLst/>
              <a:cxnLst/>
              <a:rect l="l" t="t" r="r" b="b"/>
              <a:pathLst>
                <a:path w="1299681" h="1650865">
                  <a:moveTo>
                    <a:pt x="0" y="0"/>
                  </a:moveTo>
                  <a:lnTo>
                    <a:pt x="1299682" y="0"/>
                  </a:lnTo>
                  <a:lnTo>
                    <a:pt x="1299682" y="1650865"/>
                  </a:lnTo>
                  <a:lnTo>
                    <a:pt x="0" y="1650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8"/>
          <p:cNvSpPr/>
          <p:nvPr/>
        </p:nvSpPr>
        <p:spPr>
          <a:xfrm>
            <a:off x="16575081" y="3898982"/>
            <a:ext cx="484735" cy="825401"/>
          </a:xfrm>
          <a:custGeom>
            <a:avLst/>
            <a:gdLst/>
            <a:ahLst/>
            <a:cxnLst/>
            <a:rect l="l" t="t" r="r" b="b"/>
            <a:pathLst>
              <a:path w="484735" h="825401">
                <a:moveTo>
                  <a:pt x="0" y="0"/>
                </a:moveTo>
                <a:lnTo>
                  <a:pt x="484736" y="0"/>
                </a:lnTo>
                <a:lnTo>
                  <a:pt x="484736" y="825401"/>
                </a:lnTo>
                <a:lnTo>
                  <a:pt x="0" y="8254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9"/>
          <p:cNvSpPr/>
          <p:nvPr/>
        </p:nvSpPr>
        <p:spPr>
          <a:xfrm>
            <a:off x="749300" y="8838987"/>
            <a:ext cx="724326" cy="724326"/>
          </a:xfrm>
          <a:custGeom>
            <a:avLst/>
            <a:gdLst/>
            <a:ahLst/>
            <a:cxnLst/>
            <a:rect l="l" t="t" r="r" b="b"/>
            <a:pathLst>
              <a:path w="724326" h="724326">
                <a:moveTo>
                  <a:pt x="0" y="0"/>
                </a:moveTo>
                <a:lnTo>
                  <a:pt x="724326" y="0"/>
                </a:lnTo>
                <a:lnTo>
                  <a:pt x="724326" y="724326"/>
                </a:lnTo>
                <a:lnTo>
                  <a:pt x="0" y="7243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0"/>
          <p:cNvSpPr/>
          <p:nvPr/>
        </p:nvSpPr>
        <p:spPr>
          <a:xfrm>
            <a:off x="1581575" y="8838987"/>
            <a:ext cx="746029" cy="724326"/>
          </a:xfrm>
          <a:custGeom>
            <a:avLst/>
            <a:gdLst/>
            <a:ahLst/>
            <a:cxnLst/>
            <a:rect l="l" t="t" r="r" b="b"/>
            <a:pathLst>
              <a:path w="746029" h="724326">
                <a:moveTo>
                  <a:pt x="0" y="0"/>
                </a:moveTo>
                <a:lnTo>
                  <a:pt x="746028" y="0"/>
                </a:lnTo>
                <a:lnTo>
                  <a:pt x="746028" y="724326"/>
                </a:lnTo>
                <a:lnTo>
                  <a:pt x="0" y="7243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31"/>
          <p:cNvSpPr txBox="1"/>
          <p:nvPr/>
        </p:nvSpPr>
        <p:spPr>
          <a:xfrm>
            <a:off x="3434292" y="5569179"/>
            <a:ext cx="43998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zh-TW" altLang="en-US" sz="8800" b="1" dirty="0">
                <a:solidFill>
                  <a:srgbClr val="000000"/>
                </a:solidFill>
                <a:latin typeface="Retropix"/>
              </a:rPr>
              <a:t>七夕</a:t>
            </a:r>
            <a:endParaRPr lang="en-US" sz="8800" b="1" dirty="0">
              <a:solidFill>
                <a:srgbClr val="000000"/>
              </a:solidFill>
              <a:latin typeface="Retropix"/>
            </a:endParaRPr>
          </a:p>
        </p:txBody>
      </p:sp>
      <p:sp>
        <p:nvSpPr>
          <p:cNvPr id="23" name="TextBox 32"/>
          <p:cNvSpPr txBox="1"/>
          <p:nvPr/>
        </p:nvSpPr>
        <p:spPr>
          <a:xfrm>
            <a:off x="11130258" y="2134286"/>
            <a:ext cx="283121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840"/>
              </a:lnSpc>
            </a:pPr>
            <a:r>
              <a:rPr lang="zh-TW" altLang="en-US" sz="4400" dirty="0">
                <a:solidFill>
                  <a:srgbClr val="FFFFFF"/>
                </a:solidFill>
                <a:latin typeface="Retropix"/>
              </a:rPr>
              <a:t>組員</a:t>
            </a:r>
            <a:endParaRPr lang="en-US" sz="4400" dirty="0">
              <a:solidFill>
                <a:srgbClr val="FFFFFF"/>
              </a:solidFill>
              <a:latin typeface="Retropix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92454" y="512625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9933"/>
                </a:solidFill>
              </a:rPr>
              <a:t>黎黃</a:t>
            </a:r>
            <a:r>
              <a:rPr lang="zh-TW" altLang="en-US" sz="4000" dirty="0" smtClean="0">
                <a:solidFill>
                  <a:srgbClr val="339933"/>
                </a:solidFill>
              </a:rPr>
              <a:t>壽</a:t>
            </a:r>
            <a:endParaRPr lang="en-US" sz="4000" dirty="0">
              <a:solidFill>
                <a:srgbClr val="33993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947316" y="512365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9933"/>
                </a:solidFill>
              </a:rPr>
              <a:t>阮氏姮</a:t>
            </a:r>
            <a:endParaRPr lang="en-US" sz="4000" dirty="0">
              <a:solidFill>
                <a:srgbClr val="33993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16147" y="7531100"/>
            <a:ext cx="452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339933"/>
                </a:solidFill>
              </a:rPr>
              <a:t>阮鄧河</a:t>
            </a:r>
            <a:r>
              <a:rPr lang="zh-TW" altLang="en-US" sz="4000" dirty="0" smtClean="0">
                <a:solidFill>
                  <a:srgbClr val="339933"/>
                </a:solidFill>
              </a:rPr>
              <a:t>江</a:t>
            </a:r>
            <a:r>
              <a:rPr lang="en-US" altLang="zh-TW" sz="4000" dirty="0" smtClean="0">
                <a:solidFill>
                  <a:srgbClr val="339933"/>
                </a:solidFill>
              </a:rPr>
              <a:t>-</a:t>
            </a:r>
            <a:r>
              <a:rPr lang="zh-TW" altLang="en-US" sz="4000" dirty="0" smtClean="0">
                <a:solidFill>
                  <a:srgbClr val="339933"/>
                </a:solidFill>
              </a:rPr>
              <a:t>阮</a:t>
            </a:r>
            <a:r>
              <a:rPr lang="zh-TW" altLang="en-US" sz="4000" dirty="0">
                <a:solidFill>
                  <a:srgbClr val="339933"/>
                </a:solidFill>
              </a:rPr>
              <a:t>氏玉貞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382" y="2282737"/>
            <a:ext cx="7821915" cy="6141173"/>
          </a:xfrm>
          <a:custGeom>
            <a:avLst/>
            <a:gdLst/>
            <a:ahLst/>
            <a:cxnLst/>
            <a:rect l="l" t="t" r="r" b="b"/>
            <a:pathLst>
              <a:path w="7821915" h="6141173">
                <a:moveTo>
                  <a:pt x="0" y="0"/>
                </a:moveTo>
                <a:lnTo>
                  <a:pt x="7821915" y="0"/>
                </a:lnTo>
                <a:lnTo>
                  <a:pt x="7821915" y="6141173"/>
                </a:lnTo>
                <a:lnTo>
                  <a:pt x="0" y="6141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80922" y="2066397"/>
            <a:ext cx="7478378" cy="621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</a:pPr>
            <a:r>
              <a:rPr lang="en-US" sz="4381" dirty="0">
                <a:solidFill>
                  <a:srgbClr val="000000"/>
                </a:solidFill>
                <a:ea typeface="Noto Serif Display"/>
              </a:rPr>
              <a:t>在後漢時期，董永很早就失去了母親，對父親非常孝順。當父親年老體弱時，他細心照顧父親，甚至將父親帶到田裡，以便在工作時能方便地照顧。父親去世後，由於家境貧困，董永不得不向一位富人借錢來辦理後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65837" y="2072662"/>
            <a:ext cx="7418522" cy="5826959"/>
          </a:xfrm>
          <a:custGeom>
            <a:avLst/>
            <a:gdLst/>
            <a:ahLst/>
            <a:cxnLst/>
            <a:rect l="l" t="t" r="r" b="b"/>
            <a:pathLst>
              <a:path w="7418522" h="5826959">
                <a:moveTo>
                  <a:pt x="0" y="0"/>
                </a:moveTo>
                <a:lnTo>
                  <a:pt x="7418522" y="0"/>
                </a:lnTo>
                <a:lnTo>
                  <a:pt x="7418522" y="5826959"/>
                </a:lnTo>
                <a:lnTo>
                  <a:pt x="0" y="5826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565686" y="2132551"/>
            <a:ext cx="5716398" cy="576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ea typeface="Noto Serif Display"/>
              </a:rPr>
              <a:t>在埋葬了父親並守喪三年後，董永為了還債去做工。在路上，他遇到了一位美麗的姑娘，她想要與他結婚，並願意通過織布來幫他還債。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65686" y="2132551"/>
            <a:ext cx="5716398" cy="659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Noto Serif Display"/>
                <a:ea typeface="Noto Serif Display"/>
              </a:rPr>
              <a:t>姑娘其實是織女，被天帝派下凡間幫助董永，因為天帝知道董永是一位孝子。僅僅用了十天時間，她就幫助董永織了100匹錦緞，從而還清了債務。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57317" y="2161647"/>
            <a:ext cx="7151811" cy="5529751"/>
          </a:xfrm>
          <a:custGeom>
            <a:avLst/>
            <a:gdLst/>
            <a:ahLst/>
            <a:cxnLst/>
            <a:rect l="l" t="t" r="r" b="b"/>
            <a:pathLst>
              <a:path w="7151811" h="5529751">
                <a:moveTo>
                  <a:pt x="0" y="0"/>
                </a:moveTo>
                <a:lnTo>
                  <a:pt x="7151811" y="0"/>
                </a:lnTo>
                <a:lnTo>
                  <a:pt x="7151811" y="5529750"/>
                </a:lnTo>
                <a:lnTo>
                  <a:pt x="0" y="5529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86000" y="2289823"/>
            <a:ext cx="7599466" cy="5707354"/>
          </a:xfrm>
          <a:custGeom>
            <a:avLst/>
            <a:gdLst/>
            <a:ahLst/>
            <a:cxnLst/>
            <a:rect l="l" t="t" r="r" b="b"/>
            <a:pathLst>
              <a:path w="7599466" h="5707354">
                <a:moveTo>
                  <a:pt x="0" y="0"/>
                </a:moveTo>
                <a:lnTo>
                  <a:pt x="7599466" y="0"/>
                </a:lnTo>
                <a:lnTo>
                  <a:pt x="7599466" y="5707354"/>
                </a:lnTo>
                <a:lnTo>
                  <a:pt x="0" y="5707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509007" y="3926553"/>
            <a:ext cx="5716398" cy="162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ea typeface="Noto Serif Display"/>
              </a:rPr>
              <a:t>任務完成後，織女在七月七日飛回天上。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25500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0692" y="1128423"/>
            <a:ext cx="16369762" cy="8229600"/>
          </a:xfrm>
          <a:custGeom>
            <a:avLst/>
            <a:gdLst/>
            <a:ahLst/>
            <a:cxnLst/>
            <a:rect l="l" t="t" r="r" b="b"/>
            <a:pathLst>
              <a:path w="16369762" h="8229600">
                <a:moveTo>
                  <a:pt x="0" y="0"/>
                </a:moveTo>
                <a:lnTo>
                  <a:pt x="16369761" y="0"/>
                </a:lnTo>
                <a:lnTo>
                  <a:pt x="163697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5229" b="-4522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25287" y="4499599"/>
            <a:ext cx="13898797" cy="104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</a:pPr>
            <a:r>
              <a:rPr lang="en-US" sz="9600" dirty="0">
                <a:solidFill>
                  <a:srgbClr val="000000"/>
                </a:solidFill>
                <a:latin typeface="Retropix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9052698"/>
            <a:ext cx="18288000" cy="1234302"/>
            <a:chOff x="0" y="0"/>
            <a:chExt cx="4816593" cy="3250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25084"/>
            </a:xfrm>
            <a:custGeom>
              <a:avLst/>
              <a:gdLst/>
              <a:ahLst/>
              <a:cxnLst/>
              <a:rect l="l" t="t" r="r" b="b"/>
              <a:pathLst>
                <a:path w="4816592" h="325084">
                  <a:moveTo>
                    <a:pt x="0" y="0"/>
                  </a:moveTo>
                  <a:lnTo>
                    <a:pt x="4816592" y="0"/>
                  </a:lnTo>
                  <a:lnTo>
                    <a:pt x="4816592" y="325084"/>
                  </a:lnTo>
                  <a:lnTo>
                    <a:pt x="0" y="325084"/>
                  </a:lnTo>
                  <a:close/>
                </a:path>
              </a:pathLst>
            </a:custGeom>
            <a:solidFill>
              <a:srgbClr val="CCCCCC"/>
            </a:solidFill>
            <a:ln w="95250" cap="sq">
              <a:solidFill>
                <a:srgbClr val="CCCCCC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3631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7414" y="9267586"/>
            <a:ext cx="804526" cy="804526"/>
            <a:chOff x="0" y="0"/>
            <a:chExt cx="1072702" cy="10727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2702" cy="1072702"/>
            </a:xfrm>
            <a:custGeom>
              <a:avLst/>
              <a:gdLst/>
              <a:ahLst/>
              <a:cxnLst/>
              <a:rect l="l" t="t" r="r" b="b"/>
              <a:pathLst>
                <a:path w="1072702" h="1072702">
                  <a:moveTo>
                    <a:pt x="0" y="0"/>
                  </a:moveTo>
                  <a:lnTo>
                    <a:pt x="1072702" y="0"/>
                  </a:lnTo>
                  <a:lnTo>
                    <a:pt x="1072702" y="1072702"/>
                  </a:lnTo>
                  <a:lnTo>
                    <a:pt x="0" y="107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8445" y="150016"/>
              <a:ext cx="755811" cy="772669"/>
            </a:xfrm>
            <a:custGeom>
              <a:avLst/>
              <a:gdLst/>
              <a:ahLst/>
              <a:cxnLst/>
              <a:rect l="l" t="t" r="r" b="b"/>
              <a:pathLst>
                <a:path w="755811" h="772669">
                  <a:moveTo>
                    <a:pt x="0" y="0"/>
                  </a:moveTo>
                  <a:lnTo>
                    <a:pt x="755811" y="0"/>
                  </a:lnTo>
                  <a:lnTo>
                    <a:pt x="755811" y="772670"/>
                  </a:lnTo>
                  <a:lnTo>
                    <a:pt x="0" y="772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423082" y="9291263"/>
            <a:ext cx="807064" cy="757173"/>
          </a:xfrm>
          <a:custGeom>
            <a:avLst/>
            <a:gdLst/>
            <a:ahLst/>
            <a:cxnLst/>
            <a:rect l="l" t="t" r="r" b="b"/>
            <a:pathLst>
              <a:path w="807064" h="757173">
                <a:moveTo>
                  <a:pt x="0" y="0"/>
                </a:moveTo>
                <a:lnTo>
                  <a:pt x="807064" y="0"/>
                </a:lnTo>
                <a:lnTo>
                  <a:pt x="807064" y="757173"/>
                </a:lnTo>
                <a:lnTo>
                  <a:pt x="0" y="757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95752" y="9327294"/>
            <a:ext cx="662689" cy="685111"/>
          </a:xfrm>
          <a:custGeom>
            <a:avLst/>
            <a:gdLst/>
            <a:ahLst/>
            <a:cxnLst/>
            <a:rect l="l" t="t" r="r" b="b"/>
            <a:pathLst>
              <a:path w="662689" h="685111">
                <a:moveTo>
                  <a:pt x="0" y="0"/>
                </a:moveTo>
                <a:lnTo>
                  <a:pt x="662688" y="0"/>
                </a:lnTo>
                <a:lnTo>
                  <a:pt x="662688" y="685110"/>
                </a:lnTo>
                <a:lnTo>
                  <a:pt x="0" y="685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62279" y="9335724"/>
            <a:ext cx="668249" cy="668249"/>
          </a:xfrm>
          <a:custGeom>
            <a:avLst/>
            <a:gdLst/>
            <a:ahLst/>
            <a:cxnLst/>
            <a:rect l="l" t="t" r="r" b="b"/>
            <a:pathLst>
              <a:path w="668249" h="668249">
                <a:moveTo>
                  <a:pt x="0" y="0"/>
                </a:moveTo>
                <a:lnTo>
                  <a:pt x="668250" y="0"/>
                </a:lnTo>
                <a:lnTo>
                  <a:pt x="668250" y="668250"/>
                </a:lnTo>
                <a:lnTo>
                  <a:pt x="0" y="668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24046" y="9309278"/>
            <a:ext cx="672629" cy="721142"/>
          </a:xfrm>
          <a:custGeom>
            <a:avLst/>
            <a:gdLst/>
            <a:ahLst/>
            <a:cxnLst/>
            <a:rect l="l" t="t" r="r" b="b"/>
            <a:pathLst>
              <a:path w="672629" h="721142">
                <a:moveTo>
                  <a:pt x="0" y="0"/>
                </a:moveTo>
                <a:lnTo>
                  <a:pt x="672628" y="0"/>
                </a:lnTo>
                <a:lnTo>
                  <a:pt x="672628" y="721142"/>
                </a:lnTo>
                <a:lnTo>
                  <a:pt x="0" y="7211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77084" y="9291263"/>
            <a:ext cx="905315" cy="757173"/>
          </a:xfrm>
          <a:custGeom>
            <a:avLst/>
            <a:gdLst/>
            <a:ahLst/>
            <a:cxnLst/>
            <a:rect l="l" t="t" r="r" b="b"/>
            <a:pathLst>
              <a:path w="905315" h="757173">
                <a:moveTo>
                  <a:pt x="0" y="0"/>
                </a:moveTo>
                <a:lnTo>
                  <a:pt x="905315" y="0"/>
                </a:lnTo>
                <a:lnTo>
                  <a:pt x="905315" y="757173"/>
                </a:lnTo>
                <a:lnTo>
                  <a:pt x="0" y="757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2"/>
          <p:cNvGrpSpPr/>
          <p:nvPr/>
        </p:nvGrpSpPr>
        <p:grpSpPr>
          <a:xfrm>
            <a:off x="10149063" y="165540"/>
            <a:ext cx="6862132" cy="6862132"/>
            <a:chOff x="0" y="0"/>
            <a:chExt cx="9149510" cy="9149510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9149510" cy="9149510"/>
            </a:xfrm>
            <a:custGeom>
              <a:avLst/>
              <a:gdLst/>
              <a:ahLst/>
              <a:cxnLst/>
              <a:rect l="l" t="t" r="r" b="b"/>
              <a:pathLst>
                <a:path w="9149510" h="9149510">
                  <a:moveTo>
                    <a:pt x="0" y="0"/>
                  </a:moveTo>
                  <a:lnTo>
                    <a:pt x="9149510" y="0"/>
                  </a:lnTo>
                  <a:lnTo>
                    <a:pt x="9149510" y="9149510"/>
                  </a:lnTo>
                  <a:lnTo>
                    <a:pt x="0" y="914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4"/>
            <p:cNvSpPr/>
            <p:nvPr/>
          </p:nvSpPr>
          <p:spPr>
            <a:xfrm>
              <a:off x="8341154" y="287255"/>
              <a:ext cx="444643" cy="430091"/>
            </a:xfrm>
            <a:custGeom>
              <a:avLst/>
              <a:gdLst/>
              <a:ahLst/>
              <a:cxnLst/>
              <a:rect l="l" t="t" r="r" b="b"/>
              <a:pathLst>
                <a:path w="444643" h="430091">
                  <a:moveTo>
                    <a:pt x="0" y="0"/>
                  </a:moveTo>
                  <a:lnTo>
                    <a:pt x="444644" y="0"/>
                  </a:lnTo>
                  <a:lnTo>
                    <a:pt x="444644" y="430092"/>
                  </a:lnTo>
                  <a:lnTo>
                    <a:pt x="0" y="43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5"/>
          <p:cNvSpPr txBox="1"/>
          <p:nvPr/>
        </p:nvSpPr>
        <p:spPr>
          <a:xfrm>
            <a:off x="1676400" y="287697"/>
            <a:ext cx="7118610" cy="344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1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Gulfs Display"/>
              </a:rPr>
              <a:t>牛郎和織女</a:t>
            </a:r>
            <a:endParaRPr lang="en-US" sz="11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Gulfs Display"/>
            </a:endParaRPr>
          </a:p>
          <a:p>
            <a:pPr algn="l">
              <a:lnSpc>
                <a:spcPts val="7876"/>
              </a:lnSpc>
            </a:pPr>
            <a:endParaRPr lang="en-US" sz="11000" dirty="0">
              <a:solidFill>
                <a:srgbClr val="FFFFFF"/>
              </a:solidFill>
              <a:ea typeface="Gulfs Display"/>
            </a:endParaRPr>
          </a:p>
          <a:p>
            <a:pPr algn="l">
              <a:lnSpc>
                <a:spcPts val="7876"/>
              </a:lnSpc>
            </a:pPr>
            <a:endParaRPr lang="en-US" sz="11000" dirty="0">
              <a:solidFill>
                <a:srgbClr val="FFFFFF"/>
              </a:solidFill>
              <a:ea typeface="Gulfs Display"/>
            </a:endParaRPr>
          </a:p>
        </p:txBody>
      </p:sp>
      <p:grpSp>
        <p:nvGrpSpPr>
          <p:cNvPr id="35" name="Group 6"/>
          <p:cNvGrpSpPr/>
          <p:nvPr/>
        </p:nvGrpSpPr>
        <p:grpSpPr>
          <a:xfrm>
            <a:off x="0" y="9052698"/>
            <a:ext cx="18288000" cy="1234302"/>
            <a:chOff x="0" y="0"/>
            <a:chExt cx="4816593" cy="325084"/>
          </a:xfrm>
        </p:grpSpPr>
        <p:sp>
          <p:nvSpPr>
            <p:cNvPr id="36" name="Freeform 7"/>
            <p:cNvSpPr/>
            <p:nvPr/>
          </p:nvSpPr>
          <p:spPr>
            <a:xfrm>
              <a:off x="0" y="0"/>
              <a:ext cx="4816592" cy="325084"/>
            </a:xfrm>
            <a:custGeom>
              <a:avLst/>
              <a:gdLst/>
              <a:ahLst/>
              <a:cxnLst/>
              <a:rect l="l" t="t" r="r" b="b"/>
              <a:pathLst>
                <a:path w="4816592" h="325084">
                  <a:moveTo>
                    <a:pt x="0" y="0"/>
                  </a:moveTo>
                  <a:lnTo>
                    <a:pt x="4816592" y="0"/>
                  </a:lnTo>
                  <a:lnTo>
                    <a:pt x="4816592" y="325084"/>
                  </a:lnTo>
                  <a:lnTo>
                    <a:pt x="0" y="325084"/>
                  </a:lnTo>
                  <a:close/>
                </a:path>
              </a:pathLst>
            </a:custGeom>
            <a:solidFill>
              <a:srgbClr val="CCCCCC"/>
            </a:solidFill>
            <a:ln w="95250" cap="sq">
              <a:solidFill>
                <a:srgbClr val="CCCCCC"/>
              </a:solidFill>
              <a:prstDash val="solid"/>
              <a:miter/>
            </a:ln>
          </p:spPr>
        </p:sp>
        <p:sp>
          <p:nvSpPr>
            <p:cNvPr id="37" name="TextBox 8"/>
            <p:cNvSpPr txBox="1"/>
            <p:nvPr/>
          </p:nvSpPr>
          <p:spPr>
            <a:xfrm>
              <a:off x="0" y="-38100"/>
              <a:ext cx="4816593" cy="3631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9"/>
          <p:cNvGrpSpPr/>
          <p:nvPr/>
        </p:nvGrpSpPr>
        <p:grpSpPr>
          <a:xfrm>
            <a:off x="250293" y="9267586"/>
            <a:ext cx="804526" cy="804526"/>
            <a:chOff x="0" y="0"/>
            <a:chExt cx="1072702" cy="1072702"/>
          </a:xfrm>
        </p:grpSpPr>
        <p:sp>
          <p:nvSpPr>
            <p:cNvPr id="39" name="Freeform 10"/>
            <p:cNvSpPr/>
            <p:nvPr/>
          </p:nvSpPr>
          <p:spPr>
            <a:xfrm>
              <a:off x="0" y="0"/>
              <a:ext cx="1072702" cy="1072702"/>
            </a:xfrm>
            <a:custGeom>
              <a:avLst/>
              <a:gdLst/>
              <a:ahLst/>
              <a:cxnLst/>
              <a:rect l="l" t="t" r="r" b="b"/>
              <a:pathLst>
                <a:path w="1072702" h="1072702">
                  <a:moveTo>
                    <a:pt x="0" y="0"/>
                  </a:moveTo>
                  <a:lnTo>
                    <a:pt x="1072702" y="0"/>
                  </a:lnTo>
                  <a:lnTo>
                    <a:pt x="1072702" y="1072702"/>
                  </a:lnTo>
                  <a:lnTo>
                    <a:pt x="0" y="107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1"/>
            <p:cNvSpPr/>
            <p:nvPr/>
          </p:nvSpPr>
          <p:spPr>
            <a:xfrm>
              <a:off x="158445" y="150016"/>
              <a:ext cx="755811" cy="772669"/>
            </a:xfrm>
            <a:custGeom>
              <a:avLst/>
              <a:gdLst/>
              <a:ahLst/>
              <a:cxnLst/>
              <a:rect l="l" t="t" r="r" b="b"/>
              <a:pathLst>
                <a:path w="755811" h="772669">
                  <a:moveTo>
                    <a:pt x="0" y="0"/>
                  </a:moveTo>
                  <a:lnTo>
                    <a:pt x="755811" y="0"/>
                  </a:lnTo>
                  <a:lnTo>
                    <a:pt x="755811" y="772670"/>
                  </a:lnTo>
                  <a:lnTo>
                    <a:pt x="0" y="772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1" name="Freeform 12"/>
          <p:cNvSpPr/>
          <p:nvPr/>
        </p:nvSpPr>
        <p:spPr>
          <a:xfrm>
            <a:off x="1423082" y="9291263"/>
            <a:ext cx="807064" cy="757173"/>
          </a:xfrm>
          <a:custGeom>
            <a:avLst/>
            <a:gdLst/>
            <a:ahLst/>
            <a:cxnLst/>
            <a:rect l="l" t="t" r="r" b="b"/>
            <a:pathLst>
              <a:path w="807064" h="757173">
                <a:moveTo>
                  <a:pt x="0" y="0"/>
                </a:moveTo>
                <a:lnTo>
                  <a:pt x="807064" y="0"/>
                </a:lnTo>
                <a:lnTo>
                  <a:pt x="807064" y="757173"/>
                </a:lnTo>
                <a:lnTo>
                  <a:pt x="0" y="757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3"/>
          <p:cNvSpPr/>
          <p:nvPr/>
        </p:nvSpPr>
        <p:spPr>
          <a:xfrm>
            <a:off x="2395752" y="9327294"/>
            <a:ext cx="662689" cy="685111"/>
          </a:xfrm>
          <a:custGeom>
            <a:avLst/>
            <a:gdLst/>
            <a:ahLst/>
            <a:cxnLst/>
            <a:rect l="l" t="t" r="r" b="b"/>
            <a:pathLst>
              <a:path w="662689" h="685111">
                <a:moveTo>
                  <a:pt x="0" y="0"/>
                </a:moveTo>
                <a:lnTo>
                  <a:pt x="662688" y="0"/>
                </a:lnTo>
                <a:lnTo>
                  <a:pt x="662688" y="685110"/>
                </a:lnTo>
                <a:lnTo>
                  <a:pt x="0" y="685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4"/>
          <p:cNvSpPr/>
          <p:nvPr/>
        </p:nvSpPr>
        <p:spPr>
          <a:xfrm>
            <a:off x="4062279" y="9335724"/>
            <a:ext cx="668249" cy="668249"/>
          </a:xfrm>
          <a:custGeom>
            <a:avLst/>
            <a:gdLst/>
            <a:ahLst/>
            <a:cxnLst/>
            <a:rect l="l" t="t" r="r" b="b"/>
            <a:pathLst>
              <a:path w="668249" h="668249">
                <a:moveTo>
                  <a:pt x="0" y="0"/>
                </a:moveTo>
                <a:lnTo>
                  <a:pt x="668250" y="0"/>
                </a:lnTo>
                <a:lnTo>
                  <a:pt x="668250" y="668250"/>
                </a:lnTo>
                <a:lnTo>
                  <a:pt x="0" y="668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15"/>
          <p:cNvSpPr/>
          <p:nvPr/>
        </p:nvSpPr>
        <p:spPr>
          <a:xfrm>
            <a:off x="3224046" y="9309278"/>
            <a:ext cx="672629" cy="721142"/>
          </a:xfrm>
          <a:custGeom>
            <a:avLst/>
            <a:gdLst/>
            <a:ahLst/>
            <a:cxnLst/>
            <a:rect l="l" t="t" r="r" b="b"/>
            <a:pathLst>
              <a:path w="672629" h="721142">
                <a:moveTo>
                  <a:pt x="0" y="0"/>
                </a:moveTo>
                <a:lnTo>
                  <a:pt x="672628" y="0"/>
                </a:lnTo>
                <a:lnTo>
                  <a:pt x="672628" y="721142"/>
                </a:lnTo>
                <a:lnTo>
                  <a:pt x="0" y="7211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6"/>
          <p:cNvSpPr/>
          <p:nvPr/>
        </p:nvSpPr>
        <p:spPr>
          <a:xfrm>
            <a:off x="4877084" y="9291263"/>
            <a:ext cx="905315" cy="757173"/>
          </a:xfrm>
          <a:custGeom>
            <a:avLst/>
            <a:gdLst/>
            <a:ahLst/>
            <a:cxnLst/>
            <a:rect l="l" t="t" r="r" b="b"/>
            <a:pathLst>
              <a:path w="905315" h="757173">
                <a:moveTo>
                  <a:pt x="0" y="0"/>
                </a:moveTo>
                <a:lnTo>
                  <a:pt x="905315" y="0"/>
                </a:lnTo>
                <a:lnTo>
                  <a:pt x="905315" y="757173"/>
                </a:lnTo>
                <a:lnTo>
                  <a:pt x="0" y="757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17"/>
          <p:cNvSpPr/>
          <p:nvPr/>
        </p:nvSpPr>
        <p:spPr>
          <a:xfrm>
            <a:off x="5022811" y="1483992"/>
            <a:ext cx="613859" cy="1047541"/>
          </a:xfrm>
          <a:custGeom>
            <a:avLst/>
            <a:gdLst/>
            <a:ahLst/>
            <a:cxnLst/>
            <a:rect l="l" t="t" r="r" b="b"/>
            <a:pathLst>
              <a:path w="785644" h="1337784">
                <a:moveTo>
                  <a:pt x="0" y="0"/>
                </a:moveTo>
                <a:lnTo>
                  <a:pt x="785644" y="0"/>
                </a:lnTo>
                <a:lnTo>
                  <a:pt x="785644" y="1337783"/>
                </a:lnTo>
                <a:lnTo>
                  <a:pt x="0" y="133778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18"/>
          <p:cNvSpPr txBox="1"/>
          <p:nvPr/>
        </p:nvSpPr>
        <p:spPr>
          <a:xfrm>
            <a:off x="10421021" y="1670622"/>
            <a:ext cx="6318216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ea typeface="Public Sans"/>
              </a:rPr>
              <a:t>農曆七月初七</a:t>
            </a:r>
            <a:r>
              <a:rPr lang="en-US" sz="5000" dirty="0">
                <a:solidFill>
                  <a:srgbClr val="000000"/>
                </a:solidFill>
                <a:ea typeface="Public Sans"/>
              </a:rPr>
              <a:t>。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ea typeface="Public Sans"/>
              </a:rPr>
              <a:t>天氣開始入秋，天空清朗涼爽，很容易看到銀河兩邊東西兩顆星</a:t>
            </a:r>
            <a:r>
              <a:rPr lang="en-US" sz="5000" dirty="0">
                <a:solidFill>
                  <a:srgbClr val="000000"/>
                </a:solidFill>
                <a:ea typeface="Public Sans"/>
              </a:rPr>
              <a:t>。</a:t>
            </a:r>
          </a:p>
        </p:txBody>
      </p:sp>
      <p:grpSp>
        <p:nvGrpSpPr>
          <p:cNvPr id="48" name="Group 19"/>
          <p:cNvGrpSpPr/>
          <p:nvPr/>
        </p:nvGrpSpPr>
        <p:grpSpPr>
          <a:xfrm>
            <a:off x="10361424" y="876300"/>
            <a:ext cx="6862132" cy="6862132"/>
            <a:chOff x="0" y="0"/>
            <a:chExt cx="9149510" cy="9149510"/>
          </a:xfrm>
        </p:grpSpPr>
        <p:sp>
          <p:nvSpPr>
            <p:cNvPr id="49" name="Freeform 20"/>
            <p:cNvSpPr/>
            <p:nvPr/>
          </p:nvSpPr>
          <p:spPr>
            <a:xfrm>
              <a:off x="0" y="0"/>
              <a:ext cx="9149510" cy="9149510"/>
            </a:xfrm>
            <a:custGeom>
              <a:avLst/>
              <a:gdLst/>
              <a:ahLst/>
              <a:cxnLst/>
              <a:rect l="l" t="t" r="r" b="b"/>
              <a:pathLst>
                <a:path w="9149510" h="9149510">
                  <a:moveTo>
                    <a:pt x="0" y="0"/>
                  </a:moveTo>
                  <a:lnTo>
                    <a:pt x="9149510" y="0"/>
                  </a:lnTo>
                  <a:lnTo>
                    <a:pt x="9149510" y="9149510"/>
                  </a:lnTo>
                  <a:lnTo>
                    <a:pt x="0" y="914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21"/>
            <p:cNvSpPr/>
            <p:nvPr/>
          </p:nvSpPr>
          <p:spPr>
            <a:xfrm>
              <a:off x="8341154" y="287255"/>
              <a:ext cx="444643" cy="430091"/>
            </a:xfrm>
            <a:custGeom>
              <a:avLst/>
              <a:gdLst/>
              <a:ahLst/>
              <a:cxnLst/>
              <a:rect l="l" t="t" r="r" b="b"/>
              <a:pathLst>
                <a:path w="444643" h="430091">
                  <a:moveTo>
                    <a:pt x="0" y="0"/>
                  </a:moveTo>
                  <a:lnTo>
                    <a:pt x="444644" y="0"/>
                  </a:lnTo>
                  <a:lnTo>
                    <a:pt x="444644" y="430092"/>
                  </a:lnTo>
                  <a:lnTo>
                    <a:pt x="0" y="43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TextBox 22"/>
          <p:cNvSpPr txBox="1"/>
          <p:nvPr/>
        </p:nvSpPr>
        <p:spPr>
          <a:xfrm>
            <a:off x="10632555" y="2405454"/>
            <a:ext cx="6318216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3900" dirty="0" smtClean="0">
                <a:solidFill>
                  <a:srgbClr val="000000"/>
                </a:solidFill>
                <a:ea typeface="Public Sans"/>
              </a:rPr>
              <a:t> </a:t>
            </a:r>
            <a:r>
              <a:rPr lang="en-US" sz="3900" dirty="0" err="1" smtClean="0">
                <a:solidFill>
                  <a:srgbClr val="000000"/>
                </a:solidFill>
                <a:ea typeface="Public Sans"/>
              </a:rPr>
              <a:t>織女是天帝的女兒</a:t>
            </a:r>
            <a:r>
              <a:rPr lang="en-US" sz="3900" dirty="0" err="1">
                <a:solidFill>
                  <a:srgbClr val="000000"/>
                </a:solidFill>
                <a:ea typeface="Public Sans"/>
              </a:rPr>
              <a:t>，</a:t>
            </a:r>
            <a:r>
              <a:rPr lang="en-US" sz="3900" dirty="0" err="1" smtClean="0">
                <a:solidFill>
                  <a:srgbClr val="000000"/>
                </a:solidFill>
                <a:ea typeface="Public Sans"/>
              </a:rPr>
              <a:t>日夜勤</a:t>
            </a:r>
            <a:r>
              <a:rPr lang="en-US" sz="3900" dirty="0" smtClean="0">
                <a:solidFill>
                  <a:srgbClr val="000000"/>
                </a:solidFill>
                <a:ea typeface="Public Sans"/>
              </a:rPr>
              <a:t>     </a:t>
            </a:r>
            <a:r>
              <a:rPr lang="en-US" sz="3900" dirty="0" err="1" smtClean="0">
                <a:solidFill>
                  <a:srgbClr val="000000"/>
                </a:solidFill>
                <a:ea typeface="Public Sans"/>
              </a:rPr>
              <a:t>勞織布</a:t>
            </a:r>
            <a:r>
              <a:rPr lang="en-US" sz="3900" dirty="0" err="1">
                <a:solidFill>
                  <a:srgbClr val="000000"/>
                </a:solidFill>
                <a:ea typeface="Public Sans"/>
              </a:rPr>
              <a:t>，製作出色彩繽紛的雲錦</a:t>
            </a:r>
            <a:r>
              <a:rPr lang="en-US" sz="3900" dirty="0">
                <a:solidFill>
                  <a:srgbClr val="000000"/>
                </a:solidFill>
                <a:ea typeface="Public Sans"/>
              </a:rPr>
              <a:t>。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ea typeface="Public Sans"/>
              </a:rPr>
              <a:t>天帝擔心孤單的女兒，希望為她找一個好丈夫，讓她過上幸福的生活</a:t>
            </a:r>
            <a:r>
              <a:rPr lang="en-US" sz="3900" dirty="0">
                <a:solidFill>
                  <a:srgbClr val="000000"/>
                </a:solidFill>
                <a:ea typeface="Public Sans"/>
              </a:rPr>
              <a:t>。</a:t>
            </a:r>
          </a:p>
        </p:txBody>
      </p:sp>
      <p:grpSp>
        <p:nvGrpSpPr>
          <p:cNvPr id="52" name="Group 23"/>
          <p:cNvGrpSpPr/>
          <p:nvPr/>
        </p:nvGrpSpPr>
        <p:grpSpPr>
          <a:xfrm>
            <a:off x="10584601" y="1602763"/>
            <a:ext cx="6862132" cy="6862132"/>
            <a:chOff x="-35775" y="-287255"/>
            <a:chExt cx="9149510" cy="9149510"/>
          </a:xfrm>
        </p:grpSpPr>
        <p:sp>
          <p:nvSpPr>
            <p:cNvPr id="53" name="Freeform 24"/>
            <p:cNvSpPr/>
            <p:nvPr/>
          </p:nvSpPr>
          <p:spPr>
            <a:xfrm>
              <a:off x="-35775" y="-287255"/>
              <a:ext cx="9149510" cy="9149510"/>
            </a:xfrm>
            <a:custGeom>
              <a:avLst/>
              <a:gdLst/>
              <a:ahLst/>
              <a:cxnLst/>
              <a:rect l="l" t="t" r="r" b="b"/>
              <a:pathLst>
                <a:path w="9149510" h="9149510">
                  <a:moveTo>
                    <a:pt x="0" y="0"/>
                  </a:moveTo>
                  <a:lnTo>
                    <a:pt x="9149510" y="0"/>
                  </a:lnTo>
                  <a:lnTo>
                    <a:pt x="9149510" y="9149510"/>
                  </a:lnTo>
                  <a:lnTo>
                    <a:pt x="0" y="914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25"/>
            <p:cNvSpPr/>
            <p:nvPr/>
          </p:nvSpPr>
          <p:spPr>
            <a:xfrm>
              <a:off x="8341154" y="287255"/>
              <a:ext cx="444643" cy="430091"/>
            </a:xfrm>
            <a:custGeom>
              <a:avLst/>
              <a:gdLst/>
              <a:ahLst/>
              <a:cxnLst/>
              <a:rect l="l" t="t" r="r" b="b"/>
              <a:pathLst>
                <a:path w="444643" h="430091">
                  <a:moveTo>
                    <a:pt x="0" y="0"/>
                  </a:moveTo>
                  <a:lnTo>
                    <a:pt x="444644" y="0"/>
                  </a:lnTo>
                  <a:lnTo>
                    <a:pt x="444644" y="430092"/>
                  </a:lnTo>
                  <a:lnTo>
                    <a:pt x="0" y="43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5" name="TextBox 26"/>
          <p:cNvSpPr txBox="1"/>
          <p:nvPr/>
        </p:nvSpPr>
        <p:spPr>
          <a:xfrm>
            <a:off x="10896600" y="2690915"/>
            <a:ext cx="6054171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zh-CN" altLang="en-US" sz="4000" dirty="0" smtClean="0">
                <a:ea typeface="Public Sans"/>
              </a:rPr>
              <a:t>牛郎</a:t>
            </a:r>
            <a:r>
              <a:rPr lang="zh-TW" altLang="en-US" sz="4000" dirty="0"/>
              <a:t>和</a:t>
            </a:r>
            <a:r>
              <a:rPr lang="zh-TW" altLang="en-US" sz="4000" dirty="0" smtClean="0"/>
              <a:t>織</a:t>
            </a:r>
            <a:r>
              <a:rPr lang="zh-TW" altLang="en-US" sz="4000" dirty="0"/>
              <a:t>女</a:t>
            </a:r>
            <a:r>
              <a:rPr lang="en-US" sz="4000" dirty="0" err="1" smtClean="0">
                <a:ea typeface="Public Sans"/>
              </a:rPr>
              <a:t>結婚後</a:t>
            </a:r>
            <a:r>
              <a:rPr lang="en-US" sz="4000" dirty="0" err="1">
                <a:ea typeface="Public Sans"/>
              </a:rPr>
              <a:t>，他們疏於工作</a:t>
            </a:r>
            <a:r>
              <a:rPr lang="en-US" sz="4000" dirty="0">
                <a:ea typeface="Public Sans"/>
              </a:rPr>
              <a:t>。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4000" dirty="0" err="1">
                <a:ea typeface="Public Sans"/>
              </a:rPr>
              <a:t>天空變得灰暗，</a:t>
            </a:r>
            <a:r>
              <a:rPr lang="en-US" sz="4000" dirty="0" err="1" smtClean="0">
                <a:ea typeface="Public Sans"/>
              </a:rPr>
              <a:t>缺乏色彩天</a:t>
            </a:r>
            <a:r>
              <a:rPr lang="en-US" sz="4000" dirty="0">
                <a:ea typeface="Public Sans"/>
              </a:rPr>
              <a:t> </a:t>
            </a:r>
            <a:r>
              <a:rPr lang="en-US" sz="4000" dirty="0" smtClean="0">
                <a:ea typeface="Public Sans"/>
              </a:rPr>
              <a:t>。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4000" dirty="0" smtClean="0">
                <a:ea typeface="Public Sans"/>
              </a:rPr>
              <a:t>  </a:t>
            </a:r>
            <a:r>
              <a:rPr lang="en-US" sz="4000" dirty="0" err="1" smtClean="0">
                <a:ea typeface="Public Sans"/>
              </a:rPr>
              <a:t>帝大怒</a:t>
            </a:r>
            <a:r>
              <a:rPr lang="en-US" sz="4000" dirty="0" err="1">
                <a:ea typeface="Public Sans"/>
              </a:rPr>
              <a:t>，便將他們分開，因為喜鵲王的錯誤，他們每年只能在農曆七月初七見一次面</a:t>
            </a:r>
            <a:r>
              <a:rPr lang="en-US" sz="4000" dirty="0">
                <a:ea typeface="Public Sans"/>
              </a:rPr>
              <a:t>。</a:t>
            </a:r>
          </a:p>
        </p:txBody>
      </p:sp>
      <p:grpSp>
        <p:nvGrpSpPr>
          <p:cNvPr id="56" name="Group 27"/>
          <p:cNvGrpSpPr/>
          <p:nvPr/>
        </p:nvGrpSpPr>
        <p:grpSpPr>
          <a:xfrm>
            <a:off x="10820400" y="2335145"/>
            <a:ext cx="6862132" cy="6862132"/>
            <a:chOff x="0" y="0"/>
            <a:chExt cx="9149510" cy="9149510"/>
          </a:xfrm>
        </p:grpSpPr>
        <p:sp>
          <p:nvSpPr>
            <p:cNvPr id="57" name="Freeform 28"/>
            <p:cNvSpPr/>
            <p:nvPr/>
          </p:nvSpPr>
          <p:spPr>
            <a:xfrm>
              <a:off x="0" y="0"/>
              <a:ext cx="9149510" cy="9149510"/>
            </a:xfrm>
            <a:custGeom>
              <a:avLst/>
              <a:gdLst/>
              <a:ahLst/>
              <a:cxnLst/>
              <a:rect l="l" t="t" r="r" b="b"/>
              <a:pathLst>
                <a:path w="9149510" h="9149510">
                  <a:moveTo>
                    <a:pt x="0" y="0"/>
                  </a:moveTo>
                  <a:lnTo>
                    <a:pt x="9149510" y="0"/>
                  </a:lnTo>
                  <a:lnTo>
                    <a:pt x="9149510" y="9149510"/>
                  </a:lnTo>
                  <a:lnTo>
                    <a:pt x="0" y="914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29"/>
            <p:cNvSpPr/>
            <p:nvPr/>
          </p:nvSpPr>
          <p:spPr>
            <a:xfrm>
              <a:off x="8341154" y="287255"/>
              <a:ext cx="444643" cy="430091"/>
            </a:xfrm>
            <a:custGeom>
              <a:avLst/>
              <a:gdLst/>
              <a:ahLst/>
              <a:cxnLst/>
              <a:rect l="l" t="t" r="r" b="b"/>
              <a:pathLst>
                <a:path w="444643" h="430091">
                  <a:moveTo>
                    <a:pt x="0" y="0"/>
                  </a:moveTo>
                  <a:lnTo>
                    <a:pt x="444644" y="0"/>
                  </a:lnTo>
                  <a:lnTo>
                    <a:pt x="444644" y="430092"/>
                  </a:lnTo>
                  <a:lnTo>
                    <a:pt x="0" y="43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TextBox 30"/>
          <p:cNvSpPr txBox="1"/>
          <p:nvPr/>
        </p:nvSpPr>
        <p:spPr>
          <a:xfrm>
            <a:off x="11226281" y="3415919"/>
            <a:ext cx="5872522" cy="532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ea typeface="Public Sans"/>
              </a:rPr>
              <a:t>因為喜鵲王傳錯了話，天帝命令他和他的子孫們在七月初七晚上在銀河上搭一座橋，讓織女和牛郎能過橋相聚一夜</a:t>
            </a:r>
            <a:r>
              <a:rPr lang="en-US" sz="3800" dirty="0">
                <a:solidFill>
                  <a:srgbClr val="000000"/>
                </a:solidFill>
                <a:ea typeface="Public Sans"/>
              </a:rPr>
              <a:t>。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ea typeface="Public Sans"/>
              </a:rPr>
              <a:t>因為這一天是兩個年輕情人相會的日子，所以民間把它視為中國的情人節</a:t>
            </a:r>
            <a:r>
              <a:rPr lang="en-US" sz="3800" dirty="0">
                <a:solidFill>
                  <a:srgbClr val="000000"/>
                </a:solidFill>
                <a:ea typeface="Public Sans"/>
              </a:rPr>
              <a:t>。</a:t>
            </a:r>
          </a:p>
        </p:txBody>
      </p:sp>
      <p:sp>
        <p:nvSpPr>
          <p:cNvPr id="4" name="AutoShape 8" descr="Thất Tịch: Chuyện tình Ngưu Lang Chức Nữ và bí mật của số 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Thất Tịch: Chuyện tình Ngưu Lang Chức Nữ và bí mật của số 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hất Tịch: Chuyện tình Ngưu Lang Chức Nữ và bí mật của số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2873154"/>
            <a:ext cx="9252137" cy="56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30573"/>
            <a:ext cx="7446235" cy="6527727"/>
            <a:chOff x="0" y="0"/>
            <a:chExt cx="9928314" cy="87036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352" r="14352"/>
            <a:stretch>
              <a:fillRect/>
            </a:stretch>
          </p:blipFill>
          <p:spPr>
            <a:xfrm>
              <a:off x="0" y="0"/>
              <a:ext cx="9928314" cy="870363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55424" y="583320"/>
            <a:ext cx="3033579" cy="135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9"/>
              </a:lnSpc>
            </a:pPr>
            <a:r>
              <a:rPr lang="en-US" sz="8899">
                <a:solidFill>
                  <a:srgbClr val="FFFFFF"/>
                </a:solidFill>
                <a:ea typeface="Retropix"/>
              </a:rPr>
              <a:t>乞巧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625798"/>
            <a:ext cx="7162706" cy="706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ublic Sans"/>
                <a:ea typeface="Public Sans"/>
              </a:rPr>
              <a:t>盛一碗水,放在向陽的地方,然後把一根 繡花針輕輕放到水裡,讓它浮在水面上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ublic Sans"/>
                <a:ea typeface="Public Sans"/>
              </a:rPr>
              <a:t>然後她們就根據映在水底的各式各樣的影子, 來推測自己針繡的工作是巧或拙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38328" y="9339335"/>
            <a:ext cx="4426979" cy="67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FFFFFF"/>
                </a:solidFill>
                <a:latin typeface="Public Sans"/>
              </a:rPr>
              <a:t>&lt;&lt;</a:t>
            </a:r>
            <a:r>
              <a:rPr lang="en-US" sz="3899">
                <a:solidFill>
                  <a:srgbClr val="FFFFFF"/>
                </a:solidFill>
                <a:latin typeface="Public Sans"/>
                <a:ea typeface="Public Sans"/>
              </a:rPr>
              <a:t>延禧攻略&gt;&gt;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5899" y="583320"/>
            <a:ext cx="3033579" cy="135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9"/>
              </a:lnSpc>
            </a:pPr>
            <a:r>
              <a:rPr lang="en-US" sz="8899">
                <a:solidFill>
                  <a:srgbClr val="FFFFFF"/>
                </a:solidFill>
                <a:ea typeface="Retropix"/>
              </a:rPr>
              <a:t>乞巧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766241"/>
            <a:ext cx="5944478" cy="6492059"/>
            <a:chOff x="0" y="0"/>
            <a:chExt cx="7925970" cy="86560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217" r="4217"/>
            <a:stretch>
              <a:fillRect/>
            </a:stretch>
          </p:blipFill>
          <p:spPr>
            <a:xfrm>
              <a:off x="0" y="0"/>
              <a:ext cx="7925970" cy="8656079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144431" y="2661466"/>
            <a:ext cx="8283190" cy="311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Retropix"/>
                <a:ea typeface="Retropix"/>
              </a:rPr>
              <a:t>也有的地方各捉一些小蜘蛛,封閉在 小盒裡。到第二天早上,打開盒子,看看蜘蛛結網的密或疏,來推 定得巧的程度。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0258" y="2018678"/>
            <a:ext cx="9649212" cy="6249645"/>
            <a:chOff x="0" y="0"/>
            <a:chExt cx="12865616" cy="83328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4" r="54"/>
            <a:stretch>
              <a:fillRect/>
            </a:stretch>
          </p:blipFill>
          <p:spPr>
            <a:xfrm>
              <a:off x="0" y="0"/>
              <a:ext cx="12865616" cy="833286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618763" y="8737600"/>
            <a:ext cx="4125437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FFFFFF"/>
                </a:solidFill>
                <a:ea typeface="Public Sans"/>
              </a:rPr>
              <a:t>表示得巧多</a:t>
            </a:r>
            <a:endParaRPr lang="en-US" sz="5499" dirty="0">
              <a:solidFill>
                <a:srgbClr val="FFFFFF"/>
              </a:solidFill>
              <a:ea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4376" y="1863855"/>
            <a:ext cx="9559247" cy="6559289"/>
            <a:chOff x="0" y="0"/>
            <a:chExt cx="12745663" cy="87457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426" b="18426"/>
            <a:stretch>
              <a:fillRect/>
            </a:stretch>
          </p:blipFill>
          <p:spPr>
            <a:xfrm>
              <a:off x="0" y="0"/>
              <a:ext cx="12745663" cy="874571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618932" y="8737600"/>
            <a:ext cx="5050135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ea typeface="Public Sans"/>
              </a:rPr>
              <a:t>表示 得巧比較少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59812"/>
            <a:ext cx="6778350" cy="6166776"/>
            <a:chOff x="0" y="0"/>
            <a:chExt cx="9037800" cy="82223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589" r="13589"/>
            <a:stretch>
              <a:fillRect/>
            </a:stretch>
          </p:blipFill>
          <p:spPr>
            <a:xfrm>
              <a:off x="0" y="0"/>
              <a:ext cx="9037800" cy="822236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45899" y="583320"/>
            <a:ext cx="3033579" cy="135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9"/>
              </a:lnSpc>
            </a:pPr>
            <a:r>
              <a:rPr lang="en-US" sz="8899">
                <a:solidFill>
                  <a:srgbClr val="FFFFFF"/>
                </a:solidFill>
                <a:ea typeface="Retropix"/>
              </a:rPr>
              <a:t>乞巧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455037"/>
            <a:ext cx="7882377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Public Sans"/>
                <a:ea typeface="Public Sans"/>
              </a:rPr>
              <a:t>還有一些地方的婦女,在星光下,比賽用五彩線穿針。有的甚 至用雙眼針或七孔針來比賽,誰先把線穿過針眼的,算是最巧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4416" y="3544534"/>
            <a:ext cx="8655708" cy="244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FFFFFF"/>
                </a:solidFill>
                <a:latin typeface="Public Sans"/>
                <a:ea typeface="Public Sans"/>
              </a:rPr>
              <a:t>你認為本文中的乞巧方式哪一種最有趣</a:t>
            </a:r>
            <a:r>
              <a:rPr lang="en-US" sz="6999" dirty="0">
                <a:solidFill>
                  <a:srgbClr val="FFFFFF"/>
                </a:solidFill>
                <a:latin typeface="Public Sans"/>
                <a:ea typeface="Public San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38475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45433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171450" y="1078324"/>
            <a:ext cx="7375200" cy="1889895"/>
            <a:chOff x="0" y="0"/>
            <a:chExt cx="9833600" cy="25198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3600" cy="2519860"/>
            </a:xfrm>
            <a:custGeom>
              <a:avLst/>
              <a:gdLst/>
              <a:ahLst/>
              <a:cxnLst/>
              <a:rect l="l" t="t" r="r" b="b"/>
              <a:pathLst>
                <a:path w="9833600" h="2519860">
                  <a:moveTo>
                    <a:pt x="0" y="0"/>
                  </a:moveTo>
                  <a:lnTo>
                    <a:pt x="9833600" y="0"/>
                  </a:lnTo>
                  <a:lnTo>
                    <a:pt x="9833600" y="2519860"/>
                  </a:lnTo>
                  <a:lnTo>
                    <a:pt x="0" y="2519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03599" y="145327"/>
              <a:ext cx="8226402" cy="1982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8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867066" y="3524956"/>
            <a:ext cx="11009408" cy="4808707"/>
          </a:xfrm>
          <a:custGeom>
            <a:avLst/>
            <a:gdLst/>
            <a:ahLst/>
            <a:cxnLst/>
            <a:rect l="l" t="t" r="r" b="b"/>
            <a:pathLst>
              <a:path w="11009408" h="4808707">
                <a:moveTo>
                  <a:pt x="0" y="0"/>
                </a:moveTo>
                <a:lnTo>
                  <a:pt x="11009409" y="0"/>
                </a:lnTo>
                <a:lnTo>
                  <a:pt x="11009409" y="4808707"/>
                </a:lnTo>
                <a:lnTo>
                  <a:pt x="0" y="4808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105485" y="1432794"/>
            <a:ext cx="5507129" cy="105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8"/>
              </a:lnSpc>
            </a:pPr>
            <a:r>
              <a:rPr lang="en-US" sz="6105" dirty="0" err="1">
                <a:solidFill>
                  <a:srgbClr val="593B1C"/>
                </a:solidFill>
                <a:ea typeface="DejaVu Serif Bold"/>
              </a:rPr>
              <a:t>孝子和織女</a:t>
            </a:r>
            <a:endParaRPr lang="en-US" sz="6105" dirty="0">
              <a:solidFill>
                <a:srgbClr val="593B1C"/>
              </a:solidFill>
              <a:ea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176</Words>
  <Application>Microsoft Office PowerPoint</Application>
  <PresentationFormat>Custom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Retropix</vt:lpstr>
      <vt:lpstr>DejaVu Serif Bold</vt:lpstr>
      <vt:lpstr>Public Sans</vt:lpstr>
      <vt:lpstr>Noto Serif Display</vt:lpstr>
      <vt:lpstr>新細明體</vt:lpstr>
      <vt:lpstr>Gulfs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Grey Blue Trendy Retro Digitalism Creative Presentation</dc:title>
  <dc:creator>HoangTho</dc:creator>
  <cp:lastModifiedBy>PC</cp:lastModifiedBy>
  <cp:revision>7</cp:revision>
  <dcterms:created xsi:type="dcterms:W3CDTF">2006-08-16T00:00:00Z</dcterms:created>
  <dcterms:modified xsi:type="dcterms:W3CDTF">2024-05-28T15:18:59Z</dcterms:modified>
  <dc:identifier>DAGEJiUAh2U</dc:identifier>
</cp:coreProperties>
</file>