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1" r:id="rId10"/>
    <p:sldId id="267" r:id="rId11"/>
    <p:sldId id="268" r:id="rId12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6408" autoAdjust="0"/>
  </p:normalViewPr>
  <p:slideViewPr>
    <p:cSldViewPr snapToGrid="0" snapToObjects="1">
      <p:cViewPr varScale="1">
        <p:scale>
          <a:sx n="49" d="100"/>
          <a:sy n="49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FE0CC-27A7-6240-AF2B-3B3E81207086}" type="datetimeFigureOut">
              <a:rPr lang="en-US" altLang="zh-TW" smtClean="0"/>
              <a:t>6/17/2024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14872-30A7-D749-B01C-8B3D99DBD41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81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近年人類對自然環境的開發，加上越來越嚴重的氣候變遷危害，讓地球失去了大約</a:t>
            </a:r>
            <a:r>
              <a:rPr lang="en-US" altLang="zh-TW" dirty="0"/>
              <a:t>50%</a:t>
            </a:r>
            <a:r>
              <a:rPr lang="zh-TW" altLang="en-US" dirty="0"/>
              <a:t>的陸生植物和大約</a:t>
            </a:r>
            <a:r>
              <a:rPr lang="en-US" altLang="zh-TW" dirty="0"/>
              <a:t>20%</a:t>
            </a:r>
            <a:r>
              <a:rPr lang="zh-TW" altLang="en-US" dirty="0"/>
              <a:t>的生物多樣性。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35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14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失去棲地的哺乳動物和鳥類身上，估計存在著</a:t>
            </a:r>
            <a:r>
              <a:rPr lang="en-US" altLang="zh-TW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170</a:t>
            </a:r>
            <a:r>
              <a:rPr lang="zh-TW" altLang="en-US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萬種未知病毒，其中多達</a:t>
            </a:r>
            <a:r>
              <a:rPr lang="en-US" altLang="zh-TW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85</a:t>
            </a:r>
            <a:r>
              <a:rPr lang="zh-TW" altLang="en-US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萬種有感染人的風險。當環境遭到破壞，造成生物多樣性銳減、生態失去平衡，使人類、動物與牲畜間的安全距離減少，原本以野生動物為宿主的病原體，於是更有機會轉而感染人類。所以確保地球的生物多樣性是非常重要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愛因斯坦說：「如果蜜蜂消失，四年後人類將會滅亡」，可見蜜蜂是人類十分重要的生存夥伴。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愛因斯坦說：「如果蜜蜂消失，四年後人類將會滅亡」，可見蜜蜂是人類十分重要的生存夥伴。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愛因斯坦說：「如果蜜蜂消失，四年後人類將會滅亡」，可見蜜蜂是人類十分重要的生存夥伴。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800" spc="-15" dirty="0">
                <a:effectLst/>
                <a:ea typeface="Noto Sans CJK HK" panose="020B0500000000000000" pitchFamily="34" charset="-120"/>
                <a:cs typeface="Noto Sans CJK HK" panose="020B0500000000000000" pitchFamily="34" charset="-120"/>
              </a:rPr>
              <a:t>危害蜜蜂的 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 panose="020B0500000000000000" pitchFamily="34" charset="-120"/>
              </a:rPr>
              <a:t>CCD</a:t>
            </a:r>
            <a:r>
              <a:rPr lang="zh-TW" altLang="zh-TW" sz="1800" dirty="0">
                <a:effectLst/>
                <a:ea typeface="Noto Sans CJK HK" panose="020B0500000000000000" pitchFamily="34" charset="-120"/>
                <a:cs typeface="Noto Sans CJK HK" panose="020B0500000000000000" pitchFamily="34" charset="-120"/>
              </a:rPr>
              <a:t>，其實是人類違背自然法則所產生的。使蜜蜂無故的消失的罪</a:t>
            </a:r>
            <a:r>
              <a:rPr lang="zh-TW" altLang="zh-TW" sz="1800" spc="-10" dirty="0">
                <a:effectLst/>
                <a:ea typeface="Noto Sans CJK HK" panose="020B0500000000000000" pitchFamily="34" charset="-120"/>
                <a:cs typeface="Noto Sans CJK HK" panose="020B0500000000000000" pitchFamily="34" charset="-120"/>
              </a:rPr>
              <a:t>魁禍首，其實是各種人為因素，為了自我方便而造成的。我們人類，為了提升自身的生活品質，以及提升農作物的生產量，應付迅速增加的世界人口，不僅大量的使用了對蜜蜂有害的農藥，找到的花粉帶有化學農藥的問題。無止境的土地開發，導致原本有許多種植蜜蜂食物的土地，開發生成寸草不生的水泥柏油地，增加了蜜蜂找到食物的困難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inhabitat.com/its-official-cell-phones-are-killing-be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heguardian.com/environment/2014/may/09/honeybees-dying-insecticide-harvard-study" TargetMode="External"/><Relationship Id="rId5" Type="http://schemas.openxmlformats.org/officeDocument/2006/relationships/hyperlink" Target="https://www.nrdc.org/stories/buzz-about-colony-collapse-disorder" TargetMode="External"/><Relationship Id="rId4" Type="http://schemas.openxmlformats.org/officeDocument/2006/relationships/hyperlink" Target="http://honeypedia.info/" TargetMode="Externa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entsocjournal.yabee.com.tw/AlldataPos/JournalPos/Vol29/No3/TESFE.2009012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hys.org/news/2013-04-high-fructose-corn-syrup-tied-worldwide.html" TargetMode="External"/><Relationship Id="rId5" Type="http://schemas.openxmlformats.org/officeDocument/2006/relationships/hyperlink" Target="http://news.nationalgeographic.com/news/2014/04/140416-honeybees-africa-kenya-disease-nosema-varroa-resistance-genetics-pesticides/" TargetMode="External"/><Relationship Id="rId4" Type="http://schemas.openxmlformats.org/officeDocument/2006/relationships/hyperlink" Target="http://news.nationalgeographic.com/news/2014/04/140416-honeybees-africa-kenya-disease-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dition.cnn.com/2023/08/14/us/maui-wildfires-what-we-know/index.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zh.m.wikipedia.org/wiki/%E5%B7%A5%E8%9C%8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h.m.wikipedia.org/wiki/%E8%9C%82%E5%B7%A2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tsocjournal.yabee.com.tw/AlldataPos/JournalPos/Vol29/No3/TESFE.2009012.PDF" TargetMode="External"/><Relationship Id="rId10" Type="http://schemas.openxmlformats.org/officeDocument/2006/relationships/hyperlink" Target="https://gamma.app" TargetMode="External"/><Relationship Id="rId4" Type="http://schemas.openxmlformats.org/officeDocument/2006/relationships/hyperlink" Target="https://youtu.be/5NwiRPDmbV8" TargetMode="External"/><Relationship Id="rId9" Type="http://schemas.openxmlformats.org/officeDocument/2006/relationships/hyperlink" Target="https://www.bbc.com/news/health-615245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455545"/>
            <a:ext cx="7477601" cy="958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00000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SDG</a:t>
            </a:r>
            <a:r>
              <a:rPr lang="en-US" altLang="zh-TW" sz="6036" b="1" dirty="0">
                <a:solidFill>
                  <a:srgbClr val="00000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</a:t>
            </a:r>
            <a:r>
              <a:rPr lang="en-US" sz="6036" b="1" dirty="0">
                <a:solidFill>
                  <a:srgbClr val="00000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15 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6319599" y="3747016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dirty="0">
                <a:solidFill>
                  <a:srgbClr val="272525"/>
                </a:solidFill>
                <a:latin typeface="+mn-ea"/>
              </a:rPr>
              <a:t> 聯合國永續發展目標 (SDGs) 中的</a:t>
            </a:r>
            <a:r>
              <a:rPr lang="en-US" sz="1750">
                <a:solidFill>
                  <a:srgbClr val="272525"/>
                </a:solidFill>
                <a:latin typeface="+mn-ea"/>
              </a:rPr>
              <a:t>SDG15 - 陸地生態系統，</a:t>
            </a:r>
            <a:r>
              <a:rPr lang="en-US" sz="1750" dirty="0">
                <a:solidFill>
                  <a:srgbClr val="272525"/>
                </a:solidFill>
                <a:latin typeface="+mn-ea"/>
              </a:rPr>
              <a:t>旨在保護、恢復和促進可持續利用陸地生態系統、可持續管理森林、防治荒漠化、遏制和扭轉土地退化、遏制生物多樣性的喪失。這項研究將探討SDG15</a:t>
            </a:r>
            <a:r>
              <a:rPr lang="en-US" sz="1750">
                <a:solidFill>
                  <a:srgbClr val="272525"/>
                </a:solidFill>
                <a:latin typeface="+mn-ea"/>
              </a:rPr>
              <a:t>在實踐過程中的挑戰和機遇。</a:t>
            </a:r>
            <a:endParaRPr lang="en-US" sz="1750" dirty="0">
              <a:solidFill>
                <a:srgbClr val="272525"/>
              </a:solidFill>
              <a:latin typeface="+mn-ea"/>
            </a:endParaRPr>
          </a:p>
        </p:txBody>
      </p:sp>
      <p:sp>
        <p:nvSpPr>
          <p:cNvPr id="7" name="Text 3"/>
          <p:cNvSpPr/>
          <p:nvPr/>
        </p:nvSpPr>
        <p:spPr>
          <a:xfrm>
            <a:off x="6319599" y="5418534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99"/>
              </a:lnSpc>
            </a:pPr>
            <a:r>
              <a:rPr lang="en-US" sz="1750" dirty="0">
                <a:solidFill>
                  <a:srgbClr val="272525"/>
                </a:solidFill>
                <a:latin typeface="+mn-ea"/>
              </a:rPr>
              <a:t>報告人：</a:t>
            </a:r>
            <a:r>
              <a:rPr lang="en-US" sz="1750">
                <a:solidFill>
                  <a:srgbClr val="272525"/>
                </a:solidFill>
                <a:latin typeface="+mn-ea"/>
              </a:rPr>
              <a:t>宋彥霖 410954297</a:t>
            </a:r>
            <a:endParaRPr lang="en-US" sz="1750" dirty="0">
              <a:solidFill>
                <a:srgbClr val="272525"/>
              </a:solidFill>
              <a:latin typeface="+mn-ea"/>
            </a:endParaRPr>
          </a:p>
        </p:txBody>
      </p:sp>
      <p:pic>
        <p:nvPicPr>
          <p:cNvPr id="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Text 1"/>
          <p:cNvSpPr/>
          <p:nvPr/>
        </p:nvSpPr>
        <p:spPr>
          <a:xfrm>
            <a:off x="4715827" y="80114"/>
            <a:ext cx="5198745" cy="6497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ctr" defTabSz="914400" rtl="0" eaLnBrk="1" fontAlgn="auto" latinLnBrk="0" hangingPunct="1">
              <a:lnSpc>
                <a:spcPts val="51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94" b="1">
                <a:solidFill>
                  <a:srgbClr val="000000"/>
                </a:solidFill>
                <a:latin typeface="Eudoxus Sans" pitchFamily="34" charset="0"/>
                <a:ea typeface="Eudoxus Sans" pitchFamily="34" charset="-122"/>
              </a:rPr>
              <a:t>參考資料來源</a:t>
            </a:r>
            <a:endParaRPr lang="en-US" altLang="zh-TW" sz="4094" b="1">
              <a:solidFill>
                <a:srgbClr val="000000"/>
              </a:solidFill>
              <a:latin typeface="Eudoxus Sans" pitchFamily="34" charset="0"/>
              <a:ea typeface="Eudoxus Sans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51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2"/>
          <p:cNvSpPr/>
          <p:nvPr/>
        </p:nvSpPr>
        <p:spPr>
          <a:xfrm>
            <a:off x="779740" y="1159333"/>
            <a:ext cx="11002891" cy="7004667"/>
          </a:xfrm>
          <a:prstGeom prst="rect">
            <a:avLst/>
          </a:prstGeom>
          <a:noFill/>
          <a:ln/>
        </p:spPr>
        <p:txBody>
          <a:bodyPr wrap="none" numCol="1" rtlCol="0" anchor="t"/>
          <a:lstStyle/>
          <a:p>
            <a:pPr marL="63500">
              <a:spcBef>
                <a:spcPts val="990"/>
              </a:spcBef>
              <a:spcAft>
                <a:spcPts val="0"/>
              </a:spcAft>
            </a:pPr>
            <a:r>
              <a:rPr lang="zh-TW" altLang="zh-TW" sz="180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一、陳燕玲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(2011)</a:t>
            </a:r>
            <a:r>
              <a:rPr lang="zh-TW" altLang="zh-TW" sz="180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。蜜蜂消失之謎。</a:t>
            </a:r>
            <a:r>
              <a:rPr lang="zh-TW" altLang="zh-TW" sz="1800" b="1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科學發展，</a:t>
            </a:r>
            <a:r>
              <a:rPr lang="en-US" altLang="zh-TW" sz="1800" b="1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463</a:t>
            </a:r>
            <a:r>
              <a:rPr lang="zh-TW" altLang="zh-TW" sz="180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，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56-63</a:t>
            </a:r>
            <a:r>
              <a:rPr lang="zh-TW" altLang="zh-TW" sz="1800" spc="-5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。</a:t>
            </a:r>
            <a:endParaRPr lang="zh-TW" altLang="zh-TW" sz="1800">
              <a:effectLst/>
              <a:latin typeface="Noto Sans CJK HK"/>
              <a:cs typeface="Noto Sans CJK HK"/>
            </a:endParaRPr>
          </a:p>
          <a:p>
            <a:pPr marL="63500">
              <a:spcBef>
                <a:spcPts val="1125"/>
              </a:spcBef>
              <a:spcAft>
                <a:spcPts val="0"/>
              </a:spcAft>
            </a:pPr>
            <a:r>
              <a:rPr lang="zh-TW" altLang="zh-TW" sz="180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二、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Honeypedia</a:t>
            </a:r>
            <a:r>
              <a:rPr lang="zh-TW" altLang="zh-TW" sz="180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。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2016</a:t>
            </a:r>
            <a:r>
              <a:rPr lang="en-US" altLang="zh-TW" sz="1800" spc="-6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zh-TW" altLang="zh-TW" sz="1800" spc="1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年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10 </a:t>
            </a:r>
            <a:r>
              <a:rPr lang="zh-TW" altLang="zh-TW" sz="1800" spc="1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月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24</a:t>
            </a:r>
            <a:r>
              <a:rPr lang="en-US" altLang="zh-TW" sz="1800" spc="-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zh-TW" altLang="zh-TW" sz="1800" spc="5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日，取自 </a:t>
            </a:r>
            <a:r>
              <a:rPr lang="en-US" altLang="zh-TW" sz="1800" u="sng" spc="-10">
                <a:solidFill>
                  <a:srgbClr val="115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  <a:hlinkClick r:id="rId4"/>
              </a:rPr>
              <a:t>http://honeypedia.info/</a:t>
            </a:r>
            <a:endParaRPr lang="zh-TW" altLang="zh-TW" sz="1800">
              <a:effectLst/>
              <a:latin typeface="Noto Sans CJK HK"/>
              <a:cs typeface="Noto Sans CJK HK"/>
            </a:endParaRPr>
          </a:p>
          <a:p>
            <a:pPr marL="63500" marR="316865">
              <a:lnSpc>
                <a:spcPct val="105000"/>
              </a:lnSpc>
              <a:spcBef>
                <a:spcPts val="1120"/>
              </a:spcBef>
              <a:spcAft>
                <a:spcPts val="0"/>
              </a:spcAft>
            </a:pPr>
            <a:r>
              <a:rPr lang="zh-TW" altLang="zh-TW" sz="180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三、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Zissu, A. (2015). The Buzz About Coloney Collapse Disorder. </a:t>
            </a:r>
            <a:r>
              <a:rPr lang="en-US" altLang="zh-TW" sz="1800" i="1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National Resources Defense</a:t>
            </a:r>
            <a:r>
              <a:rPr lang="en-US" altLang="zh-TW" sz="1800" i="1" spc="-3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 i="1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Council.</a:t>
            </a:r>
            <a:r>
              <a:rPr lang="en-US" altLang="zh-TW" sz="1800" i="1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Retrieved</a:t>
            </a:r>
          </a:p>
          <a:p>
            <a:pPr marL="63500" marR="316865">
              <a:lnSpc>
                <a:spcPct val="105000"/>
              </a:lnSpc>
              <a:spcBef>
                <a:spcPts val="1120"/>
              </a:spcBef>
              <a:spcAft>
                <a:spcPts val="0"/>
              </a:spcAft>
            </a:pP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date</a:t>
            </a: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October</a:t>
            </a:r>
            <a:r>
              <a:rPr lang="en-US" altLang="zh-TW" sz="1800" spc="-3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28,</a:t>
            </a: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2016</a:t>
            </a:r>
            <a:r>
              <a:rPr lang="en-US" altLang="zh-TW" sz="1800" spc="-1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.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From</a:t>
            </a:r>
            <a:r>
              <a:rPr lang="en-US" altLang="zh-TW" sz="1800" spc="-1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 u="sng">
                <a:solidFill>
                  <a:srgbClr val="115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  <a:hlinkClick r:id="rId5"/>
              </a:rPr>
              <a:t>https://www.nrdc.org/stories/buzz-</a:t>
            </a:r>
            <a:r>
              <a:rPr lang="en-US" altLang="zh-TW" sz="1800">
                <a:solidFill>
                  <a:srgbClr val="115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 u="sng" spc="-10">
                <a:solidFill>
                  <a:srgbClr val="115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  <a:hlinkClick r:id="rId5"/>
              </a:rPr>
              <a:t>about-colony-collapse-disorder</a:t>
            </a:r>
            <a:endParaRPr lang="zh-TW" altLang="zh-TW" sz="1800">
              <a:effectLst/>
              <a:latin typeface="Noto Sans CJK HK"/>
              <a:cs typeface="Noto Sans CJK HK"/>
            </a:endParaRPr>
          </a:p>
          <a:p>
            <a:pPr marL="63500">
              <a:lnSpc>
                <a:spcPct val="96000"/>
              </a:lnSpc>
              <a:spcBef>
                <a:spcPts val="1290"/>
              </a:spcBef>
              <a:spcAft>
                <a:spcPts val="0"/>
              </a:spcAft>
            </a:pPr>
            <a:r>
              <a:rPr lang="zh-TW" altLang="zh-TW" sz="180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四、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Carrington,</a:t>
            </a: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D.</a:t>
            </a:r>
            <a:r>
              <a:rPr lang="en-US" altLang="zh-TW" sz="1800" spc="-1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(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2014</a:t>
            </a:r>
            <a:r>
              <a:rPr lang="en-US" altLang="zh-TW" sz="1800" spc="-1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).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Honeybees</a:t>
            </a: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abandoning</a:t>
            </a:r>
            <a:r>
              <a:rPr lang="en-US" altLang="zh-TW" sz="1800" spc="-3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hives</a:t>
            </a: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and</a:t>
            </a: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dying</a:t>
            </a:r>
            <a:r>
              <a:rPr lang="en-US" altLang="zh-TW" sz="1800" spc="-3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due</a:t>
            </a:r>
            <a:r>
              <a:rPr lang="en-US" altLang="zh-TW" sz="1800" spc="-2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to</a:t>
            </a: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insecticide</a:t>
            </a: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use, research finds. </a:t>
            </a:r>
          </a:p>
          <a:p>
            <a:pPr marL="63500">
              <a:lnSpc>
                <a:spcPct val="96000"/>
              </a:lnSpc>
              <a:spcBef>
                <a:spcPts val="1290"/>
              </a:spcBef>
              <a:spcAft>
                <a:spcPts val="0"/>
              </a:spcAft>
            </a:pPr>
            <a:r>
              <a:rPr lang="en-US" altLang="zh-TW" sz="1800" i="1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The Guardian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. Retrieved October 28, 2016. From</a:t>
            </a:r>
            <a:endParaRPr lang="zh-TW" altLang="zh-TW" sz="1800">
              <a:effectLst/>
              <a:latin typeface="Noto Sans CJK HK"/>
              <a:cs typeface="Noto Sans CJK HK"/>
            </a:endParaRPr>
          </a:p>
          <a:p>
            <a:pPr marL="63500" marR="652145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altLang="zh-TW" sz="1800" u="sng" spc="-10">
                <a:solidFill>
                  <a:srgbClr val="1154CC"/>
                </a:solidFill>
                <a:effectLst/>
                <a:latin typeface="Times New Roman" panose="02020603050405020304" pitchFamily="18" charset="0"/>
                <a:cs typeface="Noto Sans CJK HK"/>
                <a:hlinkClick r:id="rId6"/>
              </a:rPr>
              <a:t>https://www.theguardian.com/environment/2014/may/09/honeybees-dying-insecticide-</a:t>
            </a:r>
            <a:r>
              <a:rPr lang="en-US" altLang="zh-TW" sz="1800" spc="-10">
                <a:solidFill>
                  <a:srgbClr val="1154CC"/>
                </a:solidFill>
                <a:effectLst/>
                <a:latin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 u="sng" spc="-10">
                <a:solidFill>
                  <a:srgbClr val="1154CC"/>
                </a:solidFill>
                <a:effectLst/>
                <a:latin typeface="Times New Roman" panose="02020603050405020304" pitchFamily="18" charset="0"/>
                <a:cs typeface="Noto Sans CJK HK"/>
                <a:hlinkClick r:id="rId6"/>
              </a:rPr>
              <a:t>harvard-study</a:t>
            </a:r>
            <a:endParaRPr lang="zh-TW" altLang="zh-TW" sz="1800">
              <a:effectLst/>
              <a:latin typeface="Noto Sans CJK HK"/>
              <a:cs typeface="Noto Sans CJK HK"/>
            </a:endParaRPr>
          </a:p>
          <a:p>
            <a:pPr marL="63500">
              <a:spcBef>
                <a:spcPts val="1165"/>
              </a:spcBef>
              <a:spcAft>
                <a:spcPts val="0"/>
              </a:spcAft>
            </a:pPr>
            <a:r>
              <a:rPr lang="zh-TW" altLang="zh-TW" sz="180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五、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Capri,</a:t>
            </a:r>
            <a:r>
              <a:rPr lang="en-US" altLang="zh-TW" sz="1800" spc="-1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E.</a:t>
            </a:r>
            <a:r>
              <a:rPr lang="en-US" altLang="zh-TW" sz="1800" spc="-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&amp;</a:t>
            </a:r>
            <a:r>
              <a:rPr lang="en-US" altLang="zh-TW" sz="1800" spc="-1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Marchis</a:t>
            </a:r>
            <a:r>
              <a:rPr lang="en-US" altLang="zh-TW" sz="1800" spc="-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,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A.</a:t>
            </a:r>
            <a:r>
              <a:rPr lang="en-US" altLang="zh-TW" sz="1800" spc="-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(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2013). Bee Health</a:t>
            </a:r>
            <a:r>
              <a:rPr lang="en-US" altLang="zh-TW" sz="1800" spc="-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in</a:t>
            </a:r>
            <a:r>
              <a:rPr lang="en-US" altLang="zh-TW" sz="1800" spc="-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Eurpoe - Facts</a:t>
            </a:r>
            <a:r>
              <a:rPr lang="en-US" altLang="zh-TW" sz="1800" spc="-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&amp;</a:t>
            </a:r>
            <a:r>
              <a:rPr lang="en-US" altLang="zh-TW" sz="1800" spc="-1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figures </a:t>
            </a:r>
            <a:r>
              <a:rPr lang="en-US" altLang="zh-TW" sz="1800" spc="-1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page17</a:t>
            </a:r>
            <a:endParaRPr lang="zh-TW" altLang="zh-TW" sz="1800">
              <a:effectLst/>
              <a:latin typeface="Noto Sans CJK HK"/>
              <a:cs typeface="Noto Sans CJK HK"/>
            </a:endParaRPr>
          </a:p>
          <a:p>
            <a:pPr marL="63500" marR="243840">
              <a:lnSpc>
                <a:spcPct val="105000"/>
              </a:lnSpc>
              <a:spcBef>
                <a:spcPts val="1125"/>
              </a:spcBef>
              <a:spcAft>
                <a:spcPts val="0"/>
              </a:spcAft>
            </a:pPr>
            <a:r>
              <a:rPr lang="zh-TW" altLang="zh-TW" sz="180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六、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Tirado, R. (2013) Bees in Decline - A review of factors that put pollinators and agriculture</a:t>
            </a:r>
            <a:r>
              <a:rPr lang="en-US" altLang="zh-TW" sz="1800" spc="-3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in</a:t>
            </a: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Europe</a:t>
            </a:r>
            <a:r>
              <a:rPr lang="en-US" altLang="zh-TW" sz="1800" spc="-2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at</a:t>
            </a: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risk.</a:t>
            </a:r>
            <a:r>
              <a:rPr lang="en-US" altLang="zh-TW" sz="1800" spc="-1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</a:p>
          <a:p>
            <a:pPr marL="63500" marR="243840">
              <a:lnSpc>
                <a:spcPct val="105000"/>
              </a:lnSpc>
              <a:spcBef>
                <a:spcPts val="1125"/>
              </a:spcBef>
              <a:spcAft>
                <a:spcPts val="0"/>
              </a:spcAft>
            </a:pPr>
            <a:r>
              <a:rPr lang="en-US" altLang="zh-TW" sz="1800" i="1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Greenpeace</a:t>
            </a:r>
            <a:r>
              <a:rPr lang="en-US" altLang="zh-TW" sz="1800" i="1" spc="-2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 i="1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Research</a:t>
            </a:r>
            <a:r>
              <a:rPr lang="en-US" altLang="zh-TW" sz="1800" i="1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 i="1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Laboratories</a:t>
            </a:r>
            <a:r>
              <a:rPr lang="en-US" altLang="zh-TW" sz="1800" i="1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 i="1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Technical</a:t>
            </a:r>
            <a:r>
              <a:rPr lang="en-US" altLang="zh-TW" sz="1800" i="1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 i="1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Report</a:t>
            </a:r>
            <a:r>
              <a:rPr lang="en-US" altLang="zh-TW" sz="1800" i="1" spc="-1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(</a:t>
            </a:r>
            <a:r>
              <a:rPr lang="en-US" altLang="zh-TW" sz="1800" i="1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Review)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. Netherlands: Greenpeace International.</a:t>
            </a:r>
            <a:endParaRPr lang="zh-TW" altLang="zh-TW" sz="1800">
              <a:effectLst/>
              <a:latin typeface="Noto Sans CJK HK"/>
              <a:cs typeface="Noto Sans CJK HK"/>
            </a:endParaRPr>
          </a:p>
          <a:p>
            <a:pPr marL="63500">
              <a:lnSpc>
                <a:spcPct val="96000"/>
              </a:lnSpc>
              <a:spcBef>
                <a:spcPts val="1280"/>
              </a:spcBef>
              <a:spcAft>
                <a:spcPts val="0"/>
              </a:spcAft>
            </a:pPr>
            <a:r>
              <a:rPr lang="zh-TW" altLang="zh-TW" sz="1800">
                <a:solidFill>
                  <a:srgbClr val="1D2029"/>
                </a:solidFill>
                <a:effectLst/>
                <a:latin typeface="Noto Sans CJK HK"/>
                <a:cs typeface="Noto Sans CJK HK"/>
              </a:rPr>
              <a:t>七、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Zimmer</a:t>
            </a:r>
            <a:r>
              <a:rPr lang="en-US" altLang="zh-TW" sz="1800" spc="-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,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L</a:t>
            </a:r>
            <a:r>
              <a:rPr lang="en-US" altLang="zh-TW" sz="1800" spc="-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.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(2011</a:t>
            </a:r>
            <a:r>
              <a:rPr lang="en-US" altLang="zh-TW" sz="1800" spc="-1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)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It’s</a:t>
            </a:r>
            <a:r>
              <a:rPr lang="en-US" altLang="zh-TW" sz="1800" spc="-2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Official</a:t>
            </a:r>
            <a:r>
              <a:rPr lang="en-US" altLang="zh-TW" sz="1800" spc="-1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-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Cell</a:t>
            </a:r>
            <a:r>
              <a:rPr lang="en-US" altLang="zh-TW" sz="1800" spc="-1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Phones</a:t>
            </a:r>
            <a:r>
              <a:rPr lang="en-US" altLang="zh-TW" sz="1800" spc="-1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are</a:t>
            </a:r>
            <a:r>
              <a:rPr lang="en-US" altLang="zh-TW" sz="1800" spc="-3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Killing</a:t>
            </a: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Bees.</a:t>
            </a:r>
            <a:r>
              <a:rPr lang="en-US" altLang="zh-TW" sz="1800" spc="-1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 i="1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Inhabitat</a:t>
            </a:r>
            <a:r>
              <a:rPr lang="en-US" altLang="zh-TW" sz="1800" spc="-1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.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Retrieved</a:t>
            </a:r>
            <a:r>
              <a:rPr lang="en-US" altLang="zh-TW" sz="1800" spc="-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date October 26, 2016.</a:t>
            </a:r>
          </a:p>
          <a:p>
            <a:pPr marL="63500">
              <a:lnSpc>
                <a:spcPct val="96000"/>
              </a:lnSpc>
              <a:spcBef>
                <a:spcPts val="1280"/>
              </a:spcBef>
              <a:spcAft>
                <a:spcPts val="0"/>
              </a:spcAft>
            </a:pP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From </a:t>
            </a:r>
            <a:r>
              <a:rPr lang="en-US" altLang="zh-TW" sz="1800" u="sng">
                <a:solidFill>
                  <a:srgbClr val="1154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  <a:hlinkClick r:id="rId7"/>
              </a:rPr>
              <a:t>http://inhabitat.com/its-official-cell-phones-are-killing-bees/</a:t>
            </a:r>
            <a:endParaRPr lang="zh-TW" altLang="zh-TW" sz="1800">
              <a:effectLst/>
              <a:latin typeface="Noto Sans CJK HK"/>
              <a:cs typeface="Noto Sans CJK HK"/>
            </a:endParaRPr>
          </a:p>
          <a:p>
            <a:pPr>
              <a:spcBef>
                <a:spcPts val="70"/>
              </a:spcBef>
            </a:pPr>
            <a:r>
              <a:rPr lang="en-US" altLang="zh-TW" sz="1800">
                <a:effectLst/>
                <a:latin typeface="Times New Roman" panose="02020603050405020304" pitchFamily="18" charset="0"/>
                <a:cs typeface="Noto Sans CJK HK"/>
              </a:rPr>
              <a:t> </a:t>
            </a:r>
            <a:endParaRPr lang="zh-TW" altLang="zh-TW" sz="1800">
              <a:effectLst/>
              <a:latin typeface="Noto Sans CJK HK"/>
              <a:cs typeface="Noto Sans CJK HK"/>
            </a:endParaRPr>
          </a:p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750" b="0" i="0" u="none" strike="noStrike" kern="120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79740" y="6758107"/>
            <a:ext cx="9413319" cy="332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2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79740" y="7324725"/>
            <a:ext cx="9413319" cy="332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2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37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Text 2"/>
          <p:cNvSpPr/>
          <p:nvPr/>
        </p:nvSpPr>
        <p:spPr>
          <a:xfrm>
            <a:off x="580571" y="1118979"/>
            <a:ext cx="13686972" cy="7004667"/>
          </a:xfrm>
          <a:prstGeom prst="rect">
            <a:avLst/>
          </a:prstGeom>
          <a:noFill/>
          <a:ln/>
        </p:spPr>
        <p:txBody>
          <a:bodyPr wrap="none" numCol="1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Noto Sans CJK HK"/>
              </a:rPr>
              <a:t> </a:t>
            </a: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HK"/>
              <a:ea typeface="新細明體" panose="02020500000000000000" pitchFamily="18" charset="-120"/>
              <a:cs typeface="Noto Sans CJK HK"/>
            </a:endParaRPr>
          </a:p>
          <a:p>
            <a:pPr marL="63500" marR="0" lvl="0" indent="0" algn="l" defTabSz="91440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Noto Sans CJK HK"/>
                <a:ea typeface="新細明體" panose="02020500000000000000" pitchFamily="18" charset="-120"/>
                <a:cs typeface="Noto Sans CJK HK"/>
              </a:rPr>
              <a:t>八、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Holland, J.S. (2014) Honeybees in East Africa Resist Deadly Pathogens. </a:t>
            </a:r>
            <a:r>
              <a:rPr kumimoji="0" lang="en-US" altLang="zh-TW" sz="1800" b="0" i="1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National Geographic.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Retrieved date October 29, 2016. From</a:t>
            </a: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HK"/>
              <a:ea typeface="新細明體" panose="02020500000000000000" pitchFamily="18" charset="-120"/>
              <a:cs typeface="Noto Sans CJK HK"/>
            </a:endParaRPr>
          </a:p>
          <a:p>
            <a:pPr marL="63500" marR="330200" lvl="0" indent="0" algn="l" defTabSz="914400" rtl="0" eaLnBrk="1" fontAlgn="auto" latinLnBrk="0" hangingPunct="1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sng" strike="noStrike" kern="1200" cap="none" spc="-10" normalizeH="0" baseline="0" noProof="0">
                <a:ln>
                  <a:noFill/>
                </a:ln>
                <a:solidFill>
                  <a:srgbClr val="1154CC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Noto Sans CJK HK"/>
                <a:hlinkClick r:id="rId4"/>
              </a:rPr>
              <a:t>http://news.nationalgeographic.com/news/2014/04/140416-honeybees-africa-kenya-disease-</a:t>
            </a:r>
            <a:r>
              <a:rPr kumimoji="0" lang="en-US" altLang="zh-TW" sz="1800" b="0" i="0" u="none" strike="noStrike" kern="1200" cap="none" spc="-10" normalizeH="0" baseline="0" noProof="0">
                <a:ln>
                  <a:noFill/>
                </a:ln>
                <a:solidFill>
                  <a:srgbClr val="1154CC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Noto Sans CJK HK"/>
              </a:rPr>
              <a:t> </a:t>
            </a:r>
            <a:r>
              <a:rPr kumimoji="0" lang="en-US" altLang="zh-TW" sz="1800" b="0" i="0" u="sng" strike="noStrike" kern="1200" cap="none" spc="-10" normalizeH="0" baseline="0" noProof="0">
                <a:ln>
                  <a:noFill/>
                </a:ln>
                <a:solidFill>
                  <a:srgbClr val="1154CC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Noto Sans CJK HK"/>
                <a:hlinkClick r:id="rId5"/>
              </a:rPr>
              <a:t>nosema-varroa-resistance-genetics-pesticides/</a:t>
            </a: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HK"/>
              <a:ea typeface="新細明體" panose="02020500000000000000" pitchFamily="18" charset="-120"/>
              <a:cs typeface="Noto Sans CJK HK"/>
            </a:endParaRPr>
          </a:p>
          <a:p>
            <a:pPr marL="63500" marR="226060" lvl="0" indent="0" algn="l" defTabSz="914400" rtl="0" eaLnBrk="1" fontAlgn="auto" latinLnBrk="0" hangingPunct="1">
              <a:lnSpc>
                <a:spcPct val="96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Noto Sans CJK HK"/>
                <a:ea typeface="新細明體" panose="02020500000000000000" pitchFamily="18" charset="-120"/>
                <a:cs typeface="Noto Sans CJK HK"/>
              </a:rPr>
              <a:t>九、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Amos,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B</a:t>
            </a:r>
            <a:r>
              <a:rPr kumimoji="0" lang="en-US" altLang="zh-TW" sz="1800" b="0" i="0" u="none" strike="noStrike" kern="1200" cap="none" spc="-1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. (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2011)</a:t>
            </a:r>
            <a:r>
              <a:rPr kumimoji="0" lang="en-US" altLang="zh-TW" sz="1800" b="0" i="0" u="none" strike="noStrike" kern="1200" cap="none" spc="-15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Death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of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Bees.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Genetrically</a:t>
            </a:r>
            <a:r>
              <a:rPr kumimoji="0" lang="en-US" altLang="zh-TW" sz="1800" b="0" i="0" u="none" strike="noStrike" kern="1200" cap="none" spc="-3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Modified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Crops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and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the</a:t>
            </a:r>
            <a:r>
              <a:rPr kumimoji="0" lang="en-US" altLang="zh-TW" sz="1800" b="0" i="0" u="none" strike="noStrike" kern="1200" cap="none" spc="-15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Deline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of</a:t>
            </a:r>
            <a:r>
              <a:rPr kumimoji="0" lang="en-US" altLang="zh-TW" sz="1800" b="0" i="0" u="none" strike="noStrike" kern="1200" cap="none" spc="-15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Bee Colonies in North America. page 3</a:t>
            </a: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HK"/>
              <a:ea typeface="新細明體" panose="02020500000000000000" pitchFamily="18" charset="-120"/>
              <a:cs typeface="Noto Sans CJK H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Noto Sans CJK HK"/>
              </a:rPr>
              <a:t> </a:t>
            </a: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HK"/>
              <a:ea typeface="新細明體" panose="02020500000000000000" pitchFamily="18" charset="-120"/>
              <a:cs typeface="Noto Sans CJK HK"/>
            </a:endParaRPr>
          </a:p>
          <a:p>
            <a:pPr marL="63500" marR="460375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Noto Sans CJK HK"/>
                <a:ea typeface="新細明體" panose="02020500000000000000" pitchFamily="18" charset="-120"/>
                <a:cs typeface="Noto Sans CJK HK"/>
              </a:rPr>
              <a:t>十、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Yirka</a:t>
            </a:r>
            <a:r>
              <a:rPr kumimoji="0" lang="en-US" altLang="zh-TW" sz="1800" b="0" i="0" u="none" strike="noStrike" kern="1200" cap="none" spc="-1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,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B</a:t>
            </a:r>
            <a:r>
              <a:rPr kumimoji="0" lang="en-US" altLang="zh-TW" sz="1800" b="0" i="0" u="none" strike="noStrike" kern="1200" cap="none" spc="-5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.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(2013</a:t>
            </a:r>
            <a:r>
              <a:rPr kumimoji="0" lang="en-US" altLang="zh-TW" sz="1800" b="0" i="0" u="none" strike="noStrike" kern="1200" cap="none" spc="-1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)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Researchers</a:t>
            </a:r>
            <a:r>
              <a:rPr kumimoji="0" lang="en-US" altLang="zh-TW" sz="1800" b="0" i="0" u="none" strike="noStrike" kern="1200" cap="none" spc="-15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find</a:t>
            </a:r>
            <a:r>
              <a:rPr kumimoji="0" lang="en-US" altLang="zh-TW" sz="1800" b="0" i="0" u="none" strike="noStrike" kern="1200" cap="none" spc="-15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high-fructose</a:t>
            </a:r>
            <a:r>
              <a:rPr kumimoji="0" lang="en-US" altLang="zh-TW" sz="1800" b="0" i="0" u="none" strike="noStrike" kern="1200" cap="none" spc="-15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corn</a:t>
            </a:r>
            <a:r>
              <a:rPr kumimoji="0" lang="en-US" altLang="zh-TW" sz="1800" b="0" i="0" u="none" strike="noStrike" kern="1200" cap="none" spc="-15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syrup</a:t>
            </a:r>
            <a:r>
              <a:rPr kumimoji="0" lang="en-US" altLang="zh-TW" sz="1800" b="0" i="0" u="none" strike="noStrike" kern="1200" cap="none" spc="-15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may</a:t>
            </a:r>
            <a:r>
              <a:rPr kumimoji="0" lang="en-US" altLang="zh-TW" sz="1800" b="0" i="0" u="none" strike="noStrike" kern="1200" cap="none" spc="-4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be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tied</a:t>
            </a:r>
            <a:r>
              <a:rPr kumimoji="0" lang="en-US" altLang="zh-TW" sz="1800" b="0" i="0" u="none" strike="noStrike" kern="1200" cap="none" spc="-15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to</a:t>
            </a:r>
            <a:r>
              <a:rPr kumimoji="0" lang="en-US" altLang="zh-TW" sz="1800" b="0" i="0" u="none" strike="noStrike" kern="1200" cap="none" spc="-15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worldwide collapse of bee colonies. </a:t>
            </a:r>
            <a:r>
              <a:rPr kumimoji="0" lang="en-US" altLang="zh-TW" sz="1800" b="0" i="1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Psys. Org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. Retrieved </a:t>
            </a:r>
          </a:p>
          <a:p>
            <a:pPr marL="63500" marR="460375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October 28, 2016. From </a:t>
            </a:r>
            <a:r>
              <a:rPr kumimoji="0" lang="en-US" altLang="zh-TW" sz="1800" b="0" i="0" u="sng" strike="noStrike" kern="1200" cap="none" spc="-10" normalizeH="0" baseline="0" noProof="0">
                <a:ln>
                  <a:noFill/>
                </a:ln>
                <a:solidFill>
                  <a:srgbClr val="1154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  <a:hlinkClick r:id="rId6"/>
              </a:rPr>
              <a:t>http://phys.org/news/2013-04-high-fructose-corn-syrup-tied-worldwide.html</a:t>
            </a: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HK"/>
              <a:ea typeface="新細明體" panose="02020500000000000000" pitchFamily="18" charset="-120"/>
              <a:cs typeface="Noto Sans CJK HK"/>
            </a:endParaRPr>
          </a:p>
          <a:p>
            <a:pPr marL="63500" marR="243840" lvl="0" indent="0" algn="l" defTabSz="914400" rtl="0" eaLnBrk="1" fontAlgn="auto" latinLnBrk="0" hangingPunct="1">
              <a:lnSpc>
                <a:spcPct val="96000"/>
              </a:lnSpc>
              <a:spcBef>
                <a:spcPts val="1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Noto Sans CJK HK"/>
                <a:ea typeface="新細明體" panose="02020500000000000000" pitchFamily="18" charset="-120"/>
                <a:cs typeface="Noto Sans CJK HK"/>
              </a:rPr>
              <a:t>十一、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DeGrandi-Hoffman,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G.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&amp;</a:t>
            </a:r>
            <a:r>
              <a:rPr kumimoji="0" lang="en-US" altLang="zh-TW" sz="1800" b="0" i="0" u="none" strike="noStrike" kern="1200" cap="none" spc="-3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Chen,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Y.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P.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(2015)Nutrition,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immunity</a:t>
            </a:r>
            <a:r>
              <a:rPr kumimoji="0" lang="en-US" altLang="zh-TW" sz="1800" b="0" i="0" u="none" strike="noStrike" kern="1200" cap="none" spc="-55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and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viral</a:t>
            </a:r>
            <a:r>
              <a:rPr kumimoji="0" lang="en-US" altLang="zh-TW" sz="1800" b="0" i="0" u="none" strike="noStrike" kern="1200" cap="none" spc="-2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infections in honey bees. </a:t>
            </a:r>
            <a:r>
              <a:rPr kumimoji="0" lang="en-US" altLang="zh-TW" sz="1800" b="0" i="1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Science Direct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. 10. 170 - 176.</a:t>
            </a:r>
          </a:p>
          <a:p>
            <a:pPr marL="63500" marR="243840" lvl="0" indent="0" algn="l" defTabSz="914400" rtl="0" eaLnBrk="1" fontAlgn="auto" latinLnBrk="0" hangingPunct="1">
              <a:lnSpc>
                <a:spcPct val="96000"/>
              </a:lnSpc>
              <a:spcBef>
                <a:spcPts val="1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HK"/>
              <a:ea typeface="新細明體" panose="02020500000000000000" pitchFamily="18" charset="-120"/>
              <a:cs typeface="Noto Sans CJK HK"/>
            </a:endParaRPr>
          </a:p>
          <a:p>
            <a:pPr>
              <a:lnSpc>
                <a:spcPts val="2799"/>
              </a:lnSpc>
            </a:pPr>
            <a:r>
              <a:rPr kumimoji="0" lang="zh-TW" altLang="en-US" sz="1750" b="0" i="0" u="none" strike="noStrike" kern="1200" cap="none" spc="0" normalizeH="0" baseline="0" noProof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 十二</a:t>
            </a:r>
            <a:r>
              <a:rPr kumimoji="0" lang="zh-TW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1D2029"/>
                </a:solidFill>
                <a:effectLst/>
                <a:uLnTx/>
                <a:uFillTx/>
                <a:latin typeface="Noto Sans CJK HK"/>
                <a:ea typeface="新細明體" panose="02020500000000000000" pitchFamily="18" charset="-120"/>
                <a:cs typeface="Noto Sans CJK HK"/>
              </a:rPr>
              <a:t>、</a:t>
            </a:r>
            <a:r>
              <a:rPr lang="zh-TW" altLang="en-US">
                <a:solidFill>
                  <a:srgbClr val="1D2029"/>
                </a:solidFill>
                <a:latin typeface="Times New Roman" panose="02020603050405020304" pitchFamily="18" charset="0"/>
              </a:rPr>
              <a:t>蜂群衰竭失調症 </a:t>
            </a:r>
            <a:r>
              <a:rPr lang="en-US" altLang="zh-TW">
                <a:solidFill>
                  <a:srgbClr val="1D2029"/>
                </a:solidFill>
                <a:latin typeface="Times New Roman" panose="02020603050405020304" pitchFamily="18" charset="0"/>
              </a:rPr>
              <a:t>- </a:t>
            </a:r>
            <a:r>
              <a:rPr lang="zh-TW" altLang="en-US">
                <a:solidFill>
                  <a:srgbClr val="1D2029"/>
                </a:solidFill>
                <a:latin typeface="Times New Roman" panose="02020603050405020304" pitchFamily="18" charset="0"/>
              </a:rPr>
              <a:t>台灣昆蟲期刊由 王重雄 著作  </a:t>
            </a:r>
            <a:r>
              <a:rPr kumimoji="0" lang="en-US" altLang="zh-TW" sz="1750" b="0" i="0" u="none" strike="noStrike" kern="1200" cap="none" spc="0" normalizeH="0" baseline="0" noProof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  <a:hlinkClick r:id="rId7"/>
              </a:rPr>
              <a:t>http://entsocjournal.yabee.com.tw/AlldataPos/JournalPos/Vol29/No3/TESFE.2009012.PDF</a:t>
            </a:r>
            <a:endParaRPr kumimoji="0" lang="en-US" altLang="zh-TW" sz="1750" b="0" i="0" u="none" strike="noStrike" kern="120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750" b="0" i="0" u="none" strike="noStrike" kern="1200" cap="none" spc="0" normalizeH="0" baseline="0" noProof="0">
              <a:ln>
                <a:noFill/>
              </a:ln>
              <a:solidFill>
                <a:srgbClr val="272525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79740" y="6758107"/>
            <a:ext cx="9413319" cy="332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2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9"/>
          <p:cNvSpPr/>
          <p:nvPr/>
        </p:nvSpPr>
        <p:spPr>
          <a:xfrm>
            <a:off x="779740" y="7324725"/>
            <a:ext cx="9413319" cy="332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2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 5" descr="preencoded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3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>
            <a:hlinkClick r:id="rId4"/>
          </p:cNvPr>
          <p:cNvSpPr/>
          <p:nvPr/>
        </p:nvSpPr>
        <p:spPr>
          <a:xfrm>
            <a:off x="0" y="12051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Text 1"/>
          <p:cNvSpPr/>
          <p:nvPr/>
        </p:nvSpPr>
        <p:spPr>
          <a:xfrm>
            <a:off x="2037993" y="136148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altLang="zh-TW" sz="4374" b="1" dirty="0" err="1">
                <a:solidFill>
                  <a:srgbClr val="00000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文獻探討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261127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zh-TW" altLang="en-US" sz="2400" b="1" i="0" dirty="0">
                <a:solidFill>
                  <a:srgbClr val="1D1E1E"/>
                </a:solidFill>
                <a:effectLst/>
                <a:latin typeface="Raleway" pitchFamily="2" charset="0"/>
                <a:hlinkClick r:id="rId5"/>
              </a:rPr>
              <a:t>蜂群崩壞症候群</a:t>
            </a:r>
            <a:endParaRPr lang="zh-TW" altLang="en-US" sz="2400" b="1" i="0" dirty="0">
              <a:solidFill>
                <a:srgbClr val="1D1E1E"/>
              </a:solidFill>
              <a:effectLst/>
              <a:latin typeface="Raleway" pitchFamily="2" charset="0"/>
            </a:endParaRPr>
          </a:p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037993" y="3180636"/>
            <a:ext cx="3156347" cy="33199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或稱蜂群衰竭失調病，是指大批</a:t>
            </a:r>
            <a:r>
              <a:rPr lang="zh-TW" altLang="en-US" sz="1750" dirty="0">
                <a:solidFill>
                  <a:srgbClr val="272525"/>
                </a:solidFill>
                <a:latin typeface="+mn-ea"/>
                <a:hlinkClick r:id="rId6" tooltip="蜂巢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蜂巢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內的</a:t>
            </a:r>
            <a:r>
              <a:rPr lang="zh-TW" altLang="en-US" sz="1750" dirty="0">
                <a:solidFill>
                  <a:srgbClr val="272525"/>
                </a:solidFill>
                <a:latin typeface="+mn-ea"/>
                <a:hlinkClick r:id="rId7" tooltip="工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工蜂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突然消失，只剩下蜂王、卵、一些未成年的工蜂和大量蜜粉殘留於巢內的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情況。</a:t>
            </a: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515429" y="2611279"/>
            <a:ext cx="3773713" cy="3314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zh-TW" altLang="en-US" sz="2400" b="1" dirty="0">
                <a:solidFill>
                  <a:srgbClr val="000000"/>
                </a:solidFill>
                <a:latin typeface="+mn-ea"/>
                <a:cs typeface="Eudoxus Sans" pitchFamily="34" charset="-120"/>
                <a:hlinkClick r:id="rId8"/>
              </a:rPr>
              <a:t>美國百年來最致命的野火</a:t>
            </a:r>
            <a:endParaRPr lang="en-US" sz="2400" dirty="0">
              <a:latin typeface="+mn-ea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3180636"/>
            <a:ext cx="3319608" cy="33199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夏威夷第二大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島 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Maui 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爆發致命野火，時速高達每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小時 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96 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公里的火勢迅速摧毀歷史悠久的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小鎮 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Lahaina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，造成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至少 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99 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人死亡，仍有多人下落不明，為美國超過一百年來最致命的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火災。</a:t>
            </a:r>
            <a:endParaRPr lang="en-US" sz="1750" dirty="0">
              <a:solidFill>
                <a:srgbClr val="272525"/>
              </a:solidFill>
              <a:latin typeface="+mn-ea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02543" y="258761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zh-TW" altLang="en-US" sz="2400" b="1" i="0" u="none" strike="noStrike" dirty="0">
                <a:solidFill>
                  <a:srgbClr val="202224"/>
                </a:solidFill>
                <a:effectLst/>
                <a:latin typeface="BBC Reith Serif"/>
                <a:hlinkClick r:id="rId9"/>
              </a:rPr>
              <a:t>猴痘</a:t>
            </a:r>
            <a:endParaRPr lang="zh-TW" altLang="en-US" sz="2400" b="1" i="0" u="none" strike="noStrike" dirty="0">
              <a:solidFill>
                <a:srgbClr val="202224"/>
              </a:solidFill>
              <a:effectLst/>
              <a:latin typeface="BBC Reith Serif"/>
            </a:endParaRPr>
          </a:p>
          <a:p>
            <a:pPr>
              <a:lnSpc>
                <a:spcPts val="2734"/>
              </a:lnSpc>
            </a:pPr>
            <a:endParaRPr lang="zh-TW" altLang="en-US" sz="2400" b="1" i="0" dirty="0">
              <a:solidFill>
                <a:srgbClr val="1D1E1E"/>
              </a:solidFill>
              <a:effectLst/>
              <a:latin typeface="Raleway" panose="02000000000000000000" pitchFamily="2" charset="0"/>
            </a:endParaRPr>
          </a:p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449872" y="3180636"/>
            <a:ext cx="3156347" cy="33319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北美與歐洲頻頻爆出猴痘病例，德國軍方稱為歐洲大陸有史以來最大規模的猴痘爆發。世界衛生組織表示，本次猴痘爆發為「極不尋常的事件」，但情況是可控制的，許多國家同時發現病例，代表病毒有可能已悄悄傳播一段時間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了。</a:t>
            </a:r>
            <a:endParaRPr lang="en-US" sz="1750" dirty="0">
              <a:solidFill>
                <a:srgbClr val="272525"/>
              </a:solidFill>
              <a:latin typeface="+mn-ea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037993" y="4696658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2037993" y="5301972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2037993" y="5907286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2037993" y="6512600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5" name="Image 1" descr="preencoded.png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037993" y="749022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研究方法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4078843"/>
            <a:ext cx="10554414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Shape 3"/>
          <p:cNvSpPr/>
          <p:nvPr/>
        </p:nvSpPr>
        <p:spPr>
          <a:xfrm>
            <a:off x="4598849" y="3301246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Shape 4"/>
          <p:cNvSpPr/>
          <p:nvPr/>
        </p:nvSpPr>
        <p:spPr>
          <a:xfrm>
            <a:off x="4371142" y="38289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" name="Text 5"/>
          <p:cNvSpPr/>
          <p:nvPr/>
        </p:nvSpPr>
        <p:spPr>
          <a:xfrm>
            <a:off x="4553903" y="3870603"/>
            <a:ext cx="13430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232309" y="224313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文獻綜述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260163" y="2723555"/>
            <a:ext cx="472178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99"/>
              </a:lnSpc>
            </a:pPr>
            <a:r>
              <a:rPr lang="en-US" sz="1750" dirty="0">
                <a:solidFill>
                  <a:srgbClr val="272525"/>
                </a:solidFill>
                <a:latin typeface="+mn-ea"/>
              </a:rPr>
              <a:t>系統性地梳理和分析與SDG15</a:t>
            </a:r>
            <a:r>
              <a:rPr lang="en-US" sz="1750">
                <a:solidFill>
                  <a:srgbClr val="272525"/>
                </a:solidFill>
                <a:latin typeface="+mn-ea"/>
              </a:rPr>
              <a:t>相關的學術文獻。</a:t>
            </a:r>
            <a:endParaRPr lang="en-US" sz="1750" dirty="0">
              <a:solidFill>
                <a:srgbClr val="272525"/>
              </a:solidFill>
              <a:latin typeface="+mn-ea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292995" y="4078843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2" name="Shape 9"/>
          <p:cNvSpPr/>
          <p:nvPr/>
        </p:nvSpPr>
        <p:spPr>
          <a:xfrm>
            <a:off x="7065288" y="38289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" name="Text 10"/>
          <p:cNvSpPr/>
          <p:nvPr/>
        </p:nvSpPr>
        <p:spPr>
          <a:xfrm>
            <a:off x="7215664" y="3870603"/>
            <a:ext cx="199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5926455" y="507873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案例研究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4954310" y="5559147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>
                <a:solidFill>
                  <a:srgbClr val="272525"/>
                </a:solidFill>
                <a:latin typeface="+mn-ea"/>
              </a:rPr>
              <a:t>選取典型國家或地區,</a:t>
            </a:r>
            <a:r>
              <a:rPr lang="en-US" sz="1750" dirty="0">
                <a:solidFill>
                  <a:srgbClr val="272525"/>
                </a:solidFill>
                <a:latin typeface="+mn-ea"/>
              </a:rPr>
              <a:t>深入探討其SDG15</a:t>
            </a:r>
            <a:r>
              <a:rPr lang="en-US" sz="1750">
                <a:solidFill>
                  <a:srgbClr val="272525"/>
                </a:solidFill>
                <a:latin typeface="+mn-ea"/>
              </a:rPr>
              <a:t>實施情況。</a:t>
            </a:r>
            <a:endParaRPr lang="en-US" sz="1750" dirty="0">
              <a:solidFill>
                <a:srgbClr val="272525"/>
              </a:solidFill>
              <a:latin typeface="+mn-ea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9987141" y="3301246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7" name="Shape 14"/>
          <p:cNvSpPr/>
          <p:nvPr/>
        </p:nvSpPr>
        <p:spPr>
          <a:xfrm>
            <a:off x="9759434" y="382893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Text 15"/>
          <p:cNvSpPr/>
          <p:nvPr/>
        </p:nvSpPr>
        <p:spPr>
          <a:xfrm>
            <a:off x="9907548" y="3870603"/>
            <a:ext cx="20371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620601" y="188773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專家訪談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7648456" y="2368153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>
                <a:solidFill>
                  <a:srgbClr val="272525"/>
                </a:solidFill>
                <a:latin typeface="+mn-ea"/>
              </a:rPr>
              <a:t>訪問相關領域的專家,了解實踐中的挑戰和對策。</a:t>
            </a:r>
            <a:endParaRPr lang="en-US" sz="1750" dirty="0">
              <a:solidFill>
                <a:srgbClr val="272525"/>
              </a:solidFill>
              <a:latin typeface="+mn-ea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037993" y="6519863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2037993" y="7125176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23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037993" y="136148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5072180" y="2501500"/>
            <a:ext cx="7802992" cy="38861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99"/>
              </a:lnSpc>
            </a:pPr>
            <a:r>
              <a:rPr lang="en-US" altLang="zh-TW" sz="2400" dirty="0">
                <a:solidFill>
                  <a:srgbClr val="272525"/>
                </a:solidFill>
                <a:latin typeface="+mn-ea"/>
              </a:rPr>
              <a:t>( </a:t>
            </a:r>
            <a:r>
              <a:rPr lang="zh-TW" altLang="zh-TW" sz="2400">
                <a:solidFill>
                  <a:srgbClr val="272525"/>
                </a:solidFill>
                <a:latin typeface="+mn-ea"/>
              </a:rPr>
              <a:t>一 </a:t>
            </a:r>
            <a:r>
              <a:rPr lang="en-US" altLang="zh-TW" sz="2400" dirty="0">
                <a:solidFill>
                  <a:srgbClr val="272525"/>
                </a:solidFill>
                <a:latin typeface="+mn-ea"/>
              </a:rPr>
              <a:t>)</a:t>
            </a:r>
            <a:r>
              <a:rPr lang="zh-TW" altLang="zh-TW" sz="2400" dirty="0">
                <a:solidFill>
                  <a:srgbClr val="272525"/>
                </a:solidFill>
                <a:latin typeface="+mn-ea"/>
              </a:rPr>
              <a:t>瞭解蜜蜂對生態</a:t>
            </a:r>
            <a:r>
              <a:rPr lang="zh-TW" altLang="zh-TW" sz="2400">
                <a:solidFill>
                  <a:srgbClr val="272525"/>
                </a:solidFill>
                <a:latin typeface="+mn-ea"/>
              </a:rPr>
              <a:t>的重要性</a:t>
            </a:r>
            <a:endParaRPr lang="en-US" altLang="zh-TW" sz="2400" dirty="0">
              <a:solidFill>
                <a:srgbClr val="272525"/>
              </a:solidFill>
              <a:latin typeface="+mn-ea"/>
            </a:endParaRPr>
          </a:p>
          <a:p>
            <a:endParaRPr lang="zh-TW" altLang="zh-TW" sz="2400" dirty="0">
              <a:solidFill>
                <a:srgbClr val="272525"/>
              </a:solidFill>
              <a:latin typeface="Eudoxus Sans" pitchFamily="34" charset="0"/>
              <a:ea typeface="Eudoxus Sans" pitchFamily="34" charset="-122"/>
            </a:endParaRPr>
          </a:p>
          <a:p>
            <a:pPr>
              <a:lnSpc>
                <a:spcPts val="2799"/>
              </a:lnSpc>
            </a:pPr>
            <a:r>
              <a:rPr lang="en-US" altLang="zh-TW" sz="2400" dirty="0">
                <a:solidFill>
                  <a:srgbClr val="272525"/>
                </a:solidFill>
                <a:latin typeface="+mn-ea"/>
              </a:rPr>
              <a:t>( </a:t>
            </a:r>
            <a:r>
              <a:rPr lang="zh-TW" altLang="zh-TW" sz="2400">
                <a:solidFill>
                  <a:srgbClr val="272525"/>
                </a:solidFill>
                <a:latin typeface="+mn-ea"/>
              </a:rPr>
              <a:t>二 </a:t>
            </a:r>
            <a:r>
              <a:rPr lang="en-US" altLang="zh-TW" sz="2400" dirty="0">
                <a:solidFill>
                  <a:srgbClr val="272525"/>
                </a:solidFill>
                <a:latin typeface="+mn-ea"/>
              </a:rPr>
              <a:t>)</a:t>
            </a:r>
            <a:r>
              <a:rPr lang="zh-TW" altLang="zh-TW" sz="2400" dirty="0">
                <a:solidFill>
                  <a:srgbClr val="272525"/>
                </a:solidFill>
                <a:latin typeface="+mn-ea"/>
              </a:rPr>
              <a:t>瞭解蜜蜂消失的各種可能以及影響</a:t>
            </a:r>
            <a:r>
              <a:rPr lang="zh-TW" altLang="zh-TW" sz="2400">
                <a:solidFill>
                  <a:srgbClr val="272525"/>
                </a:solidFill>
                <a:latin typeface="+mn-ea"/>
              </a:rPr>
              <a:t>的原因</a:t>
            </a:r>
            <a:endParaRPr lang="en-US" altLang="zh-TW" sz="2400" dirty="0">
              <a:solidFill>
                <a:srgbClr val="272525"/>
              </a:solidFill>
              <a:latin typeface="+mn-ea"/>
            </a:endParaRPr>
          </a:p>
          <a:p>
            <a:endParaRPr lang="en-US" altLang="zh-TW" sz="2400" dirty="0">
              <a:solidFill>
                <a:srgbClr val="272525"/>
              </a:solidFill>
              <a:latin typeface="Eudoxus Sans" pitchFamily="34" charset="0"/>
              <a:ea typeface="Eudoxus Sans" pitchFamily="34" charset="-122"/>
            </a:endParaRPr>
          </a:p>
          <a:p>
            <a:pPr>
              <a:lnSpc>
                <a:spcPts val="2799"/>
              </a:lnSpc>
            </a:pPr>
            <a:r>
              <a:rPr lang="en-US" altLang="zh-TW" sz="2400" dirty="0">
                <a:solidFill>
                  <a:srgbClr val="272525"/>
                </a:solidFill>
                <a:latin typeface="+mn-ea"/>
              </a:rPr>
              <a:t>( </a:t>
            </a:r>
            <a:r>
              <a:rPr lang="zh-TW" altLang="zh-TW" sz="2400">
                <a:solidFill>
                  <a:srgbClr val="272525"/>
                </a:solidFill>
                <a:latin typeface="+mn-ea"/>
              </a:rPr>
              <a:t>三 </a:t>
            </a:r>
            <a:r>
              <a:rPr lang="en-US" altLang="zh-TW" sz="2400" dirty="0">
                <a:solidFill>
                  <a:srgbClr val="272525"/>
                </a:solidFill>
                <a:latin typeface="+mn-ea"/>
              </a:rPr>
              <a:t>)</a:t>
            </a:r>
            <a:r>
              <a:rPr lang="zh-TW" altLang="en-US" sz="2400" dirty="0">
                <a:solidFill>
                  <a:srgbClr val="272525"/>
                </a:solidFill>
                <a:latin typeface="+mn-ea"/>
              </a:rPr>
              <a:t>對訪問對象的提出的問題</a:t>
            </a:r>
            <a:endParaRPr lang="zh-TW" altLang="zh-TW" sz="2400" dirty="0">
              <a:solidFill>
                <a:srgbClr val="272525"/>
              </a:solidFill>
              <a:latin typeface="+mn-ea"/>
            </a:endParaRPr>
          </a:p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2037993" y="4696658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2037993" y="5301972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2037993" y="5907286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2037993" y="6512600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17" name="Text 1">
            <a:extLst>
              <a:ext uri="{FF2B5EF4-FFF2-40B4-BE49-F238E27FC236}">
                <a16:creationId xmlns:a16="http://schemas.microsoft.com/office/drawing/2014/main" id="{3F837661-8E4A-C18D-E900-0AB2DD69BCD7}"/>
              </a:ext>
            </a:extLst>
          </p:cNvPr>
          <p:cNvSpPr/>
          <p:nvPr/>
        </p:nvSpPr>
        <p:spPr>
          <a:xfrm>
            <a:off x="4272192" y="88933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zh-TW" altLang="en-US" sz="4374" b="1" dirty="0">
                <a:solidFill>
                  <a:srgbClr val="000000"/>
                </a:solidFill>
                <a:latin typeface="Eudoxus Sans" pitchFamily="34" charset="0"/>
              </a:rPr>
              <a:t>蜂群問題研究</a:t>
            </a:r>
            <a:endParaRPr lang="en-US" sz="4374" dirty="0"/>
          </a:p>
        </p:txBody>
      </p:sp>
    </p:spTree>
    <p:extLst>
      <p:ext uri="{BB962C8B-B14F-4D97-AF65-F5344CB8AC3E}">
        <p14:creationId xmlns:p14="http://schemas.microsoft.com/office/powerpoint/2010/main" val="30666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037993" y="136148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1629503" y="294083"/>
            <a:ext cx="12243262" cy="7641434"/>
          </a:xfrm>
          <a:prstGeom prst="rect">
            <a:avLst/>
          </a:prstGeom>
          <a:noFill/>
          <a:ln/>
        </p:spPr>
        <p:txBody>
          <a:bodyPr wrap="none" numCol="2" rtlCol="0" anchor="t"/>
          <a:lstStyle/>
          <a:p>
            <a:pPr>
              <a:lnSpc>
                <a:spcPts val="2799"/>
              </a:lnSpc>
            </a:pPr>
            <a:r>
              <a:rPr lang="zh-TW" altLang="zh-TW" sz="2400" dirty="0">
                <a:solidFill>
                  <a:srgbClr val="272525"/>
                </a:solidFill>
                <a:latin typeface="+mn-ea"/>
              </a:rPr>
              <a:t>一、蜜蜂與人</a:t>
            </a:r>
          </a:p>
          <a:p>
            <a:pPr>
              <a:lnSpc>
                <a:spcPts val="2799"/>
              </a:lnSpc>
            </a:pPr>
            <a:r>
              <a:rPr lang="zh-TW" altLang="zh-TW" sz="1750">
                <a:solidFill>
                  <a:srgbClr val="272525"/>
                </a:solidFill>
                <a:latin typeface="+mn-ea"/>
              </a:rPr>
              <a:t>『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In ancient times, honey was considered a food of the gods, a </a:t>
            </a:r>
            <a:r>
              <a:rPr lang="en-US" altLang="zh-TW" sz="1750">
                <a:solidFill>
                  <a:srgbClr val="272525"/>
                </a:solidFill>
                <a:latin typeface="+mn-ea"/>
              </a:rPr>
              <a:t>symbol 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of wealth, and happiness and even an </a:t>
            </a:r>
            <a:r>
              <a:rPr lang="en-US" altLang="zh-TW" sz="1750">
                <a:solidFill>
                  <a:srgbClr val="272525"/>
                </a:solidFill>
                <a:latin typeface="+mn-ea"/>
              </a:rPr>
              <a:t>elixir of immortalilty.</a:t>
            </a:r>
            <a:r>
              <a:rPr lang="zh-TW" altLang="zh-TW" sz="1750">
                <a:solidFill>
                  <a:srgbClr val="272525"/>
                </a:solidFill>
                <a:latin typeface="+mn-ea"/>
              </a:rPr>
              <a:t>』</a:t>
            </a:r>
            <a:r>
              <a:rPr lang="en-US" altLang="zh-TW" sz="1750">
                <a:solidFill>
                  <a:srgbClr val="272525"/>
                </a:solidFill>
                <a:latin typeface="+mn-ea"/>
              </a:rPr>
              <a:t>(Honeypedia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, 2016) </a:t>
            </a:r>
            <a:r>
              <a:rPr lang="zh-TW" altLang="zh-TW" sz="1750" dirty="0">
                <a:solidFill>
                  <a:srgbClr val="272525"/>
                </a:solidFill>
                <a:latin typeface="+mn-ea"/>
              </a:rPr>
              <a:t>據史料的記載，埃及人在西元兩千四百多年前已經有純熟的養蜂技術，也將蜂蜜視為珍寶。雖然知道</a:t>
            </a: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/>
            </a:r>
            <a:br>
              <a:rPr lang="en-US" altLang="zh-TW" sz="1750">
                <a:solidFill>
                  <a:srgbClr val="272525"/>
                </a:solidFill>
                <a:latin typeface="+mn-ea"/>
              </a:rPr>
            </a:br>
            <a:r>
              <a:rPr lang="zh-TW" altLang="zh-TW" sz="1750">
                <a:solidFill>
                  <a:srgbClr val="272525"/>
                </a:solidFill>
                <a:latin typeface="+mn-ea"/>
              </a:rPr>
              <a:t>『</a:t>
            </a:r>
            <a:r>
              <a:rPr lang="zh-TW" altLang="zh-TW" sz="1750" dirty="0">
                <a:solidFill>
                  <a:srgbClr val="272525"/>
                </a:solidFill>
                <a:latin typeface="+mn-ea"/>
              </a:rPr>
              <a:t>在自然界，靠動物授粉的植物比例相當高，而蜜蜂是這群授粉部隊中最有效率的。倘若蜜蜂真的從地球上消失，有很多植物勢必面臨絕種的命運</a:t>
            </a:r>
            <a:r>
              <a:rPr lang="zh-TW" altLang="zh-TW" sz="1750">
                <a:solidFill>
                  <a:srgbClr val="272525"/>
                </a:solidFill>
                <a:latin typeface="+mn-ea"/>
              </a:rPr>
              <a:t>。』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(</a:t>
            </a:r>
            <a:r>
              <a:rPr lang="zh-TW" altLang="zh-TW" sz="1750">
                <a:solidFill>
                  <a:srgbClr val="272525"/>
                </a:solidFill>
                <a:latin typeface="+mn-ea"/>
              </a:rPr>
              <a:t>陳燕玲，</a:t>
            </a:r>
            <a:r>
              <a:rPr lang="en-US" altLang="zh-TW" sz="1750">
                <a:solidFill>
                  <a:srgbClr val="272525"/>
                </a:solidFill>
                <a:latin typeface="+mn-ea"/>
              </a:rPr>
              <a:t>2011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)</a:t>
            </a:r>
            <a:r>
              <a:rPr lang="zh-TW" altLang="zh-TW" sz="1750" dirty="0">
                <a:solidFill>
                  <a:srgbClr val="272525"/>
                </a:solidFill>
                <a:latin typeface="+mn-ea"/>
              </a:rPr>
              <a:t>。以美國為例，例如大豆、青花菜、洋蔥、向日葵、胡蘿蔔、蘋果、柳丁、萊姆、檸檬、橘子、藍莓、桃子、黑莓、杏仁、草莓、甜瓜、紅莓、酪梨和豆科植物等，約有三分之一是靠蜜蜂授粉的。</a:t>
            </a:r>
          </a:p>
          <a:p>
            <a:pPr>
              <a:lnSpc>
                <a:spcPts val="2799"/>
              </a:lnSpc>
            </a:pPr>
            <a:r>
              <a:rPr lang="zh-TW" altLang="zh-TW" sz="1750" dirty="0">
                <a:solidFill>
                  <a:srgbClr val="272525"/>
                </a:solidFill>
                <a:latin typeface="+mn-ea"/>
              </a:rPr>
              <a:t>除了沒有可口的蜂蜜可以食用以外，我們的餐桌上會只剩下靠風力傳播花粉的食物，例如：米與麥類的食物。由於牛主要的食物是靠蜜蜂授粉的，所以牛肉的產量也會開始大大的減少。純棉也會慢慢走入歷史，因為棉花也是靠蜜蜂授粉的。以以上的例子看來，當植物無法傳宗接代，而開始慢慢的消失在地球上，依靠這些植物維生的動物，包含人類，也終將走上滅絕之路。</a:t>
            </a:r>
          </a:p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2037993" y="4696658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2037993" y="5301972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2037993" y="5907286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2037993" y="6512600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pic>
        <p:nvPicPr>
          <p:cNvPr id="18" name="圖片 17" descr="一張含有 藝術, 圖畫, 油畫, 視覺藝術 的圖片&#10;&#10;自動產生的描述">
            <a:extLst>
              <a:ext uri="{FF2B5EF4-FFF2-40B4-BE49-F238E27FC236}">
                <a16:creationId xmlns:a16="http://schemas.microsoft.com/office/drawing/2014/main" id="{71B18F88-283F-40EF-3335-0C41F9F4A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7635" y="553521"/>
            <a:ext cx="4750185" cy="65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5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Text 1"/>
          <p:cNvSpPr/>
          <p:nvPr/>
        </p:nvSpPr>
        <p:spPr>
          <a:xfrm>
            <a:off x="2037993" y="136148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822396" y="884844"/>
            <a:ext cx="12985608" cy="6156391"/>
          </a:xfrm>
          <a:prstGeom prst="rect">
            <a:avLst/>
          </a:prstGeom>
          <a:noFill/>
          <a:ln/>
        </p:spPr>
        <p:txBody>
          <a:bodyPr wrap="none" numCol="2" rtlCol="0" anchor="t"/>
          <a:lstStyle/>
          <a:p>
            <a:pPr>
              <a:lnSpc>
                <a:spcPts val="2799"/>
              </a:lnSpc>
            </a:pPr>
            <a:r>
              <a:rPr lang="zh-TW" altLang="en-US" sz="2400" b="1" dirty="0">
                <a:solidFill>
                  <a:srgbClr val="272525"/>
                </a:solidFill>
                <a:latin typeface="+mn-ea"/>
              </a:rPr>
              <a:t>二</a:t>
            </a:r>
            <a:r>
              <a:rPr lang="zh-TW" altLang="zh-TW" sz="2400" b="1" dirty="0">
                <a:solidFill>
                  <a:srgbClr val="272525"/>
                </a:solidFill>
                <a:latin typeface="+mn-ea"/>
              </a:rPr>
              <a:t>、</a:t>
            </a:r>
            <a:r>
              <a:rPr lang="zh-TW" altLang="en-US" sz="2400" b="1" dirty="0">
                <a:solidFill>
                  <a:srgbClr val="272525"/>
                </a:solidFill>
                <a:latin typeface="+mn-ea"/>
              </a:rPr>
              <a:t>消失</a:t>
            </a:r>
            <a:r>
              <a:rPr lang="zh-TW" altLang="en-US" sz="2400" b="1">
                <a:solidFill>
                  <a:srgbClr val="272525"/>
                </a:solidFill>
                <a:latin typeface="+mn-ea"/>
              </a:rPr>
              <a:t>的原因</a:t>
            </a:r>
            <a:endParaRPr lang="en-US" altLang="zh-TW" sz="2400" b="1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endParaRPr lang="zh-TW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>(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一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)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電磁波干擾</a:t>
            </a:r>
            <a:endParaRPr lang="en-US" altLang="zh-TW" sz="175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>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蜜蜂對行動電話與塔臺放出來的電磁波非常的敏感。</a:t>
            </a:r>
            <a:endParaRPr lang="en-US" altLang="zh-TW" sz="175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zh-TW" altLang="en-US" sz="1750">
                <a:solidFill>
                  <a:srgbClr val="272525"/>
                </a:solidFill>
                <a:latin typeface="+mn-ea"/>
              </a:rPr>
              <a:t>     </a:t>
            </a:r>
            <a:endParaRPr lang="en-US" altLang="zh-TW" sz="175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>(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二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)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氣候轉變</a:t>
            </a: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>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氣候的變遷，不只對人類會產生影響，對於本身就很</a:t>
            </a:r>
            <a:r>
              <a:rPr lang="en-US" altLang="zh-TW" sz="1750">
                <a:solidFill>
                  <a:srgbClr val="272525"/>
                </a:solidFill>
                <a:latin typeface="+mn-ea"/>
              </a:rPr>
              <a:t>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敏感的蜜蜂，更是有危害到它們的生存一個成因。</a:t>
            </a:r>
            <a:endParaRPr lang="en-US" altLang="zh-TW" sz="175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>	</a:t>
            </a: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>(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三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)	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基因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改造農作物</a:t>
            </a: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>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在基因改造的農作物採蜜的蜜蜂，它們最終死因，為</a:t>
            </a:r>
            <a:r>
              <a:rPr lang="en-US" altLang="zh-TW" sz="1750">
                <a:solidFill>
                  <a:srgbClr val="272525"/>
                </a:solidFill>
                <a:latin typeface="+mn-ea"/>
              </a:rPr>
              <a:t>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腸胃型的癌症。</a:t>
            </a:r>
            <a:endParaRPr lang="en-US" altLang="zh-TW" sz="175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>(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四</a:t>
            </a:r>
            <a:r>
              <a:rPr lang="en-US" altLang="zh-TW" sz="1750">
                <a:solidFill>
                  <a:srgbClr val="272525"/>
                </a:solidFill>
                <a:latin typeface="+mn-ea"/>
              </a:rPr>
              <a:t>)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營養不良論</a:t>
            </a: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>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為了不讓蜜蜂吃掉蜂蜜，養蜂人以玉米糖液餵食蜜蜂</a:t>
            </a:r>
            <a:r>
              <a:rPr lang="en-US" altLang="zh-TW" sz="1750">
                <a:solidFill>
                  <a:srgbClr val="272525"/>
                </a:solidFill>
                <a:latin typeface="+mn-ea"/>
              </a:rPr>
              <a:t>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而其中的</a:t>
            </a:r>
            <a:r>
              <a:rPr lang="zh-TW" altLang="zh-TW" sz="1750">
                <a:solidFill>
                  <a:srgbClr val="272525"/>
                </a:solidFill>
                <a:latin typeface="+mn-ea"/>
              </a:rPr>
              <a:t>成分，讓蜜蜂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無法</a:t>
            </a:r>
            <a:r>
              <a:rPr lang="en-US" altLang="zh-TW" sz="1750">
                <a:solidFill>
                  <a:srgbClr val="272525"/>
                </a:solidFill>
                <a:latin typeface="+mn-ea"/>
              </a:rPr>
              <a:t>'</a:t>
            </a:r>
            <a:r>
              <a:rPr lang="zh-TW" altLang="zh-TW" sz="1750">
                <a:solidFill>
                  <a:srgbClr val="272525"/>
                </a:solidFill>
                <a:latin typeface="+mn-ea"/>
              </a:rPr>
              <a:t>抵抗大自然與人為的毒素。</a:t>
            </a:r>
            <a:endParaRPr lang="en-US" altLang="zh-TW" sz="175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endParaRPr lang="en-US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>(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五</a:t>
            </a:r>
            <a:r>
              <a:rPr lang="en-US" altLang="zh-TW" sz="1750">
                <a:solidFill>
                  <a:srgbClr val="272525"/>
                </a:solidFill>
                <a:latin typeface="+mn-ea"/>
              </a:rPr>
              <a:t>)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	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農藥，病原體及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免疫缺陷</a:t>
            </a: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en-US" altLang="zh-TW" sz="1800" spc="15">
                <a:solidFill>
                  <a:srgbClr val="1D2029"/>
                </a:solidFill>
                <a:effectLst/>
                <a:ea typeface="Noto Sans CJK HK"/>
                <a:cs typeface="Noto Sans CJK HK"/>
              </a:rPr>
              <a:t>	</a:t>
            </a:r>
            <a:r>
              <a:rPr lang="zh-TW" altLang="zh-TW" sz="1800" spc="15">
                <a:solidFill>
                  <a:srgbClr val="1D2029"/>
                </a:solidFill>
                <a:effectLst/>
                <a:ea typeface="Noto Sans CJK HK"/>
                <a:cs typeface="Noto Sans CJK HK"/>
              </a:rPr>
              <a:t>菸鹼類的新型農藥，如類尼古丁農藥</a:t>
            </a:r>
            <a:r>
              <a:rPr lang="en-US" altLang="zh-TW" sz="1800" spc="1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(</a:t>
            </a:r>
            <a:r>
              <a:rPr lang="en-US" altLang="zh-TW" sz="1800" spc="-1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N</a:t>
            </a:r>
            <a:r>
              <a:rPr lang="en-US" altLang="zh-TW" sz="1800" spc="-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e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onicotinoid</a:t>
            </a:r>
            <a:r>
              <a:rPr lang="en-US" altLang="zh-TW" sz="1800" spc="2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 	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inse</a:t>
            </a:r>
            <a:r>
              <a:rPr lang="en-US" altLang="zh-TW" sz="1800" spc="-1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c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tid</a:t>
            </a:r>
            <a:r>
              <a:rPr lang="en-US" altLang="zh-TW" sz="1800" spc="-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e</a:t>
            </a:r>
            <a:r>
              <a:rPr lang="en-US" altLang="zh-TW" sz="1800" spc="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), </a:t>
            </a:r>
            <a:r>
              <a:rPr lang="zh-TW" altLang="zh-TW" sz="1800">
                <a:solidFill>
                  <a:srgbClr val="1D2029"/>
                </a:solidFill>
                <a:effectLst/>
                <a:ea typeface="Noto Sans CJK HK"/>
                <a:cs typeface="Noto Sans CJK HK"/>
              </a:rPr>
              <a:t>像是益達胺</a:t>
            </a:r>
            <a:r>
              <a:rPr lang="en-US" altLang="zh-TW" sz="1800" spc="5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(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imida</a:t>
            </a:r>
            <a:r>
              <a:rPr lang="en-US" altLang="zh-TW" sz="1800" spc="-1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c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loprid)</a:t>
            </a:r>
            <a:r>
              <a:rPr lang="zh-TW" altLang="zh-TW" sz="1800">
                <a:solidFill>
                  <a:srgbClr val="1D2029"/>
                </a:solidFill>
                <a:effectLst/>
                <a:ea typeface="Noto Sans CJK HK"/>
                <a:cs typeface="Noto Sans CJK HK"/>
              </a:rPr>
              <a:t>與可尼丁</a:t>
            </a:r>
            <a:r>
              <a:rPr lang="en-US" altLang="zh-TW" sz="1800">
                <a:solidFill>
                  <a:srgbClr val="1D2029"/>
                </a:solidFill>
                <a:effectLst/>
                <a:ea typeface="Noto Sans CJK HK"/>
                <a:cs typeface="Noto Sans CJK HK"/>
              </a:rPr>
              <a:t>	</a:t>
            </a:r>
            <a:r>
              <a:rPr lang="en-US" altLang="zh-TW" sz="1800">
                <a:solidFill>
                  <a:srgbClr val="1D20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CJK HK"/>
              </a:rPr>
              <a:t>(clothianidin)</a:t>
            </a:r>
            <a:r>
              <a:rPr lang="zh-TW" altLang="zh-TW" sz="1800" spc="10">
                <a:solidFill>
                  <a:srgbClr val="1D2029"/>
                </a:solidFill>
                <a:effectLst/>
                <a:ea typeface="Noto Sans CJK HK"/>
                <a:cs typeface="Noto Sans CJK HK"/>
              </a:rPr>
              <a:t>等，雖然對人類十分的安全，而且也是有</a:t>
            </a:r>
            <a:r>
              <a:rPr lang="en-US" altLang="zh-TW" sz="1800" spc="10">
                <a:solidFill>
                  <a:srgbClr val="1D2029"/>
                </a:solidFill>
                <a:effectLst/>
                <a:ea typeface="Noto Sans CJK HK"/>
                <a:cs typeface="Noto Sans CJK HK"/>
              </a:rPr>
              <a:t>	</a:t>
            </a:r>
            <a:r>
              <a:rPr lang="zh-TW" altLang="zh-TW" sz="1800" spc="10">
                <a:solidFill>
                  <a:srgbClr val="1D2029"/>
                </a:solidFill>
                <a:effectLst/>
                <a:ea typeface="Noto Sans CJK HK"/>
                <a:cs typeface="Noto Sans CJK HK"/>
              </a:rPr>
              <a:t>效的昆蟲剋星</a:t>
            </a:r>
            <a:r>
              <a:rPr lang="zh-TW" altLang="en-US" sz="1800" spc="10">
                <a:solidFill>
                  <a:srgbClr val="1D2029"/>
                </a:solidFill>
                <a:effectLst/>
                <a:ea typeface="Noto Sans CJK HK"/>
                <a:cs typeface="Noto Sans CJK HK"/>
              </a:rPr>
              <a:t>。</a:t>
            </a:r>
            <a:endParaRPr lang="en-US" altLang="zh-TW" sz="1800" spc="10">
              <a:solidFill>
                <a:srgbClr val="1D2029"/>
              </a:solidFill>
              <a:effectLst/>
              <a:ea typeface="Noto Sans CJK HK"/>
              <a:cs typeface="Noto Sans CJK HK"/>
            </a:endParaRPr>
          </a:p>
          <a:p>
            <a:pPr>
              <a:lnSpc>
                <a:spcPts val="2799"/>
              </a:lnSpc>
            </a:pPr>
            <a:endParaRPr lang="en-US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>(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六</a:t>
            </a:r>
            <a:r>
              <a:rPr lang="en-US" altLang="zh-TW" sz="1750">
                <a:solidFill>
                  <a:srgbClr val="272525"/>
                </a:solidFill>
                <a:latin typeface="+mn-ea"/>
              </a:rPr>
              <a:t>)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寄生蟲害</a:t>
            </a:r>
            <a:endParaRPr lang="en-US" altLang="zh-TW" sz="175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zh-TW" altLang="en-US" sz="1750">
                <a:solidFill>
                  <a:srgbClr val="272525"/>
                </a:solidFill>
                <a:latin typeface="+mn-ea"/>
              </a:rPr>
              <a:t> </a:t>
            </a:r>
            <a:r>
              <a:rPr lang="en-US" altLang="zh-TW" sz="1750">
                <a:solidFill>
                  <a:srgbClr val="272525"/>
                </a:solidFill>
                <a:latin typeface="+mn-ea"/>
              </a:rPr>
              <a:t>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雅氏瓦蟎是蜜蜂體外的寄生蟲，這種寄生蟲會寄生在蜜</a:t>
            </a:r>
          </a:p>
          <a:p>
            <a:pPr>
              <a:lnSpc>
                <a:spcPts val="2799"/>
              </a:lnSpc>
            </a:pPr>
            <a:r>
              <a:rPr lang="en-US" altLang="zh-TW" sz="1750">
                <a:solidFill>
                  <a:srgbClr val="272525"/>
                </a:solidFill>
                <a:latin typeface="+mn-ea"/>
              </a:rPr>
              <a:t>	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蜂上，吸取蜜蜂體內的養分造成個別蜜蜂的死亡。</a:t>
            </a:r>
            <a:endParaRPr lang="en-US" sz="1750" dirty="0">
              <a:solidFill>
                <a:srgbClr val="272525"/>
              </a:solidFill>
              <a:latin typeface="+mn-ea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037993" y="4696658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2037993" y="5301972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2037993" y="5907286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2037993" y="6512600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4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2037993" y="1361480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1755628" y="1092663"/>
            <a:ext cx="12243262" cy="6156391"/>
          </a:xfrm>
          <a:prstGeom prst="rect">
            <a:avLst/>
          </a:prstGeom>
          <a:noFill/>
          <a:ln/>
        </p:spPr>
        <p:txBody>
          <a:bodyPr wrap="none" numCol="2" rtlCol="0" anchor="t"/>
          <a:lstStyle/>
          <a:p>
            <a:pPr>
              <a:lnSpc>
                <a:spcPts val="2799"/>
              </a:lnSpc>
            </a:pPr>
            <a:r>
              <a:rPr lang="zh-TW" altLang="en-US" sz="2400" b="1" dirty="0">
                <a:solidFill>
                  <a:srgbClr val="272525"/>
                </a:solidFill>
                <a:latin typeface="+mn-ea"/>
              </a:rPr>
              <a:t>三</a:t>
            </a:r>
            <a:r>
              <a:rPr lang="zh-TW" altLang="zh-TW" sz="2400" b="1" dirty="0">
                <a:solidFill>
                  <a:srgbClr val="272525"/>
                </a:solidFill>
                <a:latin typeface="+mn-ea"/>
              </a:rPr>
              <a:t>、</a:t>
            </a:r>
            <a:r>
              <a:rPr lang="zh-TW" altLang="en-US" sz="2400" b="1" dirty="0">
                <a:solidFill>
                  <a:srgbClr val="272525"/>
                </a:solidFill>
                <a:latin typeface="+mn-ea"/>
              </a:rPr>
              <a:t>對於養蜂業者或專家想提出的問題</a:t>
            </a:r>
            <a:endParaRPr lang="zh-TW" altLang="zh-TW" sz="2400" b="1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zh-TW" altLang="zh-TW" sz="1750" dirty="0">
                <a:solidFill>
                  <a:srgbClr val="272525"/>
                </a:solidFill>
                <a:latin typeface="+mn-ea"/>
              </a:rPr>
              <a:t>問題一：蜜蜂大概會採集附近多遠的花蜜？</a:t>
            </a:r>
          </a:p>
          <a:p>
            <a:pPr>
              <a:lnSpc>
                <a:spcPts val="2799"/>
              </a:lnSpc>
            </a:pPr>
            <a:endParaRPr lang="zh-TW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問題二：在臺灣，對蜜蜂造成危害的天敵有哪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些？</a:t>
            </a: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endParaRPr lang="en-US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zh-TW" altLang="zh-TW" sz="1750" dirty="0">
                <a:solidFill>
                  <a:srgbClr val="272525"/>
                </a:solidFill>
                <a:latin typeface="+mn-ea"/>
              </a:rPr>
              <a:t>問題三：是否有非自然的原因對臺灣的蜜蜂產生</a:t>
            </a:r>
            <a:r>
              <a:rPr lang="zh-TW" altLang="zh-TW" sz="1750">
                <a:solidFill>
                  <a:srgbClr val="272525"/>
                </a:solidFill>
                <a:latin typeface="+mn-ea"/>
              </a:rPr>
              <a:t>危害？</a:t>
            </a: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問題四：會不會有花過少，造成踩不到花蜜的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問題？</a:t>
            </a: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問題五：您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對於 </a:t>
            </a:r>
            <a:r>
              <a:rPr lang="en-US" altLang="zh-TW" sz="1750" dirty="0">
                <a:solidFill>
                  <a:srgbClr val="272525"/>
                </a:solidFill>
                <a:latin typeface="+mn-ea"/>
              </a:rPr>
              <a:t>CCD 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的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瞭解？</a:t>
            </a: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問題六：要如何預防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天敵？</a:t>
            </a: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問題七：蜜蜂的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生命週期？</a:t>
            </a: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endParaRPr lang="en-US" altLang="zh-TW" sz="1750" dirty="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問題八：除了人為因素外，密蜂會有生病的問題？</a:t>
            </a:r>
            <a:endParaRPr lang="zh-TW" altLang="zh-TW" sz="1750" dirty="0">
              <a:solidFill>
                <a:srgbClr val="272525"/>
              </a:solidFill>
              <a:latin typeface="+mn-ea"/>
            </a:endParaRPr>
          </a:p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2037993" y="4696658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2037993" y="5301972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2037993" y="5907286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2037993" y="6512600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Text 1"/>
          <p:cNvSpPr/>
          <p:nvPr/>
        </p:nvSpPr>
        <p:spPr>
          <a:xfrm>
            <a:off x="833199" y="1318498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研究結果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833199" y="25197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Text 3"/>
          <p:cNvSpPr/>
          <p:nvPr/>
        </p:nvSpPr>
        <p:spPr>
          <a:xfrm>
            <a:off x="1015960" y="2561392"/>
            <a:ext cx="13430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4"/>
          <p:cNvSpPr/>
          <p:nvPr/>
        </p:nvSpPr>
        <p:spPr>
          <a:xfrm>
            <a:off x="1555313" y="2596039"/>
            <a:ext cx="339101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zh-TW" altLang="en-US" sz="2400" b="1" dirty="0">
                <a:solidFill>
                  <a:srgbClr val="272525"/>
                </a:solidFill>
                <a:latin typeface="+mn-ea"/>
              </a:rPr>
              <a:t>蜜蜂</a:t>
            </a:r>
            <a:r>
              <a:rPr lang="zh-TW" altLang="en-US" sz="2400" b="1">
                <a:solidFill>
                  <a:srgbClr val="272525"/>
                </a:solidFill>
                <a:latin typeface="+mn-ea"/>
              </a:rPr>
              <a:t>的重要性</a:t>
            </a:r>
            <a:endParaRPr lang="en-US" sz="2400" b="1" dirty="0">
              <a:solidFill>
                <a:srgbClr val="272525"/>
              </a:solidFill>
              <a:latin typeface="+mn-ea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55313" y="3019663"/>
            <a:ext cx="4042172" cy="19786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得知蜜蜂對於人類以及環境生態的重要性後，了解到</a:t>
            </a:r>
            <a:r>
              <a:rPr lang="zh-TW" altLang="zh-TW" sz="1750" dirty="0">
                <a:solidFill>
                  <a:srgbClr val="272525"/>
                </a:solidFill>
                <a:latin typeface="+mn-ea"/>
              </a:rPr>
              <a:t>我們日常的糧食將會因為沒有蜜蜂的傳播而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減少</a:t>
            </a:r>
            <a:r>
              <a:rPr lang="zh-TW" altLang="zh-TW" sz="1750" dirty="0">
                <a:solidFill>
                  <a:srgbClr val="272525"/>
                </a:solidFill>
                <a:latin typeface="+mn-ea"/>
              </a:rPr>
              <a:t>，進而導致需要靠蜜蜂傳播維生的人類，將會因為植物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瀕臨</a:t>
            </a:r>
            <a:r>
              <a:rPr lang="zh-TW" altLang="zh-TW" sz="1750" dirty="0">
                <a:solidFill>
                  <a:srgbClr val="272525"/>
                </a:solidFill>
                <a:latin typeface="+mn-ea"/>
              </a:rPr>
              <a:t>絕種而跟著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漸漸</a:t>
            </a:r>
            <a:r>
              <a:rPr lang="zh-TW" altLang="zh-TW" sz="1750" dirty="0">
                <a:solidFill>
                  <a:srgbClr val="272525"/>
                </a:solidFill>
                <a:latin typeface="+mn-ea"/>
              </a:rPr>
              <a:t>滅絕。</a:t>
            </a:r>
          </a:p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597485" y="25197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" name="Text 7"/>
          <p:cNvSpPr/>
          <p:nvPr/>
        </p:nvSpPr>
        <p:spPr>
          <a:xfrm>
            <a:off x="5747861" y="2561392"/>
            <a:ext cx="19907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8"/>
          <p:cNvSpPr/>
          <p:nvPr/>
        </p:nvSpPr>
        <p:spPr>
          <a:xfrm>
            <a:off x="6319599" y="259603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zh-TW" altLang="en-US" sz="2400" b="1" dirty="0">
                <a:solidFill>
                  <a:srgbClr val="272525"/>
                </a:solidFill>
                <a:latin typeface="+mn-ea"/>
              </a:rPr>
              <a:t>問題</a:t>
            </a:r>
            <a:r>
              <a:rPr lang="zh-TW" altLang="en-US" sz="2400" b="1">
                <a:solidFill>
                  <a:srgbClr val="272525"/>
                </a:solidFill>
                <a:latin typeface="+mn-ea"/>
              </a:rPr>
              <a:t>的根本</a:t>
            </a:r>
            <a:endParaRPr lang="en-US" sz="2400" b="1" dirty="0">
              <a:solidFill>
                <a:srgbClr val="272525"/>
              </a:solidFill>
              <a:latin typeface="+mn-ea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319599" y="3076456"/>
            <a:ext cx="3820001" cy="2964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造成蜜蜂消失的所有的問題，都</a:t>
            </a:r>
            <a:r>
              <a:rPr lang="zh-TW" altLang="zh-TW" sz="1750" dirty="0">
                <a:solidFill>
                  <a:srgbClr val="272525"/>
                </a:solidFill>
                <a:latin typeface="+mn-ea"/>
              </a:rPr>
              <a:t>跟我們人類是習習相關的，而並非是蜜蜂的</a:t>
            </a:r>
            <a:r>
              <a:rPr lang="zh-TW" altLang="zh-TW" sz="1750">
                <a:solidFill>
                  <a:srgbClr val="272525"/>
                </a:solidFill>
                <a:latin typeface="+mn-ea"/>
              </a:rPr>
              <a:t>問題。</a:t>
            </a:r>
            <a:endParaRPr lang="en-US" sz="1750" dirty="0">
              <a:solidFill>
                <a:srgbClr val="272525"/>
              </a:solidFill>
              <a:latin typeface="+mn-ea"/>
            </a:endParaRPr>
          </a:p>
        </p:txBody>
      </p:sp>
      <p:sp>
        <p:nvSpPr>
          <p:cNvPr id="18" name="Text 14"/>
          <p:cNvSpPr/>
          <p:nvPr/>
        </p:nvSpPr>
        <p:spPr>
          <a:xfrm>
            <a:off x="833199" y="5345073"/>
            <a:ext cx="93064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9" name="Text 15"/>
          <p:cNvSpPr/>
          <p:nvPr/>
        </p:nvSpPr>
        <p:spPr>
          <a:xfrm>
            <a:off x="833199" y="5950387"/>
            <a:ext cx="93064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20" name="Text 16"/>
          <p:cNvSpPr/>
          <p:nvPr/>
        </p:nvSpPr>
        <p:spPr>
          <a:xfrm>
            <a:off x="833199" y="6555700"/>
            <a:ext cx="93064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21" name="Image 2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9740" y="1583477"/>
            <a:ext cx="5198745" cy="6497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17"/>
              </a:lnSpc>
              <a:buNone/>
            </a:pPr>
            <a:r>
              <a:rPr lang="en-US" sz="4094" b="1" dirty="0">
                <a:solidFill>
                  <a:srgbClr val="000000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研究結論</a:t>
            </a:r>
            <a:endParaRPr lang="en-US" sz="4094" dirty="0"/>
          </a:p>
        </p:txBody>
      </p:sp>
      <p:sp>
        <p:nvSpPr>
          <p:cNvPr id="7" name="Text 2"/>
          <p:cNvSpPr/>
          <p:nvPr/>
        </p:nvSpPr>
        <p:spPr>
          <a:xfrm>
            <a:off x="1563182" y="2946963"/>
            <a:ext cx="7137472" cy="5191197"/>
          </a:xfrm>
          <a:prstGeom prst="rect">
            <a:avLst/>
          </a:prstGeom>
          <a:noFill/>
          <a:ln/>
        </p:spPr>
        <p:txBody>
          <a:bodyPr wrap="none" numCol="1" rtlCol="0" anchor="t"/>
          <a:lstStyle/>
          <a:p>
            <a:pPr>
              <a:lnSpc>
                <a:spcPts val="2799"/>
              </a:lnSpc>
            </a:pP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如果人類想要根治這個棘手的問題，除了要從環境保護開始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著手，</a:t>
            </a:r>
            <a:endParaRPr lang="en-US" altLang="zh-TW" sz="175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zh-TW" altLang="en-US" sz="1750">
                <a:solidFill>
                  <a:srgbClr val="272525"/>
                </a:solidFill>
                <a:latin typeface="+mn-ea"/>
              </a:rPr>
              <a:t>更</a:t>
            </a:r>
            <a:r>
              <a:rPr lang="zh-TW" altLang="en-US" sz="1750" dirty="0">
                <a:solidFill>
                  <a:srgbClr val="272525"/>
                </a:solidFill>
                <a:latin typeface="+mn-ea"/>
              </a:rPr>
              <a:t>應該思考，是否該把蜜蜂還給大自然。我們應該讓環境更友善</a:t>
            </a:r>
            <a:r>
              <a:rPr lang="zh-TW" altLang="en-US" sz="1750">
                <a:solidFill>
                  <a:srgbClr val="272525"/>
                </a:solidFill>
                <a:latin typeface="+mn-ea"/>
              </a:rPr>
              <a:t>蜜蜂 ，</a:t>
            </a:r>
            <a:endParaRPr lang="en-US" altLang="zh-TW" sz="1750">
              <a:solidFill>
                <a:srgbClr val="272525"/>
              </a:solidFill>
              <a:latin typeface="+mn-ea"/>
            </a:endParaRPr>
          </a:p>
          <a:p>
            <a:pPr>
              <a:lnSpc>
                <a:spcPts val="2799"/>
              </a:lnSpc>
            </a:pPr>
            <a:r>
              <a:rPr lang="zh-TW" altLang="en-US" sz="1750">
                <a:solidFill>
                  <a:srgbClr val="272525"/>
                </a:solidFill>
                <a:latin typeface="+mn-ea"/>
              </a:rPr>
              <a:t>而不是利於人類 。</a:t>
            </a:r>
            <a:endParaRPr lang="en-US" sz="1750" dirty="0">
              <a:solidFill>
                <a:srgbClr val="272525"/>
              </a:solidFill>
              <a:latin typeface="+mn-ea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79740" y="6758107"/>
            <a:ext cx="9413319" cy="332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0"/>
              </a:lnSpc>
              <a:buNone/>
            </a:pPr>
            <a:endParaRPr lang="en-US" sz="1637" dirty="0"/>
          </a:p>
        </p:txBody>
      </p:sp>
      <p:sp>
        <p:nvSpPr>
          <p:cNvPr id="16" name="Text 9"/>
          <p:cNvSpPr/>
          <p:nvPr/>
        </p:nvSpPr>
        <p:spPr>
          <a:xfrm>
            <a:off x="779740" y="7324725"/>
            <a:ext cx="9413319" cy="332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0"/>
              </a:lnSpc>
              <a:buNone/>
            </a:pPr>
            <a:endParaRPr lang="en-US" sz="1637" dirty="0"/>
          </a:p>
        </p:txBody>
      </p:sp>
      <p:pic>
        <p:nvPicPr>
          <p:cNvPr id="17" name="Image 5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1683</Words>
  <Application>Microsoft Office PowerPoint</Application>
  <PresentationFormat>自訂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Aptos</vt:lpstr>
      <vt:lpstr>BBC Reith Serif</vt:lpstr>
      <vt:lpstr>Eudoxus Sans</vt:lpstr>
      <vt:lpstr>Noto Sans CJK HK</vt:lpstr>
      <vt:lpstr>Raleway</vt:lpstr>
      <vt:lpstr>Roboto</vt:lpstr>
      <vt:lpstr>新細明體</vt:lpstr>
      <vt:lpstr>Arial</vt:lpstr>
      <vt:lpstr>Calibri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prnuser</cp:lastModifiedBy>
  <cp:revision>10</cp:revision>
  <dcterms:created xsi:type="dcterms:W3CDTF">2024-05-18T03:16:04Z</dcterms:created>
  <dcterms:modified xsi:type="dcterms:W3CDTF">2024-06-17T07:18:42Z</dcterms:modified>
</cp:coreProperties>
</file>