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10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2F25B5-7F7D-0DDC-76F4-CFC453C86CA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35EFF06-7203-73F3-1117-412020754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93BCB96-310B-D4AC-077E-077ADC17AFDC}"/>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34B6FF85-BA21-2840-B06D-FDA0D466C4C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35E8AB4-1BFB-6707-A2BA-556492E89522}"/>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103411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53D090-F222-ECB0-23F5-4450D090705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F289D1-EDD3-A171-1DC6-39332535944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DB12DD1-54ED-ECCD-A521-47A24D4FF760}"/>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3B8FF0AC-156E-9AF8-D2B1-1C91412A00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7185A0D-C349-730F-1267-0CE43FD8D9F1}"/>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398779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E0AA893-F35C-0098-210F-6DD758CA24A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5F5469A-EA30-6493-65B4-D48058E5B4B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A0CBB8-DDF8-70E7-BB04-082D3924F0FD}"/>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D76B7A88-DF3A-286A-F0F7-CE247FB0D0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4C4AD2E-CD81-99B6-635A-9A9BF2ED789F}"/>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417408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747B44-8062-EB62-DF45-837E3FF44E7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227C0E7-11E1-74E3-BB2E-7CFF9D709408}"/>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9DED48D-7B88-2699-DE6C-59BB075F4B61}"/>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3C2FC83F-440E-11A5-1644-0075CD2716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7A0EF5A-4B34-0735-6B50-951662217120}"/>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99265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A702D2-EF71-A3E6-72C9-F17FB3D6A6A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DE1F9F3-F683-828F-B1B4-83EA1F40D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9F8C375-E66E-649F-893B-A4774702556B}"/>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E5C5BD91-3188-1E5E-3E7B-4B5F52583D0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AF4B17B-B4DF-F0EA-44C0-4228540B8D79}"/>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404016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5C179A-46A2-69D5-387A-89BD964E2AA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2324140-DBE5-DAFB-307C-F435DFB267E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1034125-ABC9-B656-60DC-65E57AA78D9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888F87B-C9B4-6F2D-9BF7-B00FCCBC4902}"/>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6" name="頁尾版面配置區 5">
            <a:extLst>
              <a:ext uri="{FF2B5EF4-FFF2-40B4-BE49-F238E27FC236}">
                <a16:creationId xmlns:a16="http://schemas.microsoft.com/office/drawing/2014/main" id="{75B037D4-0982-5D82-784E-1551FA6A6B9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E72E4E4-905F-261F-E528-EDDC5C1F0FF9}"/>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13557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6743C1-BFD7-95D9-6049-3D52442D1EE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620BF6F-9041-31D7-30DD-7646B71DD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738E6AF-2EB1-2D51-6A6B-EAA7D119591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F614D65-5B7B-B6E2-8134-754F2C685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8098559-E391-29C0-FB0B-10726640CF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F2BF066-2047-770D-9CC3-A39C858B95CF}"/>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8" name="頁尾版面配置區 7">
            <a:extLst>
              <a:ext uri="{FF2B5EF4-FFF2-40B4-BE49-F238E27FC236}">
                <a16:creationId xmlns:a16="http://schemas.microsoft.com/office/drawing/2014/main" id="{BD85291B-39B6-338C-E4DE-C09FB5593496}"/>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7A64F8C-8E71-DA07-A598-E7594EAE0EE3}"/>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8414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9626C6-55EC-8825-4090-75B609850C9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3B931E6-7B0B-B0B9-7100-640762B54E75}"/>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4" name="頁尾版面配置區 3">
            <a:extLst>
              <a:ext uri="{FF2B5EF4-FFF2-40B4-BE49-F238E27FC236}">
                <a16:creationId xmlns:a16="http://schemas.microsoft.com/office/drawing/2014/main" id="{0397755D-21B7-637F-9635-9E84733DD06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09BFD1-2CDE-D588-E3CE-2FEFDA700FC5}"/>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1747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3700A8B-8EF9-8242-EFC3-F7D17706DD33}"/>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3" name="頁尾版面配置區 2">
            <a:extLst>
              <a:ext uri="{FF2B5EF4-FFF2-40B4-BE49-F238E27FC236}">
                <a16:creationId xmlns:a16="http://schemas.microsoft.com/office/drawing/2014/main" id="{ABB56183-1ABF-B6A4-A5CE-8FCCF75F30F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F3A83B39-8D5C-58B5-97B7-B5B1F9E0981B}"/>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106689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099FC2-B940-A35E-BF3C-897AFD05944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0E6B5DF-00EC-AF45-CB4E-106C10585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13D13A6-D30E-FF7E-825E-FA3A0D0EB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7C2CB61-00B2-74AB-CD88-F0AC4D200E43}"/>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6" name="頁尾版面配置區 5">
            <a:extLst>
              <a:ext uri="{FF2B5EF4-FFF2-40B4-BE49-F238E27FC236}">
                <a16:creationId xmlns:a16="http://schemas.microsoft.com/office/drawing/2014/main" id="{9A6C592F-7079-3C2B-7205-DF3663993C3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C3BCC07-FA0F-428E-9738-F2FA1A35D651}"/>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4399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F28F79-BBA4-B174-99E1-BC062E1715F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B6BDDBC-CC42-BA6A-E9E3-8DF58B658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433D6D9-F1BB-0E20-F857-AE91F4B52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F271F4F-31CD-8A7B-B405-1EBEF630E0AD}"/>
              </a:ext>
            </a:extLst>
          </p:cNvPr>
          <p:cNvSpPr>
            <a:spLocks noGrp="1"/>
          </p:cNvSpPr>
          <p:nvPr>
            <p:ph type="dt" sz="half" idx="10"/>
          </p:nvPr>
        </p:nvSpPr>
        <p:spPr/>
        <p:txBody>
          <a:bodyPr/>
          <a:lstStyle/>
          <a:p>
            <a:fld id="{AD06AD8E-435F-4383-99D4-3D989FFDC510}" type="datetimeFigureOut">
              <a:rPr lang="zh-TW" altLang="en-US" smtClean="0"/>
              <a:t>2024/6/17</a:t>
            </a:fld>
            <a:endParaRPr lang="zh-TW" altLang="en-US"/>
          </a:p>
        </p:txBody>
      </p:sp>
      <p:sp>
        <p:nvSpPr>
          <p:cNvPr id="6" name="頁尾版面配置區 5">
            <a:extLst>
              <a:ext uri="{FF2B5EF4-FFF2-40B4-BE49-F238E27FC236}">
                <a16:creationId xmlns:a16="http://schemas.microsoft.com/office/drawing/2014/main" id="{54D85EB1-D77E-35E8-0E02-FCDDC5A335D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20583AD-A6DF-64CF-3918-AE76B1F2D74F}"/>
              </a:ext>
            </a:extLst>
          </p:cNvPr>
          <p:cNvSpPr>
            <a:spLocks noGrp="1"/>
          </p:cNvSpPr>
          <p:nvPr>
            <p:ph type="sldNum" sz="quarter" idx="12"/>
          </p:nvPr>
        </p:nvSpPr>
        <p:spPr/>
        <p:txBody>
          <a:body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361897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9AAB69A-EF90-EACB-DBAB-BEE7A957E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0E55DCD-9AF9-5B0B-7352-F69F56540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9A3E922-B5D6-9A90-B39F-CEF95DE60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06AD8E-435F-4383-99D4-3D989FFDC510}" type="datetimeFigureOut">
              <a:rPr lang="zh-TW" altLang="en-US" smtClean="0"/>
              <a:t>2024/6/17</a:t>
            </a:fld>
            <a:endParaRPr lang="zh-TW" altLang="en-US"/>
          </a:p>
        </p:txBody>
      </p:sp>
      <p:sp>
        <p:nvSpPr>
          <p:cNvPr id="5" name="頁尾版面配置區 4">
            <a:extLst>
              <a:ext uri="{FF2B5EF4-FFF2-40B4-BE49-F238E27FC236}">
                <a16:creationId xmlns:a16="http://schemas.microsoft.com/office/drawing/2014/main" id="{62038D55-4A3C-1D68-E83E-3CD248CA4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265F27E-6F97-EEED-B9F7-BF53ED6C3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DEB76A-814C-4E3E-A59A-1551DD30D811}" type="slidenum">
              <a:rPr lang="zh-TW" altLang="en-US" smtClean="0"/>
              <a:t>‹#›</a:t>
            </a:fld>
            <a:endParaRPr lang="zh-TW" altLang="en-US"/>
          </a:p>
        </p:txBody>
      </p:sp>
    </p:spTree>
    <p:extLst>
      <p:ext uri="{BB962C8B-B14F-4D97-AF65-F5344CB8AC3E}">
        <p14:creationId xmlns:p14="http://schemas.microsoft.com/office/powerpoint/2010/main" val="26723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030">
            <a:extLst>
              <a:ext uri="{FF2B5EF4-FFF2-40B4-BE49-F238E27FC236}">
                <a16:creationId xmlns:a16="http://schemas.microsoft.com/office/drawing/2014/main" id="{6E61B563-A4B2-5783-81AF-A2A053D747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32" name="Rectangle 1031">
              <a:extLst>
                <a:ext uri="{FF2B5EF4-FFF2-40B4-BE49-F238E27FC236}">
                  <a16:creationId xmlns:a16="http://schemas.microsoft.com/office/drawing/2014/main" id="{40633BBC-8C60-7DC4-F0CC-CE322510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2">
              <a:extLst>
                <a:ext uri="{FF2B5EF4-FFF2-40B4-BE49-F238E27FC236}">
                  <a16:creationId xmlns:a16="http://schemas.microsoft.com/office/drawing/2014/main" id="{CCC98078-F2A2-725C-ED61-320B63B695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1CD4C03-24F0-57A9-530E-8F2ABABDC5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標題 1">
            <a:extLst>
              <a:ext uri="{FF2B5EF4-FFF2-40B4-BE49-F238E27FC236}">
                <a16:creationId xmlns:a16="http://schemas.microsoft.com/office/drawing/2014/main" id="{A72E2A6F-3686-8900-952E-FE7A5868F419}"/>
              </a:ext>
            </a:extLst>
          </p:cNvPr>
          <p:cNvSpPr>
            <a:spLocks noGrp="1"/>
          </p:cNvSpPr>
          <p:nvPr>
            <p:ph type="ctrTitle"/>
          </p:nvPr>
        </p:nvSpPr>
        <p:spPr>
          <a:xfrm>
            <a:off x="952550" y="5637768"/>
            <a:ext cx="6924026" cy="913975"/>
          </a:xfrm>
        </p:spPr>
        <p:txBody>
          <a:bodyPr anchor="ctr">
            <a:normAutofit/>
          </a:bodyPr>
          <a:lstStyle/>
          <a:p>
            <a:pPr algn="l"/>
            <a:r>
              <a:rPr lang="en-US" altLang="zh-TW" sz="3600" dirty="0">
                <a:solidFill>
                  <a:srgbClr val="FFFFFF"/>
                </a:solidFill>
              </a:rPr>
              <a:t>SDG-7</a:t>
            </a:r>
            <a:endParaRPr lang="zh-TW" altLang="en-US" sz="3600" dirty="0">
              <a:solidFill>
                <a:srgbClr val="FFFFFF"/>
              </a:solidFill>
            </a:endParaRPr>
          </a:p>
        </p:txBody>
      </p:sp>
      <p:sp>
        <p:nvSpPr>
          <p:cNvPr id="3" name="副標題 2">
            <a:extLst>
              <a:ext uri="{FF2B5EF4-FFF2-40B4-BE49-F238E27FC236}">
                <a16:creationId xmlns:a16="http://schemas.microsoft.com/office/drawing/2014/main" id="{12324D53-F4E8-2F51-CD16-3306A3789E3C}"/>
              </a:ext>
            </a:extLst>
          </p:cNvPr>
          <p:cNvSpPr>
            <a:spLocks noGrp="1"/>
          </p:cNvSpPr>
          <p:nvPr>
            <p:ph type="subTitle" idx="1"/>
          </p:nvPr>
        </p:nvSpPr>
        <p:spPr>
          <a:xfrm>
            <a:off x="6095999" y="5644866"/>
            <a:ext cx="5436109" cy="934080"/>
          </a:xfrm>
        </p:spPr>
        <p:txBody>
          <a:bodyPr anchor="ctr">
            <a:noAutofit/>
          </a:bodyPr>
          <a:lstStyle/>
          <a:p>
            <a:pPr algn="l"/>
            <a:r>
              <a:rPr lang="zh-TW" altLang="en-US" sz="3200" dirty="0">
                <a:solidFill>
                  <a:srgbClr val="FFFFFF"/>
                </a:solidFill>
              </a:rPr>
              <a:t>觀光四</a:t>
            </a:r>
            <a:r>
              <a:rPr lang="en-US" altLang="zh-TW" sz="3200" dirty="0">
                <a:solidFill>
                  <a:srgbClr val="FFFFFF"/>
                </a:solidFill>
              </a:rPr>
              <a:t>A 410925298 </a:t>
            </a:r>
            <a:r>
              <a:rPr lang="zh-TW" altLang="en-US" sz="3200" dirty="0">
                <a:solidFill>
                  <a:srgbClr val="FFFFFF"/>
                </a:solidFill>
              </a:rPr>
              <a:t>何偉齊</a:t>
            </a:r>
          </a:p>
        </p:txBody>
      </p:sp>
      <p:pic>
        <p:nvPicPr>
          <p:cNvPr id="1026" name="Picture 2" descr="SDGs 目標7｜確保所有的人都可取得負擔得起、可靠、永續及現代的能源- 未來城市＠天下- 進步城市的新想像">
            <a:extLst>
              <a:ext uri="{FF2B5EF4-FFF2-40B4-BE49-F238E27FC236}">
                <a16:creationId xmlns:a16="http://schemas.microsoft.com/office/drawing/2014/main" id="{A88BD9B8-8551-EEE5-B9B5-CA6CC997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78"/>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9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綠能知識庫】2023 綠能產業發展趨勢｜洞悉國際與台灣現況，找到綠能產業新方向| PGE太平洋綠能| 太陽能板種電| 全民電廠">
            <a:extLst>
              <a:ext uri="{FF2B5EF4-FFF2-40B4-BE49-F238E27FC236}">
                <a16:creationId xmlns:a16="http://schemas.microsoft.com/office/drawing/2014/main" id="{02C07DFB-E824-189D-6C50-D196962C463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449D179B-380F-9B10-EDE5-FEF5508CCE98}"/>
              </a:ext>
            </a:extLst>
          </p:cNvPr>
          <p:cNvSpPr>
            <a:spLocks noGrp="1"/>
          </p:cNvSpPr>
          <p:nvPr>
            <p:ph type="title"/>
          </p:nvPr>
        </p:nvSpPr>
        <p:spPr>
          <a:xfrm>
            <a:off x="592836" y="-38894"/>
            <a:ext cx="10515600" cy="1325563"/>
          </a:xfrm>
        </p:spPr>
        <p:txBody>
          <a:bodyPr>
            <a:normAutofit/>
          </a:bodyPr>
          <a:lstStyle/>
          <a:p>
            <a:pPr algn="ctr"/>
            <a:r>
              <a:rPr lang="zh-TW" altLang="en-US" dirty="0">
                <a:solidFill>
                  <a:srgbClr val="FFFFFF"/>
                </a:solidFill>
              </a:rPr>
              <a:t>研究結果與結論</a:t>
            </a:r>
          </a:p>
        </p:txBody>
      </p:sp>
      <p:sp>
        <p:nvSpPr>
          <p:cNvPr id="3" name="內容版面配置區 2">
            <a:extLst>
              <a:ext uri="{FF2B5EF4-FFF2-40B4-BE49-F238E27FC236}">
                <a16:creationId xmlns:a16="http://schemas.microsoft.com/office/drawing/2014/main" id="{01D75639-BAF3-9544-AD48-FD9ECC2AC453}"/>
              </a:ext>
            </a:extLst>
          </p:cNvPr>
          <p:cNvSpPr>
            <a:spLocks noGrp="1"/>
          </p:cNvSpPr>
          <p:nvPr>
            <p:ph idx="1"/>
          </p:nvPr>
        </p:nvSpPr>
        <p:spPr>
          <a:xfrm>
            <a:off x="85725" y="1152144"/>
            <a:ext cx="11972925" cy="5495544"/>
          </a:xfrm>
        </p:spPr>
        <p:txBody>
          <a:bodyPr>
            <a:noAutofit/>
          </a:bodyPr>
          <a:lstStyle/>
          <a:p>
            <a:r>
              <a:rPr lang="zh-TW" altLang="en-US" sz="2400" dirty="0">
                <a:solidFill>
                  <a:srgbClr val="FFFFFF"/>
                </a:solidFill>
              </a:rPr>
              <a:t>依照前面問卷的回答，大部分人對於目前以及未來的能源發展都是保持樂觀且認同的態度。</a:t>
            </a:r>
            <a:endParaRPr lang="en-US" altLang="zh-TW" sz="2400" dirty="0">
              <a:solidFill>
                <a:srgbClr val="FFFFFF"/>
              </a:solidFill>
            </a:endParaRPr>
          </a:p>
          <a:p>
            <a:r>
              <a:rPr lang="zh-TW" altLang="en-US" sz="2400" dirty="0">
                <a:solidFill>
                  <a:srgbClr val="FFFFFF"/>
                </a:solidFill>
              </a:rPr>
              <a:t>以台灣為例，目前我們的目標在於「展綠、增氣、減煤、非核」</a:t>
            </a:r>
            <a:endParaRPr lang="en-US" altLang="zh-TW" sz="2400" dirty="0">
              <a:solidFill>
                <a:srgbClr val="FFFFFF"/>
              </a:solidFill>
            </a:endParaRPr>
          </a:p>
          <a:p>
            <a:r>
              <a:rPr lang="zh-TW" altLang="en-US" sz="2400" dirty="0">
                <a:solidFill>
                  <a:srgbClr val="FFFFFF"/>
                </a:solidFill>
              </a:rPr>
              <a:t>一、展綠：</a:t>
            </a:r>
            <a:br>
              <a:rPr lang="zh-TW" altLang="en-US" sz="2400" dirty="0">
                <a:solidFill>
                  <a:srgbClr val="FFFFFF"/>
                </a:solidFill>
              </a:rPr>
            </a:br>
            <a:r>
              <a:rPr lang="zh-TW" altLang="en-US" sz="2400" dirty="0">
                <a:solidFill>
                  <a:srgbClr val="FFFFFF"/>
                </a:solidFill>
              </a:rPr>
              <a:t>為擴大再生能源推廣，經濟部訂定</a:t>
            </a:r>
            <a:r>
              <a:rPr lang="en-US" altLang="zh-TW" sz="2400" dirty="0">
                <a:solidFill>
                  <a:srgbClr val="FFFFFF"/>
                </a:solidFill>
              </a:rPr>
              <a:t>2025</a:t>
            </a:r>
            <a:r>
              <a:rPr lang="zh-TW" altLang="en-US" sz="2400" dirty="0">
                <a:solidFill>
                  <a:srgbClr val="FFFFFF"/>
                </a:solidFill>
              </a:rPr>
              <a:t>年再生能源發電占比</a:t>
            </a:r>
            <a:r>
              <a:rPr lang="en-US" altLang="zh-TW" sz="2400" dirty="0">
                <a:solidFill>
                  <a:srgbClr val="FFFFFF"/>
                </a:solidFill>
              </a:rPr>
              <a:t>20</a:t>
            </a:r>
            <a:r>
              <a:rPr lang="zh-TW" altLang="en-US" sz="2400" dirty="0">
                <a:solidFill>
                  <a:srgbClr val="FFFFFF"/>
                </a:solidFill>
              </a:rPr>
              <a:t>％政策目標。現正積極推動太陽光電及風力發電</a:t>
            </a:r>
            <a:endParaRPr lang="en-US" altLang="zh-TW" sz="2400" dirty="0">
              <a:solidFill>
                <a:srgbClr val="FFFFFF"/>
              </a:solidFill>
            </a:endParaRPr>
          </a:p>
          <a:p>
            <a:r>
              <a:rPr lang="zh-TW" altLang="en-US" sz="2400" dirty="0">
                <a:solidFill>
                  <a:srgbClr val="FFFFFF"/>
                </a:solidFill>
              </a:rPr>
              <a:t>二、增氣：</a:t>
            </a:r>
            <a:br>
              <a:rPr lang="zh-TW" altLang="en-US" sz="2400" dirty="0">
                <a:solidFill>
                  <a:srgbClr val="FFFFFF"/>
                </a:solidFill>
              </a:rPr>
            </a:br>
            <a:r>
              <a:rPr lang="zh-TW" altLang="en-US" sz="2400" dirty="0">
                <a:solidFill>
                  <a:srgbClr val="FFFFFF"/>
                </a:solidFill>
              </a:rPr>
              <a:t>我國為達成能源轉型目標，天然氣發電占比將達</a:t>
            </a:r>
            <a:r>
              <a:rPr lang="en-US" altLang="zh-TW" sz="2400" dirty="0">
                <a:solidFill>
                  <a:srgbClr val="FFFFFF"/>
                </a:solidFill>
              </a:rPr>
              <a:t>50%</a:t>
            </a:r>
            <a:r>
              <a:rPr lang="zh-TW" altLang="en-US" sz="2400" dirty="0">
                <a:solidFill>
                  <a:srgbClr val="FFFFFF"/>
                </a:solidFill>
              </a:rPr>
              <a:t>，並考量工業鍋爐改供天然氣，國內天然氣用量將大幅成長。</a:t>
            </a:r>
            <a:endParaRPr lang="en-US" altLang="zh-TW" sz="2400" dirty="0">
              <a:solidFill>
                <a:srgbClr val="FFFFFF"/>
              </a:solidFill>
            </a:endParaRPr>
          </a:p>
          <a:p>
            <a:r>
              <a:rPr lang="zh-TW" altLang="en-US" sz="2400" dirty="0">
                <a:solidFill>
                  <a:srgbClr val="FFFFFF"/>
                </a:solidFill>
              </a:rPr>
              <a:t>三、減煤：</a:t>
            </a:r>
            <a:br>
              <a:rPr lang="zh-TW" altLang="en-US" sz="2400" dirty="0">
                <a:solidFill>
                  <a:srgbClr val="FFFFFF"/>
                </a:solidFill>
              </a:rPr>
            </a:br>
            <a:r>
              <a:rPr lang="en-US" altLang="zh-TW" sz="2400" dirty="0">
                <a:solidFill>
                  <a:srgbClr val="FFFFFF"/>
                </a:solidFill>
              </a:rPr>
              <a:t>2025</a:t>
            </a:r>
            <a:r>
              <a:rPr lang="zh-TW" altLang="en-US" sz="2400" dirty="0">
                <a:solidFill>
                  <a:srgbClr val="FFFFFF"/>
                </a:solidFill>
              </a:rPr>
              <a:t>年前未規劃新擴建任何燃煤機組，燃煤機組除役後，改建為燃氣機組。</a:t>
            </a:r>
            <a:endParaRPr lang="en-US" altLang="zh-TW" sz="2400" dirty="0">
              <a:solidFill>
                <a:srgbClr val="FFFFFF"/>
              </a:solidFill>
            </a:endParaRPr>
          </a:p>
          <a:p>
            <a:r>
              <a:rPr lang="zh-TW" altLang="en-US" sz="2400" dirty="0">
                <a:solidFill>
                  <a:srgbClr val="FFFFFF"/>
                </a:solidFill>
              </a:rPr>
              <a:t>四、非核：</a:t>
            </a:r>
            <a:br>
              <a:rPr lang="zh-TW" altLang="en-US" sz="2400" dirty="0">
                <a:solidFill>
                  <a:srgbClr val="FFFFFF"/>
                </a:solidFill>
              </a:rPr>
            </a:br>
            <a:r>
              <a:rPr lang="zh-TW" altLang="en-US" sz="2400" dirty="0">
                <a:solidFill>
                  <a:srgbClr val="FFFFFF"/>
                </a:solidFill>
              </a:rPr>
              <a:t>政府歸零思考，無預設立場，務實檢視核能延役或核四重啟，但客觀事實不可行，地方也不支持，延役或重啟困難重重。</a:t>
            </a:r>
          </a:p>
        </p:txBody>
      </p:sp>
    </p:spTree>
    <p:extLst>
      <p:ext uri="{BB962C8B-B14F-4D97-AF65-F5344CB8AC3E}">
        <p14:creationId xmlns:p14="http://schemas.microsoft.com/office/powerpoint/2010/main" val="38219016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標題 1">
            <a:extLst>
              <a:ext uri="{FF2B5EF4-FFF2-40B4-BE49-F238E27FC236}">
                <a16:creationId xmlns:a16="http://schemas.microsoft.com/office/drawing/2014/main" id="{7B80C9A5-FA76-1FFF-2946-38C3106C297C}"/>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altLang="zh-TW" sz="3600" kern="1200">
                <a:solidFill>
                  <a:schemeClr val="tx1"/>
                </a:solidFill>
                <a:latin typeface="+mj-lt"/>
                <a:ea typeface="+mj-ea"/>
                <a:cs typeface="+mj-cs"/>
              </a:rPr>
              <a:t>SDG-7</a:t>
            </a:r>
            <a:r>
              <a:rPr lang="zh-TW" altLang="en-US" sz="3600" kern="1200">
                <a:solidFill>
                  <a:schemeClr val="tx1"/>
                </a:solidFill>
                <a:latin typeface="+mj-lt"/>
                <a:ea typeface="+mj-ea"/>
                <a:cs typeface="+mj-cs"/>
              </a:rPr>
              <a:t>目標與指標</a:t>
            </a:r>
          </a:p>
        </p:txBody>
      </p:sp>
      <p:pic>
        <p:nvPicPr>
          <p:cNvPr id="5" name="內容版面配置區 4">
            <a:extLst>
              <a:ext uri="{FF2B5EF4-FFF2-40B4-BE49-F238E27FC236}">
                <a16:creationId xmlns:a16="http://schemas.microsoft.com/office/drawing/2014/main" id="{575917D1-799F-2441-73C5-59F6BF33B0A0}"/>
              </a:ext>
            </a:extLst>
          </p:cNvPr>
          <p:cNvPicPr>
            <a:picLocks noGrp="1" noChangeAspect="1"/>
          </p:cNvPicPr>
          <p:nvPr>
            <p:ph idx="1"/>
          </p:nvPr>
        </p:nvPicPr>
        <p:blipFill>
          <a:blip r:embed="rId2"/>
          <a:stretch>
            <a:fillRect/>
          </a:stretch>
        </p:blipFill>
        <p:spPr>
          <a:xfrm>
            <a:off x="173884" y="2241618"/>
            <a:ext cx="11844232" cy="3967816"/>
          </a:xfrm>
          <a:prstGeom prst="rect">
            <a:avLst/>
          </a:prstGeom>
        </p:spPr>
      </p:pic>
    </p:spTree>
    <p:extLst>
      <p:ext uri="{BB962C8B-B14F-4D97-AF65-F5344CB8AC3E}">
        <p14:creationId xmlns:p14="http://schemas.microsoft.com/office/powerpoint/2010/main" val="409046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1"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1" name="Rectangle 2054">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36C4349-E335-A609-38F3-BA446889CAE0}"/>
              </a:ext>
            </a:extLst>
          </p:cNvPr>
          <p:cNvSpPr>
            <a:spLocks noGrp="1"/>
          </p:cNvSpPr>
          <p:nvPr>
            <p:ph type="title"/>
          </p:nvPr>
        </p:nvSpPr>
        <p:spPr>
          <a:xfrm>
            <a:off x="830580" y="-42854"/>
            <a:ext cx="4368602" cy="1956841"/>
          </a:xfrm>
        </p:spPr>
        <p:txBody>
          <a:bodyPr anchor="b">
            <a:normAutofit/>
          </a:bodyPr>
          <a:lstStyle/>
          <a:p>
            <a:r>
              <a:rPr lang="zh-TW" altLang="en-US" sz="5400" dirty="0"/>
              <a:t>研究背景</a:t>
            </a:r>
          </a:p>
        </p:txBody>
      </p:sp>
      <p:sp>
        <p:nvSpPr>
          <p:cNvPr id="208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56">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3" name="Rectangle 2058">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A635EB5E-4AC5-B048-3EE6-684EB7C205CD}"/>
              </a:ext>
            </a:extLst>
          </p:cNvPr>
          <p:cNvSpPr>
            <a:spLocks noGrp="1"/>
          </p:cNvSpPr>
          <p:nvPr>
            <p:ph idx="1"/>
          </p:nvPr>
        </p:nvSpPr>
        <p:spPr>
          <a:xfrm>
            <a:off x="118400" y="2676301"/>
            <a:ext cx="5190253" cy="4224553"/>
          </a:xfrm>
        </p:spPr>
        <p:txBody>
          <a:bodyPr anchor="t">
            <a:normAutofit/>
          </a:bodyPr>
          <a:lstStyle/>
          <a:p>
            <a:pPr>
              <a:spcAft>
                <a:spcPts val="0"/>
              </a:spcAft>
            </a:pPr>
            <a:r>
              <a:rPr lang="zh-TW" altLang="en-US" sz="2000" b="0" i="0" dirty="0">
                <a:effectLst/>
                <a:highlight>
                  <a:srgbClr val="FFFFFF"/>
                </a:highlight>
                <a:latin typeface="標楷體" panose="03000509000000000000" pitchFamily="65" charset="-120"/>
                <a:ea typeface="標楷體" panose="03000509000000000000" pitchFamily="65" charset="-120"/>
              </a:rPr>
              <a:t>全球範圍內，</a:t>
            </a:r>
            <a:r>
              <a:rPr lang="en-US" altLang="zh-TW" sz="2000" b="0" i="0" dirty="0">
                <a:effectLst/>
                <a:highlight>
                  <a:srgbClr val="FFFFFF"/>
                </a:highlight>
                <a:latin typeface="-apple-system"/>
              </a:rPr>
              <a:t>13%</a:t>
            </a:r>
            <a:r>
              <a:rPr lang="zh-TW" altLang="en-US" sz="2000" b="0" i="0" dirty="0">
                <a:effectLst/>
                <a:highlight>
                  <a:srgbClr val="FFFFFF"/>
                </a:highlight>
                <a:latin typeface="標楷體" panose="03000509000000000000" pitchFamily="65" charset="-120"/>
                <a:ea typeface="標楷體" panose="03000509000000000000" pitchFamily="65" charset="-120"/>
              </a:rPr>
              <a:t>的人口仍然無法使用現代電力。</a:t>
            </a:r>
            <a:endParaRPr lang="zh-TW" altLang="en-US" sz="2000" b="0" i="0" dirty="0">
              <a:effectLst/>
              <a:highlight>
                <a:srgbClr val="FFFFFF"/>
              </a:highlight>
              <a:latin typeface="-apple-system"/>
            </a:endParaRPr>
          </a:p>
          <a:p>
            <a:pPr>
              <a:spcAft>
                <a:spcPts val="0"/>
              </a:spcAft>
            </a:pPr>
            <a:r>
              <a:rPr lang="en-US" altLang="zh-TW" sz="2000" b="0" i="0" dirty="0">
                <a:effectLst/>
                <a:highlight>
                  <a:srgbClr val="FFFFFF"/>
                </a:highlight>
                <a:latin typeface="-apple-system"/>
              </a:rPr>
              <a:t>30</a:t>
            </a:r>
            <a:r>
              <a:rPr lang="zh-TW" altLang="en-US" sz="2000" b="0" i="0" dirty="0">
                <a:effectLst/>
                <a:highlight>
                  <a:srgbClr val="FFFFFF"/>
                </a:highlight>
                <a:latin typeface="標楷體" panose="03000509000000000000" pitchFamily="65" charset="-120"/>
                <a:ea typeface="標楷體" panose="03000509000000000000" pitchFamily="65" charset="-120"/>
              </a:rPr>
              <a:t>億人仍然靠燃燒木頭、煤炭或動物糞便烹飪或取暖。</a:t>
            </a:r>
            <a:endParaRPr lang="zh-TW" altLang="en-US" sz="2000" b="0" i="0" dirty="0">
              <a:effectLst/>
              <a:highlight>
                <a:srgbClr val="FFFFFF"/>
              </a:highlight>
              <a:latin typeface="-apple-system"/>
            </a:endParaRPr>
          </a:p>
          <a:p>
            <a:pPr>
              <a:spcAft>
                <a:spcPts val="0"/>
              </a:spcAft>
            </a:pPr>
            <a:r>
              <a:rPr lang="zh-TW" altLang="en-US" sz="2000" b="0" i="0" dirty="0">
                <a:effectLst/>
                <a:highlight>
                  <a:srgbClr val="FFFFFF"/>
                </a:highlight>
                <a:latin typeface="標楷體" panose="03000509000000000000" pitchFamily="65" charset="-120"/>
                <a:ea typeface="標楷體" panose="03000509000000000000" pitchFamily="65" charset="-120"/>
              </a:rPr>
              <a:t>能源是導致氣候變化的主要因素，全球溫室氣體排放中約</a:t>
            </a:r>
            <a:r>
              <a:rPr lang="en-US" altLang="zh-TW" sz="2000" b="0" i="0" dirty="0">
                <a:effectLst/>
                <a:highlight>
                  <a:srgbClr val="FFFFFF"/>
                </a:highlight>
                <a:latin typeface="-apple-system"/>
              </a:rPr>
              <a:t>60%</a:t>
            </a:r>
            <a:r>
              <a:rPr lang="zh-TW" altLang="en-US" sz="2000" b="0" i="0" dirty="0">
                <a:effectLst/>
                <a:highlight>
                  <a:srgbClr val="FFFFFF"/>
                </a:highlight>
                <a:latin typeface="標楷體" panose="03000509000000000000" pitchFamily="65" charset="-120"/>
                <a:ea typeface="標楷體" panose="03000509000000000000" pitchFamily="65" charset="-120"/>
              </a:rPr>
              <a:t>來自能源使用。</a:t>
            </a:r>
            <a:endParaRPr lang="zh-TW" altLang="en-US" sz="2000" b="0" i="0" dirty="0">
              <a:effectLst/>
              <a:highlight>
                <a:srgbClr val="FFFFFF"/>
              </a:highlight>
              <a:latin typeface="-apple-system"/>
            </a:endParaRPr>
          </a:p>
          <a:p>
            <a:pPr>
              <a:spcAft>
                <a:spcPts val="0"/>
              </a:spcAft>
            </a:pPr>
            <a:r>
              <a:rPr lang="en-US" altLang="zh-TW" sz="2000" b="0" i="0" dirty="0">
                <a:effectLst/>
                <a:highlight>
                  <a:srgbClr val="FFFFFF"/>
                </a:highlight>
                <a:latin typeface="-apple-system"/>
              </a:rPr>
              <a:t>2012</a:t>
            </a:r>
            <a:r>
              <a:rPr lang="zh-TW" altLang="en-US" sz="2000" b="0" i="0" dirty="0">
                <a:effectLst/>
                <a:highlight>
                  <a:srgbClr val="FFFFFF"/>
                </a:highlight>
                <a:latin typeface="標楷體" panose="03000509000000000000" pitchFamily="65" charset="-120"/>
                <a:ea typeface="標楷體" panose="03000509000000000000" pitchFamily="65" charset="-120"/>
              </a:rPr>
              <a:t>年，將可燃燃料作為家用能源而導致的室內空氣污染造成</a:t>
            </a:r>
            <a:r>
              <a:rPr lang="en-US" altLang="zh-TW" sz="2000" b="0" i="0" dirty="0">
                <a:effectLst/>
                <a:highlight>
                  <a:srgbClr val="FFFFFF"/>
                </a:highlight>
                <a:latin typeface="-apple-system"/>
              </a:rPr>
              <a:t>430</a:t>
            </a:r>
            <a:r>
              <a:rPr lang="zh-TW" altLang="en-US" sz="2000" b="0" i="0" dirty="0">
                <a:effectLst/>
                <a:highlight>
                  <a:srgbClr val="FFFFFF"/>
                </a:highlight>
                <a:latin typeface="標楷體" panose="03000509000000000000" pitchFamily="65" charset="-120"/>
                <a:ea typeface="標楷體" panose="03000509000000000000" pitchFamily="65" charset="-120"/>
              </a:rPr>
              <a:t>萬人死亡，</a:t>
            </a:r>
            <a:endParaRPr lang="zh-TW" altLang="en-US" sz="2000" b="0" i="0" dirty="0">
              <a:effectLst/>
              <a:highlight>
                <a:srgbClr val="FFFFFF"/>
              </a:highlight>
              <a:latin typeface="-apple-system"/>
            </a:endParaRPr>
          </a:p>
          <a:p>
            <a:pPr marL="0" indent="0">
              <a:spcAft>
                <a:spcPts val="0"/>
              </a:spcAft>
              <a:buNone/>
            </a:pPr>
            <a:r>
              <a:rPr lang="zh-TW" altLang="en-US" sz="2000" b="0" i="0" dirty="0">
                <a:effectLst/>
                <a:highlight>
                  <a:srgbClr val="FFFFFF"/>
                </a:highlight>
                <a:latin typeface="標楷體" panose="03000509000000000000" pitchFamily="65" charset="-120"/>
                <a:ea typeface="標楷體" panose="03000509000000000000" pitchFamily="65" charset="-120"/>
              </a:rPr>
              <a:t>  其中婦女和女童占總死亡人數的五分之三。</a:t>
            </a:r>
            <a:endParaRPr lang="zh-TW" altLang="en-US" sz="2000" b="0" i="0" dirty="0">
              <a:effectLst/>
              <a:highlight>
                <a:srgbClr val="FFFFFF"/>
              </a:highlight>
              <a:latin typeface="-apple-system"/>
            </a:endParaRPr>
          </a:p>
          <a:p>
            <a:pPr>
              <a:spcAft>
                <a:spcPts val="0"/>
              </a:spcAft>
            </a:pPr>
            <a:r>
              <a:rPr lang="en-US" altLang="zh-TW" sz="2000" b="0" i="0" dirty="0">
                <a:effectLst/>
                <a:highlight>
                  <a:srgbClr val="FFFFFF"/>
                </a:highlight>
                <a:latin typeface="-apple-system"/>
              </a:rPr>
              <a:t>2015</a:t>
            </a:r>
            <a:r>
              <a:rPr lang="zh-TW" altLang="en-US" sz="2000" b="0" i="0" dirty="0">
                <a:effectLst/>
                <a:highlight>
                  <a:srgbClr val="FFFFFF"/>
                </a:highlight>
                <a:latin typeface="標楷體" panose="03000509000000000000" pitchFamily="65" charset="-120"/>
                <a:ea typeface="標楷體" panose="03000509000000000000" pitchFamily="65" charset="-120"/>
              </a:rPr>
              <a:t>年，可再生能源在全球最終能源消費中的份額達到</a:t>
            </a:r>
            <a:r>
              <a:rPr lang="en-US" altLang="zh-TW" sz="2000" b="0" i="0" dirty="0">
                <a:effectLst/>
                <a:highlight>
                  <a:srgbClr val="FFFFFF"/>
                </a:highlight>
                <a:latin typeface="-apple-system"/>
              </a:rPr>
              <a:t>17.5%</a:t>
            </a:r>
            <a:r>
              <a:rPr lang="zh-TW" altLang="en-US" sz="2000" b="0" i="0" dirty="0">
                <a:effectLst/>
                <a:highlight>
                  <a:srgbClr val="FFFFFF"/>
                </a:highlight>
                <a:latin typeface="標楷體" panose="03000509000000000000" pitchFamily="65" charset="-120"/>
                <a:ea typeface="標楷體" panose="03000509000000000000" pitchFamily="65" charset="-120"/>
              </a:rPr>
              <a:t>。</a:t>
            </a:r>
            <a:endParaRPr lang="zh-TW" altLang="en-US" sz="2000" b="0" i="0" dirty="0">
              <a:effectLst/>
              <a:highlight>
                <a:srgbClr val="FFFFFF"/>
              </a:highlight>
              <a:latin typeface="-apple-system"/>
            </a:endParaRPr>
          </a:p>
          <a:p>
            <a:endParaRPr lang="zh-TW" altLang="en-US" sz="1700" dirty="0"/>
          </a:p>
        </p:txBody>
      </p:sp>
      <p:pic>
        <p:nvPicPr>
          <p:cNvPr id="2050" name="Picture 2">
            <a:extLst>
              <a:ext uri="{FF2B5EF4-FFF2-40B4-BE49-F238E27FC236}">
                <a16:creationId xmlns:a16="http://schemas.microsoft.com/office/drawing/2014/main" id="{A90F44BC-1C5B-628A-ACD0-4DFCFC0F8D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52" r="1499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8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78">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C82299AC-11C2-1CC6-DD3B-FDB591DF7790}"/>
              </a:ext>
            </a:extLst>
          </p:cNvPr>
          <p:cNvSpPr>
            <a:spLocks noGrp="1"/>
          </p:cNvSpPr>
          <p:nvPr>
            <p:ph type="title"/>
          </p:nvPr>
        </p:nvSpPr>
        <p:spPr>
          <a:xfrm>
            <a:off x="518159" y="-509190"/>
            <a:ext cx="3807187" cy="2228074"/>
          </a:xfrm>
        </p:spPr>
        <p:txBody>
          <a:bodyPr>
            <a:normAutofit/>
          </a:bodyPr>
          <a:lstStyle/>
          <a:p>
            <a:pPr algn="ctr"/>
            <a:r>
              <a:rPr lang="zh-TW" altLang="en-US" sz="4000" dirty="0"/>
              <a:t>研究目的</a:t>
            </a:r>
          </a:p>
        </p:txBody>
      </p:sp>
      <p:sp>
        <p:nvSpPr>
          <p:cNvPr id="3" name="內容版面配置區 2">
            <a:extLst>
              <a:ext uri="{FF2B5EF4-FFF2-40B4-BE49-F238E27FC236}">
                <a16:creationId xmlns:a16="http://schemas.microsoft.com/office/drawing/2014/main" id="{8EB3FB41-A131-3F2D-22EF-E28808132509}"/>
              </a:ext>
            </a:extLst>
          </p:cNvPr>
          <p:cNvSpPr>
            <a:spLocks noGrp="1"/>
          </p:cNvSpPr>
          <p:nvPr>
            <p:ph idx="1"/>
          </p:nvPr>
        </p:nvSpPr>
        <p:spPr>
          <a:xfrm>
            <a:off x="78723" y="978409"/>
            <a:ext cx="4928615" cy="5879591"/>
          </a:xfrm>
        </p:spPr>
        <p:txBody>
          <a:bodyPr>
            <a:normAutofit/>
          </a:bodyPr>
          <a:lstStyle/>
          <a:p>
            <a:r>
              <a:rPr lang="zh-TW" altLang="en-US" sz="2400" dirty="0"/>
              <a:t>這份研究主要是想了解現代人對於目前的發展進度以及未來的完成度，讓我們盡快達成下列目標。</a:t>
            </a:r>
            <a:endParaRPr lang="en-US" altLang="zh-TW" sz="2400" dirty="0"/>
          </a:p>
          <a:p>
            <a:pPr>
              <a:buFont typeface="+mj-lt"/>
              <a:buAutoNum type="arabicPeriod"/>
            </a:pPr>
            <a:r>
              <a:rPr lang="zh-TW" altLang="en-US" sz="2400" b="1" i="0" dirty="0">
                <a:effectLst/>
                <a:highlight>
                  <a:srgbClr val="FFFFFF"/>
                </a:highlight>
                <a:latin typeface="Work Sans" pitchFamily="2" charset="0"/>
              </a:rPr>
              <a:t>「人人皆可使用現代能源服務」</a:t>
            </a:r>
            <a:r>
              <a:rPr lang="zh-TW" altLang="en-US" sz="2400" b="0" i="0" dirty="0">
                <a:effectLst/>
                <a:highlight>
                  <a:srgbClr val="FFFFFF"/>
                </a:highlight>
                <a:latin typeface="Work Sans" pitchFamily="2" charset="0"/>
              </a:rPr>
              <a:t>，旨在希望地球村的每位公民，皆能平等的使用這些我們習以為常的日常資源。</a:t>
            </a:r>
          </a:p>
          <a:p>
            <a:pPr>
              <a:buFont typeface="+mj-lt"/>
              <a:buAutoNum type="arabicPeriod"/>
            </a:pPr>
            <a:r>
              <a:rPr lang="zh-TW" altLang="en-US" sz="2400" b="1" i="0" dirty="0">
                <a:effectLst/>
                <a:highlight>
                  <a:srgbClr val="FFFFFF"/>
                </a:highlight>
                <a:latin typeface="Work Sans" pitchFamily="2" charset="0"/>
              </a:rPr>
              <a:t>「提高可再生能源於全球能源結構中的比例」</a:t>
            </a:r>
            <a:r>
              <a:rPr lang="zh-TW" altLang="en-US" sz="2400" b="0" i="0" dirty="0">
                <a:effectLst/>
                <a:highlight>
                  <a:srgbClr val="FFFFFF"/>
                </a:highlight>
                <a:latin typeface="Work Sans" pitchFamily="2" charset="0"/>
              </a:rPr>
              <a:t>，此項目標則是希望再生能源可以普及到每個國家、城市、乃至家戶當中。</a:t>
            </a:r>
          </a:p>
          <a:p>
            <a:pPr>
              <a:buFont typeface="+mj-lt"/>
              <a:buAutoNum type="arabicPeriod"/>
            </a:pPr>
            <a:r>
              <a:rPr lang="zh-TW" altLang="en-US" sz="2400" b="1" i="0" dirty="0">
                <a:effectLst/>
                <a:highlight>
                  <a:srgbClr val="FFFFFF"/>
                </a:highlight>
                <a:latin typeface="Work Sans" pitchFamily="2" charset="0"/>
              </a:rPr>
              <a:t>「使全球能源效率提高一倍」</a:t>
            </a:r>
            <a:r>
              <a:rPr lang="zh-TW" altLang="en-US" sz="2400" b="0" i="0" dirty="0">
                <a:effectLst/>
                <a:highlight>
                  <a:srgbClr val="FFFFFF"/>
                </a:highlight>
                <a:latin typeface="Work Sans" pitchFamily="2" charset="0"/>
              </a:rPr>
              <a:t>是期待我們能在有限的資源下，最大化能源使用的效率，以達到節約的目的。</a:t>
            </a:r>
          </a:p>
          <a:p>
            <a:endParaRPr lang="zh-TW" altLang="en-US" sz="1400" dirty="0"/>
          </a:p>
        </p:txBody>
      </p:sp>
      <p:pic>
        <p:nvPicPr>
          <p:cNvPr id="3074" name="Picture 2" descr="一張含有 戶外, 風車, 草, 發電機 的圖片&#10;&#10;自動產生的描述">
            <a:extLst>
              <a:ext uri="{FF2B5EF4-FFF2-40B4-BE49-F238E27FC236}">
                <a16:creationId xmlns:a16="http://schemas.microsoft.com/office/drawing/2014/main" id="{152D09CC-B79A-2052-DF38-E3D75ED21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27" r="22772"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9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B87120-B0AE-C40C-C41A-EAB7234FF22B}"/>
              </a:ext>
            </a:extLst>
          </p:cNvPr>
          <p:cNvSpPr>
            <a:spLocks noGrp="1"/>
          </p:cNvSpPr>
          <p:nvPr>
            <p:ph type="title"/>
          </p:nvPr>
        </p:nvSpPr>
        <p:spPr/>
        <p:txBody>
          <a:bodyPr/>
          <a:lstStyle/>
          <a:p>
            <a:pPr algn="ctr"/>
            <a:r>
              <a:rPr lang="zh-TW" altLang="en-US" dirty="0"/>
              <a:t>研究方法</a:t>
            </a:r>
          </a:p>
        </p:txBody>
      </p:sp>
      <p:sp>
        <p:nvSpPr>
          <p:cNvPr id="3" name="內容版面配置區 2">
            <a:extLst>
              <a:ext uri="{FF2B5EF4-FFF2-40B4-BE49-F238E27FC236}">
                <a16:creationId xmlns:a16="http://schemas.microsoft.com/office/drawing/2014/main" id="{8A74A238-ADF6-12B7-DE56-373C7F9DF7A8}"/>
              </a:ext>
            </a:extLst>
          </p:cNvPr>
          <p:cNvSpPr>
            <a:spLocks noGrp="1"/>
          </p:cNvSpPr>
          <p:nvPr>
            <p:ph idx="1"/>
          </p:nvPr>
        </p:nvSpPr>
        <p:spPr/>
        <p:txBody>
          <a:bodyPr/>
          <a:lstStyle/>
          <a:p>
            <a:pPr algn="ctr"/>
            <a:r>
              <a:rPr lang="zh-TW" altLang="en-US" dirty="0"/>
              <a:t>主要透過問卷形式了解大家目前的想法</a:t>
            </a:r>
          </a:p>
        </p:txBody>
      </p:sp>
      <p:pic>
        <p:nvPicPr>
          <p:cNvPr id="4098" name="Picture 2" descr="表單回應圖表。題目：受訪者(性別)。回應數：14 則回應。">
            <a:extLst>
              <a:ext uri="{FF2B5EF4-FFF2-40B4-BE49-F238E27FC236}">
                <a16:creationId xmlns:a16="http://schemas.microsoft.com/office/drawing/2014/main" id="{A3F839D2-B5C2-7263-FF89-1F7E9200B6C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3028950"/>
            <a:ext cx="5916761" cy="2489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表單回應圖表。題目：受訪者(年齡)。回應數：15 則回應。">
            <a:extLst>
              <a:ext uri="{FF2B5EF4-FFF2-40B4-BE49-F238E27FC236}">
                <a16:creationId xmlns:a16="http://schemas.microsoft.com/office/drawing/2014/main" id="{385169EC-2914-8AFC-6305-BA946B712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20" y="2814636"/>
            <a:ext cx="6426180" cy="270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057A2E-0303-0B67-BD9A-C571A71BB8DE}"/>
              </a:ext>
            </a:extLst>
          </p:cNvPr>
          <p:cNvSpPr>
            <a:spLocks noGrp="1"/>
          </p:cNvSpPr>
          <p:nvPr>
            <p:ph type="title"/>
          </p:nvPr>
        </p:nvSpPr>
        <p:spPr>
          <a:xfrm>
            <a:off x="657225" y="279400"/>
            <a:ext cx="10515600" cy="1325563"/>
          </a:xfrm>
        </p:spPr>
        <p:txBody>
          <a:bodyPr/>
          <a:lstStyle/>
          <a:p>
            <a:pPr algn="ctr"/>
            <a:r>
              <a:rPr lang="zh-TW" altLang="en-US" dirty="0"/>
              <a:t>研究討論</a:t>
            </a:r>
          </a:p>
        </p:txBody>
      </p:sp>
      <p:pic>
        <p:nvPicPr>
          <p:cNvPr id="5122" name="Picture 2" descr="表單回應圖表。題目：您認為再生能源能取代消耗能源嗎?。回應數：15 則回應。">
            <a:extLst>
              <a:ext uri="{FF2B5EF4-FFF2-40B4-BE49-F238E27FC236}">
                <a16:creationId xmlns:a16="http://schemas.microsoft.com/office/drawing/2014/main" id="{5A53C764-7F3E-CEDC-720F-A5903FEC60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06" y="1485900"/>
            <a:ext cx="6245094" cy="26277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表單回應圖表。題目：您認為低開發國家能開發出再生能源嗎?。回應數：15 則回應。">
            <a:extLst>
              <a:ext uri="{FF2B5EF4-FFF2-40B4-BE49-F238E27FC236}">
                <a16:creationId xmlns:a16="http://schemas.microsoft.com/office/drawing/2014/main" id="{5368A1D0-68F3-74B6-F27A-23F95A23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187" y="1456531"/>
            <a:ext cx="6499757" cy="273446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1BDB1D2A-81AD-0AB1-6BA3-DB7B2C737CAF}"/>
              </a:ext>
            </a:extLst>
          </p:cNvPr>
          <p:cNvSpPr txBox="1"/>
          <p:nvPr/>
        </p:nvSpPr>
        <p:spPr>
          <a:xfrm>
            <a:off x="171450" y="4505771"/>
            <a:ext cx="5924550" cy="1384995"/>
          </a:xfrm>
          <a:prstGeom prst="rect">
            <a:avLst/>
          </a:prstGeom>
          <a:noFill/>
        </p:spPr>
        <p:txBody>
          <a:bodyPr wrap="square" rtlCol="0">
            <a:spAutoFit/>
          </a:bodyPr>
          <a:lstStyle/>
          <a:p>
            <a:r>
              <a:rPr lang="zh-TW" altLang="en-US" sz="2800" dirty="0"/>
              <a:t>部分人認為消耗能源是能被取代的</a:t>
            </a:r>
            <a:endParaRPr lang="en-US" altLang="zh-TW" sz="2800" dirty="0"/>
          </a:p>
          <a:p>
            <a:r>
              <a:rPr lang="zh-TW" altLang="en-US" sz="2800" dirty="0"/>
              <a:t>以現在目前的發展，電力已經漸漸取代石油</a:t>
            </a:r>
          </a:p>
        </p:txBody>
      </p:sp>
      <p:sp>
        <p:nvSpPr>
          <p:cNvPr id="5" name="文字方塊 4">
            <a:extLst>
              <a:ext uri="{FF2B5EF4-FFF2-40B4-BE49-F238E27FC236}">
                <a16:creationId xmlns:a16="http://schemas.microsoft.com/office/drawing/2014/main" id="{A8FB77AA-4D64-04A9-A206-5F47D2180D76}"/>
              </a:ext>
            </a:extLst>
          </p:cNvPr>
          <p:cNvSpPr txBox="1"/>
          <p:nvPr/>
        </p:nvSpPr>
        <p:spPr>
          <a:xfrm>
            <a:off x="6419850" y="4319697"/>
            <a:ext cx="5772150" cy="1815882"/>
          </a:xfrm>
          <a:prstGeom prst="rect">
            <a:avLst/>
          </a:prstGeom>
          <a:noFill/>
        </p:spPr>
        <p:txBody>
          <a:bodyPr wrap="square" rtlCol="0">
            <a:spAutoFit/>
          </a:bodyPr>
          <a:lstStyle/>
          <a:p>
            <a:r>
              <a:rPr lang="zh-TW" altLang="en-US" sz="2800" dirty="0"/>
              <a:t>認為低開發國家無法發展出再生能源的比例接近一半，我認為其關鍵在於低開發國家不一定有資源，而且也沒資金發展。</a:t>
            </a:r>
          </a:p>
        </p:txBody>
      </p:sp>
    </p:spTree>
    <p:extLst>
      <p:ext uri="{BB962C8B-B14F-4D97-AF65-F5344CB8AC3E}">
        <p14:creationId xmlns:p14="http://schemas.microsoft.com/office/powerpoint/2010/main" val="100015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表單回應圖表。題目：您認為開發國家需幫忙低開發國家嗎?。回應數：15 則回應。">
            <a:extLst>
              <a:ext uri="{FF2B5EF4-FFF2-40B4-BE49-F238E27FC236}">
                <a16:creationId xmlns:a16="http://schemas.microsoft.com/office/drawing/2014/main" id="{49582457-362D-0EFB-400F-EC4F7B4AF7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75" y="-404"/>
            <a:ext cx="6518733" cy="27428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表單回應圖表。題目：您認為2030年前再生能源能提高產能嗎?。回應數：15 則回應。">
            <a:extLst>
              <a:ext uri="{FF2B5EF4-FFF2-40B4-BE49-F238E27FC236}">
                <a16:creationId xmlns:a16="http://schemas.microsoft.com/office/drawing/2014/main" id="{C43F1DDF-6913-91E5-E47E-B45F4460B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267" y="0"/>
            <a:ext cx="6518733" cy="274245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4C00F7EF-CEFD-B3A2-1FDC-8B41AC77FA72}"/>
              </a:ext>
            </a:extLst>
          </p:cNvPr>
          <p:cNvSpPr txBox="1"/>
          <p:nvPr/>
        </p:nvSpPr>
        <p:spPr>
          <a:xfrm>
            <a:off x="66675" y="3086100"/>
            <a:ext cx="4895850" cy="1815882"/>
          </a:xfrm>
          <a:prstGeom prst="rect">
            <a:avLst/>
          </a:prstGeom>
          <a:noFill/>
        </p:spPr>
        <p:txBody>
          <a:bodyPr wrap="square" rtlCol="0">
            <a:spAutoFit/>
          </a:bodyPr>
          <a:lstStyle/>
          <a:p>
            <a:r>
              <a:rPr lang="zh-TW" altLang="en-US" sz="2800" dirty="0"/>
              <a:t>在未來再生能源的產量能增加多少，我認為主要就是靠已開發國家能提供多少技術、資金以及資源</a:t>
            </a:r>
          </a:p>
        </p:txBody>
      </p:sp>
      <p:sp>
        <p:nvSpPr>
          <p:cNvPr id="5" name="文字方塊 4">
            <a:extLst>
              <a:ext uri="{FF2B5EF4-FFF2-40B4-BE49-F238E27FC236}">
                <a16:creationId xmlns:a16="http://schemas.microsoft.com/office/drawing/2014/main" id="{8AAD19F3-3E3A-BDAA-73DD-9FF33E0EA6D6}"/>
              </a:ext>
            </a:extLst>
          </p:cNvPr>
          <p:cNvSpPr txBox="1"/>
          <p:nvPr/>
        </p:nvSpPr>
        <p:spPr>
          <a:xfrm>
            <a:off x="6096000" y="3162300"/>
            <a:ext cx="5838825" cy="1384995"/>
          </a:xfrm>
          <a:prstGeom prst="rect">
            <a:avLst/>
          </a:prstGeom>
          <a:noFill/>
        </p:spPr>
        <p:txBody>
          <a:bodyPr wrap="square" rtlCol="0">
            <a:spAutoFit/>
          </a:bodyPr>
          <a:lstStyle/>
          <a:p>
            <a:r>
              <a:rPr lang="zh-TW" altLang="en-US" sz="2800" dirty="0"/>
              <a:t>大多數人認為以目前的科技發展，在</a:t>
            </a:r>
            <a:r>
              <a:rPr lang="en-US" altLang="zh-TW" sz="2800" dirty="0"/>
              <a:t>2030</a:t>
            </a:r>
            <a:r>
              <a:rPr lang="zh-TW" altLang="en-US" sz="2800" dirty="0"/>
              <a:t>年前有望提高再生能源的產能</a:t>
            </a:r>
          </a:p>
        </p:txBody>
      </p:sp>
    </p:spTree>
    <p:extLst>
      <p:ext uri="{BB962C8B-B14F-4D97-AF65-F5344CB8AC3E}">
        <p14:creationId xmlns:p14="http://schemas.microsoft.com/office/powerpoint/2010/main" val="46203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表單回應圖表。題目：您認為台灣適合開發再生能源嗎?。回應數：15 則回應。">
            <a:extLst>
              <a:ext uri="{FF2B5EF4-FFF2-40B4-BE49-F238E27FC236}">
                <a16:creationId xmlns:a16="http://schemas.microsoft.com/office/drawing/2014/main" id="{5485BBB3-7A1B-3680-F333-37BD87603D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6387800" cy="26828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表單回應圖表。題目：您認同台灣目前的能源方針嗎?。回應數：15 則回應。">
            <a:extLst>
              <a:ext uri="{FF2B5EF4-FFF2-40B4-BE49-F238E27FC236}">
                <a16:creationId xmlns:a16="http://schemas.microsoft.com/office/drawing/2014/main" id="{07F5C155-47F3-A5CC-993C-9BB17205529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081636" y="128587"/>
            <a:ext cx="6081641" cy="255428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AF93AD32-4D0B-4C3D-9E12-047918E430AC}"/>
              </a:ext>
            </a:extLst>
          </p:cNvPr>
          <p:cNvSpPr txBox="1"/>
          <p:nvPr/>
        </p:nvSpPr>
        <p:spPr>
          <a:xfrm>
            <a:off x="228600" y="3219450"/>
            <a:ext cx="4781550" cy="1384995"/>
          </a:xfrm>
          <a:prstGeom prst="rect">
            <a:avLst/>
          </a:prstGeom>
          <a:noFill/>
        </p:spPr>
        <p:txBody>
          <a:bodyPr wrap="square" rtlCol="0">
            <a:spAutoFit/>
          </a:bodyPr>
          <a:lstStyle/>
          <a:p>
            <a:r>
              <a:rPr lang="zh-TW" altLang="en-US" sz="2800" dirty="0"/>
              <a:t>大多數人認為台灣還是適合發展出再生能源，也希望未來占比能更多</a:t>
            </a:r>
          </a:p>
        </p:txBody>
      </p:sp>
      <p:sp>
        <p:nvSpPr>
          <p:cNvPr id="5" name="文字方塊 4">
            <a:extLst>
              <a:ext uri="{FF2B5EF4-FFF2-40B4-BE49-F238E27FC236}">
                <a16:creationId xmlns:a16="http://schemas.microsoft.com/office/drawing/2014/main" id="{7CE4F0CB-14F3-7B2E-BE80-B4FEB2B37899}"/>
              </a:ext>
            </a:extLst>
          </p:cNvPr>
          <p:cNvSpPr txBox="1"/>
          <p:nvPr/>
        </p:nvSpPr>
        <p:spPr>
          <a:xfrm>
            <a:off x="6243561" y="3429000"/>
            <a:ext cx="5576964" cy="523220"/>
          </a:xfrm>
          <a:prstGeom prst="rect">
            <a:avLst/>
          </a:prstGeom>
          <a:noFill/>
        </p:spPr>
        <p:txBody>
          <a:bodyPr wrap="square" rtlCol="0">
            <a:spAutoFit/>
          </a:bodyPr>
          <a:lstStyle/>
          <a:p>
            <a:r>
              <a:rPr lang="zh-TW" altLang="en-US" sz="2800" dirty="0"/>
              <a:t>大多數人認同目前政府的能源方針</a:t>
            </a:r>
          </a:p>
        </p:txBody>
      </p:sp>
    </p:spTree>
    <p:extLst>
      <p:ext uri="{BB962C8B-B14F-4D97-AF65-F5344CB8AC3E}">
        <p14:creationId xmlns:p14="http://schemas.microsoft.com/office/powerpoint/2010/main" val="53195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表單回應圖表。題目：您對能源的供應穩定度滿意嗎?。回應數：15 則回應。">
            <a:extLst>
              <a:ext uri="{FF2B5EF4-FFF2-40B4-BE49-F238E27FC236}">
                <a16:creationId xmlns:a16="http://schemas.microsoft.com/office/drawing/2014/main" id="{6392FF5C-7717-0121-F504-8F39D3E0CEAE}"/>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6125194" y="0"/>
            <a:ext cx="6066806" cy="2552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表單回應圖表。題目：您對台灣綠能發展進度滿意嗎?。回應數：15 則回應。">
            <a:extLst>
              <a:ext uri="{FF2B5EF4-FFF2-40B4-BE49-F238E27FC236}">
                <a16:creationId xmlns:a16="http://schemas.microsoft.com/office/drawing/2014/main" id="{E814ED13-FCD4-4B9F-5F61-EC0F26BE1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248822" cy="262889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8FEA25AD-E2D1-271B-ED0E-35EF7BA4159D}"/>
              </a:ext>
            </a:extLst>
          </p:cNvPr>
          <p:cNvSpPr txBox="1"/>
          <p:nvPr/>
        </p:nvSpPr>
        <p:spPr>
          <a:xfrm>
            <a:off x="333586" y="3143250"/>
            <a:ext cx="5429250" cy="1384995"/>
          </a:xfrm>
          <a:prstGeom prst="rect">
            <a:avLst/>
          </a:prstGeom>
          <a:noFill/>
        </p:spPr>
        <p:txBody>
          <a:bodyPr wrap="square" rtlCol="0">
            <a:spAutoFit/>
          </a:bodyPr>
          <a:lstStyle/>
          <a:p>
            <a:r>
              <a:rPr lang="zh-TW" altLang="en-US" sz="2800" dirty="0"/>
              <a:t>大部分人對於目前台灣的綠能發展並沒有不滿意，但我認為是可加強的</a:t>
            </a:r>
          </a:p>
        </p:txBody>
      </p:sp>
      <p:sp>
        <p:nvSpPr>
          <p:cNvPr id="5" name="文字方塊 4">
            <a:extLst>
              <a:ext uri="{FF2B5EF4-FFF2-40B4-BE49-F238E27FC236}">
                <a16:creationId xmlns:a16="http://schemas.microsoft.com/office/drawing/2014/main" id="{EE2FEDDB-81CA-7B7A-C6B3-B0FE34486C19}"/>
              </a:ext>
            </a:extLst>
          </p:cNvPr>
          <p:cNvSpPr txBox="1"/>
          <p:nvPr/>
        </p:nvSpPr>
        <p:spPr>
          <a:xfrm>
            <a:off x="6562725" y="3086100"/>
            <a:ext cx="4905375" cy="1384995"/>
          </a:xfrm>
          <a:prstGeom prst="rect">
            <a:avLst/>
          </a:prstGeom>
          <a:noFill/>
        </p:spPr>
        <p:txBody>
          <a:bodyPr wrap="square" rtlCol="0">
            <a:spAutoFit/>
          </a:bodyPr>
          <a:lstStyle/>
          <a:p>
            <a:r>
              <a:rPr lang="zh-TW" altLang="en-US" sz="2800" dirty="0"/>
              <a:t>雖然近幾年常常有缺電的事情以及討論聲，但大部分人還是可以接受目前的發展</a:t>
            </a:r>
          </a:p>
        </p:txBody>
      </p:sp>
    </p:spTree>
    <p:extLst>
      <p:ext uri="{BB962C8B-B14F-4D97-AF65-F5344CB8AC3E}">
        <p14:creationId xmlns:p14="http://schemas.microsoft.com/office/powerpoint/2010/main" val="270945594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TotalTime>
  <Words>613</Words>
  <Application>Microsoft Office PowerPoint</Application>
  <PresentationFormat>寬螢幕</PresentationFormat>
  <Paragraphs>34</Paragraphs>
  <Slides>10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vt:i4>
      </vt:variant>
    </vt:vector>
  </HeadingPairs>
  <TitlesOfParts>
    <vt:vector size="19" baseType="lpstr">
      <vt:lpstr>-apple-system</vt:lpstr>
      <vt:lpstr>Aptos</vt:lpstr>
      <vt:lpstr>Aptos Display</vt:lpstr>
      <vt:lpstr>Work Sans</vt:lpstr>
      <vt:lpstr>新細明體</vt:lpstr>
      <vt:lpstr>標楷體</vt:lpstr>
      <vt:lpstr>Arial</vt:lpstr>
      <vt:lpstr>Calibri</vt:lpstr>
      <vt:lpstr>Office 佈景主題</vt:lpstr>
      <vt:lpstr>SDG-7</vt:lpstr>
      <vt:lpstr>SDG-7目標與指標</vt:lpstr>
      <vt:lpstr>研究背景</vt:lpstr>
      <vt:lpstr>研究目的</vt:lpstr>
      <vt:lpstr>研究方法</vt:lpstr>
      <vt:lpstr>研究討論</vt:lpstr>
      <vt:lpstr>PowerPoint 簡報</vt:lpstr>
      <vt:lpstr>PowerPoint 簡報</vt:lpstr>
      <vt:lpstr>PowerPoint 簡報</vt:lpstr>
      <vt:lpstr>研究結果與結論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SDG-7</dc:title>
  <dc:creator>偉齊 何</dc:creator>
  <cp:lastModifiedBy>prnuser</cp:lastModifiedBy>
  <cp:revision>1</cp:revision>
  <dcterms:created xsi:type="dcterms:W3CDTF">2024-05-19T11:32:38Z</dcterms:created>
  <dcterms:modified xsi:type="dcterms:W3CDTF">2024-06-17T08:23:23Z</dcterms:modified>
</cp:coreProperties>
</file>