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1" r:id="rId8"/>
    <p:sldId id="270" r:id="rId9"/>
    <p:sldId id="268" r:id="rId10"/>
    <p:sldId id="272" r:id="rId11"/>
    <p:sldId id="267" r:id="rId12"/>
    <p:sldId id="266" r:id="rId13"/>
    <p:sldId id="265" r:id="rId14"/>
    <p:sldId id="274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sgtimes.com.tw/4771-2/" TargetMode="External"/><Relationship Id="rId2" Type="http://schemas.openxmlformats.org/officeDocument/2006/relationships/hyperlink" Target="https://www.tsisda.org/blog/%E8%AA%8D%E8%AD%98%E5%85%A8%E7%90%83%E6%B0%B8%E7%BA%8C%E7%99%BC%E5%B1%95%E7%9B%AE%E6%A8%99-SDG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orldbank.org/en/publication/wdr2018" TargetMode="External"/><Relationship Id="rId5" Type="http://schemas.openxmlformats.org/officeDocument/2006/relationships/hyperlink" Target="https://unesdoc.unesco.org/ark:/48223/pf0000247444_chi" TargetMode="External"/><Relationship Id="rId4" Type="http://schemas.openxmlformats.org/officeDocument/2006/relationships/hyperlink" Target="https://www.unesco.org/gem-report/z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46376C-825A-4811-ACA1-F7BEA6AFB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132" y="2438855"/>
            <a:ext cx="5856668" cy="1645920"/>
          </a:xfrm>
        </p:spPr>
        <p:txBody>
          <a:bodyPr>
            <a:normAutofit/>
          </a:bodyPr>
          <a:lstStyle/>
          <a:p>
            <a:pPr algn="l"/>
            <a:r>
              <a:rPr lang="en-US" altLang="zh-TW" sz="4400" b="1" dirty="0"/>
              <a:t>SDG</a:t>
            </a:r>
            <a:r>
              <a:rPr lang="zh-TW" altLang="en-US" sz="4400" b="1" dirty="0"/>
              <a:t> </a:t>
            </a:r>
            <a:r>
              <a:rPr lang="en-US" altLang="zh-TW" sz="4400" b="1" dirty="0"/>
              <a:t>4</a:t>
            </a:r>
            <a:r>
              <a:rPr lang="zh-TW" altLang="en-US" sz="4400" b="1" dirty="0"/>
              <a:t> </a:t>
            </a:r>
            <a:r>
              <a:rPr lang="en-US" altLang="zh-TW" sz="4400" b="1" dirty="0"/>
              <a:t>:</a:t>
            </a:r>
            <a:r>
              <a:rPr lang="zh-TW" altLang="en-US" sz="4400" b="1" dirty="0"/>
              <a:t> 優質教育 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4B16375-7CB8-4F20-B371-43484701E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07105" y="4793561"/>
            <a:ext cx="6801612" cy="1239894"/>
          </a:xfrm>
        </p:spPr>
        <p:txBody>
          <a:bodyPr/>
          <a:lstStyle/>
          <a:p>
            <a:r>
              <a:rPr lang="en-US" altLang="zh-TW" dirty="0"/>
              <a:t>4112177129 </a:t>
            </a:r>
            <a:r>
              <a:rPr lang="zh-TW" altLang="en-US" dirty="0"/>
              <a:t>財金一</a:t>
            </a:r>
            <a:r>
              <a:rPr lang="en-US" altLang="zh-TW" dirty="0"/>
              <a:t>B</a:t>
            </a:r>
            <a:r>
              <a:rPr lang="zh-TW" altLang="en-US" dirty="0"/>
              <a:t> 侯盛宗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E297601-47E5-475C-9B80-CDDAE3888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413" y="2020811"/>
            <a:ext cx="3966789" cy="26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71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5AB290-3AEC-443F-8D48-3F33BFEB9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文獻探討</a:t>
            </a:r>
            <a:endParaRPr lang="zh-TW" altLang="en-US" sz="4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A3EE77-9FC6-4479-B836-A146951DE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9256"/>
            <a:ext cx="7729728" cy="419514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solidFill>
                  <a:srgbClr val="0070C0"/>
                </a:solidFill>
              </a:rPr>
              <a:t>SDG 4</a:t>
            </a:r>
            <a:r>
              <a:rPr lang="zh-TW" altLang="en-US" sz="2400" dirty="0">
                <a:solidFill>
                  <a:srgbClr val="0070C0"/>
                </a:solidFill>
              </a:rPr>
              <a:t>的實施情況和進展</a:t>
            </a:r>
            <a:endParaRPr lang="en-US" altLang="zh-TW" sz="2400" dirty="0">
              <a:solidFill>
                <a:srgbClr val="0070C0"/>
              </a:solidFill>
            </a:endParaRPr>
          </a:p>
          <a:p>
            <a:pPr marL="5715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根據聯合國教科文組織的報告，發達國家在實現</a:t>
            </a:r>
            <a:r>
              <a:rPr lang="en-US" altLang="zh-TW" sz="2000" dirty="0"/>
              <a:t>SDG 4</a:t>
            </a:r>
            <a:r>
              <a:rPr lang="zh-TW" altLang="en-US" sz="2000" dirty="0"/>
              <a:t>方面取得了進展，如</a:t>
            </a:r>
            <a:r>
              <a:rPr lang="zh-TW" altLang="en-US" sz="2000" dirty="0">
                <a:solidFill>
                  <a:srgbClr val="FF0000"/>
                </a:solidFill>
              </a:rPr>
              <a:t>提高學生學習成果</a:t>
            </a:r>
            <a:r>
              <a:rPr lang="zh-TW" altLang="en-US" sz="2000" dirty="0"/>
              <a:t>。然而，仍存在</a:t>
            </a:r>
            <a:r>
              <a:rPr lang="zh-TW" altLang="en-US" sz="2000" dirty="0">
                <a:solidFill>
                  <a:srgbClr val="FF0000"/>
                </a:solidFill>
              </a:rPr>
              <a:t>教育不平等</a:t>
            </a:r>
            <a:r>
              <a:rPr lang="zh-TW" altLang="en-US" sz="2000" dirty="0"/>
              <a:t>問題。相比之下，落後國家面臨著</a:t>
            </a:r>
            <a:r>
              <a:rPr lang="zh-TW" altLang="en-US" sz="2000" dirty="0">
                <a:solidFill>
                  <a:srgbClr val="FF0000"/>
                </a:solidFill>
              </a:rPr>
              <a:t>資源不足</a:t>
            </a:r>
            <a:r>
              <a:rPr lang="zh-TW" altLang="en-US" sz="2000" dirty="0"/>
              <a:t>、</a:t>
            </a:r>
            <a:r>
              <a:rPr lang="zh-TW" altLang="en-US" sz="2000" dirty="0">
                <a:solidFill>
                  <a:srgbClr val="FF0000"/>
                </a:solidFill>
              </a:rPr>
              <a:t>基礎設施缺乏</a:t>
            </a:r>
            <a:r>
              <a:rPr lang="zh-TW" altLang="en-US" sz="2000" dirty="0"/>
              <a:t>等挑戰，導致學生失學。總體而言，全球仍需共同努力，才能實現</a:t>
            </a:r>
            <a:r>
              <a:rPr lang="en-US" altLang="zh-TW" sz="2000" dirty="0"/>
              <a:t>SDG 4</a:t>
            </a:r>
            <a:r>
              <a:rPr lang="zh-TW" altLang="en-US" sz="2000" dirty="0"/>
              <a:t>的目標。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1291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EE7F272-A422-4286-820B-0F2CD479C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819" y="2392004"/>
            <a:ext cx="4270248" cy="704087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0070C0"/>
                </a:solidFill>
              </a:rPr>
              <a:t>全球教育發展趨勢</a:t>
            </a:r>
            <a:endParaRPr lang="en-US" altLang="zh-TW" sz="2400" dirty="0">
              <a:solidFill>
                <a:srgbClr val="0070C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46AD971-E16A-401B-BD02-3D01BA9CEB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1541463" lvl="5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教育普及化</a:t>
            </a:r>
            <a:endParaRPr lang="en-US" altLang="zh-TW" sz="2000" dirty="0"/>
          </a:p>
          <a:p>
            <a:pPr marL="1541463" lvl="5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教育技術應用</a:t>
            </a:r>
            <a:endParaRPr lang="en-US" altLang="zh-TW" sz="2000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A203321-109F-4134-8247-58675CF6805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600200" lvl="4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800" dirty="0"/>
              <a:t>教育不平等</a:t>
            </a:r>
            <a:endParaRPr lang="en-US" altLang="zh-TW" sz="1800" dirty="0"/>
          </a:p>
          <a:p>
            <a:pPr marL="1600200" lvl="4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800" dirty="0"/>
              <a:t>教育資源不足</a:t>
            </a:r>
            <a:endParaRPr lang="en-US" altLang="zh-TW" sz="1800" dirty="0"/>
          </a:p>
          <a:p>
            <a:pPr marL="1600200" lvl="4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800" dirty="0"/>
              <a:t>教育品質提升</a:t>
            </a:r>
            <a:endParaRPr lang="en-US" altLang="zh-TW" sz="1800" dirty="0"/>
          </a:p>
          <a:p>
            <a:endParaRPr lang="zh-TW" altLang="en-US" dirty="0"/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9B9EB8DD-35AC-4319-BC98-F64E24D075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9934" y="2398650"/>
            <a:ext cx="4270248" cy="704087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0070C0"/>
                </a:solidFill>
              </a:rPr>
              <a:t>全球教育發展挑戰</a:t>
            </a:r>
            <a:endParaRPr lang="en-US" altLang="zh-TW" sz="2400" dirty="0">
              <a:solidFill>
                <a:srgbClr val="0070C0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8FFCCBB-4DB2-486B-9FEB-9CC655E92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文獻探討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726F321-E21D-4F1B-B955-4FF97321497B}"/>
              </a:ext>
            </a:extLst>
          </p:cNvPr>
          <p:cNvSpPr txBox="1"/>
          <p:nvPr/>
        </p:nvSpPr>
        <p:spPr>
          <a:xfrm>
            <a:off x="1896280" y="5434721"/>
            <a:ext cx="8599000" cy="45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zh-TW" altLang="en-US" dirty="0"/>
              <a:t>以上</a:t>
            </a:r>
            <a:r>
              <a:rPr lang="zh-TW" altLang="en-US" sz="1800" dirty="0"/>
              <a:t>根據聯合國教科文組織（</a:t>
            </a:r>
            <a:r>
              <a:rPr lang="en-US" altLang="zh-TW" sz="1800" dirty="0"/>
              <a:t>UNESCO</a:t>
            </a:r>
            <a:r>
              <a:rPr lang="zh-TW" altLang="en-US" sz="1800" dirty="0"/>
              <a:t>）的</a:t>
            </a:r>
            <a:r>
              <a:rPr lang="en-US" altLang="zh-TW" sz="1800" dirty="0"/>
              <a:t>《</a:t>
            </a:r>
            <a:r>
              <a:rPr lang="zh-TW" altLang="en-US" sz="1800" dirty="0"/>
              <a:t>全球教育監測報告</a:t>
            </a:r>
            <a:r>
              <a:rPr lang="en-US" altLang="zh-TW" sz="1800" dirty="0"/>
              <a:t>2023》</a:t>
            </a:r>
          </a:p>
        </p:txBody>
      </p:sp>
    </p:spTree>
    <p:extLst>
      <p:ext uri="{BB962C8B-B14F-4D97-AF65-F5344CB8AC3E}">
        <p14:creationId xmlns:p14="http://schemas.microsoft.com/office/powerpoint/2010/main" val="3290996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DB16EE-B63A-4406-8A16-C14D5785C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研究討論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939DDD-20F3-4C9F-B162-AD3E152F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73519"/>
            <a:ext cx="7729728" cy="447326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60000"/>
              </a:lnSpc>
            </a:pPr>
            <a:r>
              <a:rPr lang="zh-TW" altLang="en-US" sz="2900" dirty="0">
                <a:solidFill>
                  <a:srgbClr val="0070C0"/>
                </a:solidFill>
              </a:rPr>
              <a:t>教育不平等</a:t>
            </a:r>
            <a:r>
              <a:rPr lang="zh-TW" altLang="en-US" sz="2900" dirty="0"/>
              <a:t> </a:t>
            </a:r>
            <a:r>
              <a:rPr lang="en-US" altLang="zh-TW" sz="2900" dirty="0"/>
              <a:t>: </a:t>
            </a:r>
            <a:r>
              <a:rPr lang="zh-TW" altLang="en-US" sz="2900" dirty="0"/>
              <a:t>在許多國家，城鄉和社會經濟背景之間的教育不平等仍然存在。這導致了學習機會的不均等，限制了某些群體的發展機會</a:t>
            </a:r>
            <a:endParaRPr lang="en-US" altLang="zh-TW" sz="2900" dirty="0"/>
          </a:p>
          <a:p>
            <a:pPr>
              <a:lnSpc>
                <a:spcPct val="160000"/>
              </a:lnSpc>
            </a:pPr>
            <a:endParaRPr lang="en-US" altLang="zh-TW" sz="2900" dirty="0"/>
          </a:p>
          <a:p>
            <a:pPr>
              <a:lnSpc>
                <a:spcPct val="160000"/>
              </a:lnSpc>
            </a:pPr>
            <a:r>
              <a:rPr lang="zh-TW" altLang="en-US" sz="2900" dirty="0">
                <a:solidFill>
                  <a:srgbClr val="0070C0"/>
                </a:solidFill>
              </a:rPr>
              <a:t>教育資源不足 </a:t>
            </a:r>
            <a:r>
              <a:rPr lang="en-US" altLang="zh-TW" sz="2900" dirty="0"/>
              <a:t>: </a:t>
            </a:r>
            <a:r>
              <a:rPr lang="zh-TW" altLang="en-US" sz="2900" dirty="0"/>
              <a:t>一些地區面臨著教育資源不足的問題，包括學校設施、教材和師資。這對教學質量和學生學習成果產生了負面影響。</a:t>
            </a:r>
          </a:p>
          <a:p>
            <a:pPr>
              <a:lnSpc>
                <a:spcPct val="160000"/>
              </a:lnSpc>
            </a:pPr>
            <a:endParaRPr lang="zh-TW" altLang="en-US" sz="2900" dirty="0"/>
          </a:p>
          <a:p>
            <a:pPr>
              <a:lnSpc>
                <a:spcPct val="160000"/>
              </a:lnSpc>
            </a:pPr>
            <a:r>
              <a:rPr lang="zh-TW" altLang="en-US" sz="2900" dirty="0">
                <a:solidFill>
                  <a:srgbClr val="0070C0"/>
                </a:solidFill>
              </a:rPr>
              <a:t>教育品質提升 </a:t>
            </a:r>
            <a:r>
              <a:rPr lang="en-US" altLang="zh-TW" sz="2900" dirty="0"/>
              <a:t>: </a:t>
            </a:r>
            <a:r>
              <a:rPr lang="zh-TW" altLang="en-US" sz="2900" dirty="0"/>
              <a:t>儘管教育普及化取得了進展，但提高教育品質仍然是一個重要議題。優質教育應該能夠激發學生的創造力和批判性思維，並培養他們的技能和價值觀。</a:t>
            </a:r>
          </a:p>
          <a:p>
            <a:pPr>
              <a:lnSpc>
                <a:spcPct val="160000"/>
              </a:lnSpc>
            </a:pPr>
            <a:endParaRPr lang="zh-TW" altLang="en-US" sz="2900" dirty="0"/>
          </a:p>
          <a:p>
            <a:pPr>
              <a:lnSpc>
                <a:spcPct val="160000"/>
              </a:lnSpc>
            </a:pPr>
            <a:r>
              <a:rPr lang="zh-TW" altLang="en-US" sz="2900" dirty="0">
                <a:solidFill>
                  <a:srgbClr val="0070C0"/>
                </a:solidFill>
              </a:rPr>
              <a:t>教育技術應用 </a:t>
            </a:r>
            <a:r>
              <a:rPr lang="en-US" altLang="zh-TW" sz="2900" dirty="0"/>
              <a:t>: </a:t>
            </a:r>
            <a:r>
              <a:rPr lang="zh-TW" altLang="en-US" sz="2900" dirty="0"/>
              <a:t>教育技術的應用是一個重要的趨勢，但同時也帶來了一些挑戰，包括教育資源的不平等、師資的不足以及教學品質的保障。</a:t>
            </a:r>
            <a:endParaRPr lang="en-US" altLang="zh-TW" sz="29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3355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19F682-FEA8-484A-90D2-E84F2ECD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研究結果與結論</a:t>
            </a:r>
            <a:endParaRPr lang="zh-TW" altLang="en-US" sz="4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082A67-1729-42E9-ABB3-9BF71C980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9812"/>
            <a:ext cx="7729728" cy="43472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1400" dirty="0">
                <a:solidFill>
                  <a:srgbClr val="0070C0"/>
                </a:solidFill>
              </a:rPr>
              <a:t>加強政策支持</a:t>
            </a:r>
            <a:r>
              <a:rPr lang="zh-TW" altLang="en-US" sz="1400" dirty="0"/>
              <a:t> </a:t>
            </a:r>
            <a:r>
              <a:rPr lang="en-US" altLang="zh-TW" sz="1400" dirty="0"/>
              <a:t>:</a:t>
            </a:r>
            <a:r>
              <a:rPr lang="zh-TW" altLang="en-US" sz="1400" dirty="0"/>
              <a:t> 政府應該加強對教育的政策支持，包括增加教育資源投入、改善教育設施、提高教師待遇和培訓等。</a:t>
            </a:r>
          </a:p>
          <a:p>
            <a:pPr>
              <a:lnSpc>
                <a:spcPct val="150000"/>
              </a:lnSpc>
            </a:pPr>
            <a:endParaRPr lang="zh-TW" altLang="en-US" sz="1400" dirty="0"/>
          </a:p>
          <a:p>
            <a:pPr>
              <a:lnSpc>
                <a:spcPct val="150000"/>
              </a:lnSpc>
            </a:pPr>
            <a:r>
              <a:rPr lang="zh-TW" altLang="en-US" sz="1400" dirty="0">
                <a:solidFill>
                  <a:srgbClr val="0070C0"/>
                </a:solidFill>
              </a:rPr>
              <a:t>推動教育創新 </a:t>
            </a:r>
            <a:r>
              <a:rPr lang="en-US" altLang="zh-TW" sz="1400" dirty="0"/>
              <a:t>:</a:t>
            </a:r>
            <a:r>
              <a:rPr lang="zh-TW" altLang="en-US" sz="1400" dirty="0"/>
              <a:t> 鼓勵和支持教育創新，包括利用新技術、開展教育改革和實驗項目，以提高教育品質和效率。</a:t>
            </a:r>
          </a:p>
          <a:p>
            <a:pPr>
              <a:lnSpc>
                <a:spcPct val="150000"/>
              </a:lnSpc>
            </a:pPr>
            <a:endParaRPr lang="zh-TW" altLang="en-US" sz="1400" dirty="0"/>
          </a:p>
          <a:p>
            <a:pPr>
              <a:lnSpc>
                <a:spcPct val="150000"/>
              </a:lnSpc>
            </a:pPr>
            <a:r>
              <a:rPr lang="zh-TW" altLang="en-US" sz="1400" dirty="0">
                <a:solidFill>
                  <a:srgbClr val="0070C0"/>
                </a:solidFill>
              </a:rPr>
              <a:t>促進教育均等 </a:t>
            </a:r>
            <a:r>
              <a:rPr lang="en-US" altLang="zh-TW" sz="1400" dirty="0"/>
              <a:t>:</a:t>
            </a:r>
            <a:r>
              <a:rPr lang="zh-TW" altLang="en-US" sz="1400" dirty="0"/>
              <a:t> 採取措施減少城鄉和社會經濟背景之間的教育不平等，包括提供經濟援助、改善學校設施、提供補充教育資源等。</a:t>
            </a:r>
          </a:p>
          <a:p>
            <a:pPr>
              <a:lnSpc>
                <a:spcPct val="150000"/>
              </a:lnSpc>
            </a:pPr>
            <a:endParaRPr lang="zh-TW" altLang="en-US" sz="1400" dirty="0"/>
          </a:p>
          <a:p>
            <a:pPr>
              <a:lnSpc>
                <a:spcPct val="150000"/>
              </a:lnSpc>
            </a:pPr>
            <a:r>
              <a:rPr lang="zh-TW" altLang="en-US" sz="1400" dirty="0">
                <a:solidFill>
                  <a:srgbClr val="0070C0"/>
                </a:solidFill>
              </a:rPr>
              <a:t>加強國際合作</a:t>
            </a:r>
            <a:r>
              <a:rPr lang="zh-TW" altLang="en-US" sz="1400" dirty="0"/>
              <a:t>：國際社會應該加強合作，分享最佳實踐和資源，共同應對全球教育挑戰，實現教育可持續發展目標。</a:t>
            </a:r>
          </a:p>
        </p:txBody>
      </p:sp>
    </p:spTree>
    <p:extLst>
      <p:ext uri="{BB962C8B-B14F-4D97-AF65-F5344CB8AC3E}">
        <p14:creationId xmlns:p14="http://schemas.microsoft.com/office/powerpoint/2010/main" val="1986170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F62E20-270C-4A9E-A483-820914521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結語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990929-FE4E-450E-927F-39D3B338A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總的來說，全球教育發展面臨著複雜的挑戰，但通過共同努力和創新的解決方案，我們有望實現全球優質教育的目標。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608813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C4D3E6-DE15-45A8-8D10-202419C1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參考文獻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52EA5E-D7F3-4855-8262-35E9C724E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>
                <a:hlinkClick r:id="rId2"/>
              </a:rPr>
              <a:t>https://www.tsisda.org/blog/%E8%AA%8D%E8%AD%98%E5%85%A8%E7%90%83%E6%B0%B8%E7%BA%8C%E7%99%BC%E5%B1%95%E7%9B%AE%E6%A8%99-SDG4</a:t>
            </a:r>
            <a:endParaRPr lang="en-US" altLang="zh-TW" dirty="0"/>
          </a:p>
          <a:p>
            <a:r>
              <a:rPr lang="en-US" altLang="zh-TW" dirty="0">
                <a:hlinkClick r:id="rId3"/>
              </a:rPr>
              <a:t>https://esgtimes.com.tw/4771-2/</a:t>
            </a:r>
            <a:endParaRPr lang="en-US" altLang="zh-TW" dirty="0"/>
          </a:p>
          <a:p>
            <a:r>
              <a:rPr lang="en-US" altLang="zh-TW" dirty="0">
                <a:hlinkClick r:id="rId4"/>
              </a:rPr>
              <a:t>https://www.unesco.org/gem-report/zh</a:t>
            </a:r>
            <a:endParaRPr lang="en-US" altLang="zh-TW" dirty="0"/>
          </a:p>
          <a:p>
            <a:r>
              <a:rPr lang="en-US" altLang="zh-TW" dirty="0">
                <a:hlinkClick r:id="rId5"/>
              </a:rPr>
              <a:t>https://unesdoc.unesco.org/ark:/48223/pf0000247444_chi</a:t>
            </a:r>
            <a:endParaRPr lang="en-US" altLang="zh-TW" dirty="0"/>
          </a:p>
          <a:p>
            <a:r>
              <a:rPr lang="en-US" altLang="zh-TW" dirty="0">
                <a:hlinkClick r:id="rId6"/>
              </a:rPr>
              <a:t>https://www.worldbank.org/en/publication/wdr2018</a:t>
            </a:r>
            <a:endParaRPr lang="en-US" altLang="zh-TW" dirty="0"/>
          </a:p>
          <a:p>
            <a:r>
              <a:rPr lang="en-US" altLang="zh-TW" dirty="0"/>
              <a:t>Barber, M., Donnelly, K., &amp; Rizvi, S. (2013)</a:t>
            </a:r>
            <a:r>
              <a:rPr lang="zh-TW" altLang="en-US" dirty="0"/>
              <a:t>的</a:t>
            </a:r>
            <a:r>
              <a:rPr lang="en-US" altLang="zh-TW" dirty="0"/>
              <a:t>《Oceans of Innovation: The Atlantic, the Pacific, global leadership and the future of education》</a:t>
            </a:r>
            <a:r>
              <a:rPr lang="zh-TW" altLang="en-US" dirty="0"/>
              <a:t> 書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049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0F5630-92A9-400F-B04F-78ACDB55F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目錄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B82BB1-AC93-4051-B8A7-942D0A373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8734"/>
            <a:ext cx="7729728" cy="397002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4000" dirty="0"/>
              <a:t>研究背景</a:t>
            </a:r>
            <a:endParaRPr lang="en-US" altLang="zh-TW" sz="4000" dirty="0"/>
          </a:p>
          <a:p>
            <a:pPr>
              <a:lnSpc>
                <a:spcPct val="120000"/>
              </a:lnSpc>
            </a:pPr>
            <a:r>
              <a:rPr lang="zh-TW" altLang="en-US" sz="4000" dirty="0">
                <a:solidFill>
                  <a:schemeClr val="tx1"/>
                </a:solidFill>
              </a:rPr>
              <a:t>研究目的</a:t>
            </a:r>
            <a:endParaRPr lang="en-US" altLang="zh-TW" sz="4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zh-TW" altLang="en-US" sz="4000" dirty="0">
                <a:solidFill>
                  <a:schemeClr val="tx1"/>
                </a:solidFill>
              </a:rPr>
              <a:t>研究方法</a:t>
            </a:r>
            <a:endParaRPr lang="en-US" altLang="zh-TW" sz="4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zh-TW" altLang="en-US" sz="4000" dirty="0">
                <a:solidFill>
                  <a:schemeClr val="tx1"/>
                </a:solidFill>
              </a:rPr>
              <a:t>研究問題</a:t>
            </a:r>
            <a:endParaRPr lang="en-US" altLang="zh-TW" sz="4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zh-TW" altLang="en-US" sz="4000" dirty="0"/>
              <a:t>文獻探討</a:t>
            </a:r>
            <a:endParaRPr lang="en-US" altLang="zh-TW" sz="4000" dirty="0"/>
          </a:p>
          <a:p>
            <a:pPr>
              <a:lnSpc>
                <a:spcPct val="120000"/>
              </a:lnSpc>
            </a:pPr>
            <a:r>
              <a:rPr lang="zh-TW" altLang="en-US" sz="4000" dirty="0"/>
              <a:t>研究討論</a:t>
            </a:r>
            <a:endParaRPr lang="en-US" altLang="zh-TW" sz="4000" dirty="0"/>
          </a:p>
          <a:p>
            <a:pPr>
              <a:lnSpc>
                <a:spcPct val="120000"/>
              </a:lnSpc>
            </a:pPr>
            <a:r>
              <a:rPr lang="zh-TW" altLang="en-US" sz="4000" dirty="0"/>
              <a:t>研究結果與結論</a:t>
            </a:r>
            <a:endParaRPr lang="en-US" altLang="zh-TW" sz="4000" dirty="0"/>
          </a:p>
          <a:p>
            <a:pPr>
              <a:lnSpc>
                <a:spcPct val="120000"/>
              </a:lnSpc>
            </a:pPr>
            <a:r>
              <a:rPr lang="zh-TW" altLang="en-US" sz="4000" dirty="0"/>
              <a:t>參考文獻</a:t>
            </a:r>
            <a:endParaRPr lang="en-US" altLang="zh-TW" sz="40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006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14FCC4-15D1-41E4-99D4-31A799A99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研究背景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D7C6C4-71E9-4848-9465-595B56CF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5471"/>
            <a:ext cx="7729728" cy="31019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/>
              <a:t>全球優質教育的實現是可持續發展目標（</a:t>
            </a:r>
            <a:r>
              <a:rPr lang="en-US" altLang="zh-TW" sz="2400" dirty="0"/>
              <a:t>SDG</a:t>
            </a:r>
            <a:r>
              <a:rPr lang="zh-TW" altLang="en-US" sz="2400" dirty="0"/>
              <a:t>）的重要目標之一，旨在確保所有人都能獲得平等和包容的教育，並提高教育質量。然而，實現這一目標面臨諸多挑戰，包括不平等的教育機會、資源不足、教育品質不一等問題。因此，本研究旨在深入探討</a:t>
            </a:r>
            <a:r>
              <a:rPr lang="en-US" altLang="zh-TW" sz="2400" dirty="0"/>
              <a:t>SDG 4</a:t>
            </a:r>
            <a:r>
              <a:rPr lang="zh-TW" altLang="en-US" sz="2400" dirty="0"/>
              <a:t>的目標，特別關注優質教育的</a:t>
            </a:r>
            <a:r>
              <a:rPr lang="zh-TW" altLang="en-US" sz="2400" dirty="0">
                <a:solidFill>
                  <a:srgbClr val="FF0000"/>
                </a:solidFill>
              </a:rPr>
              <a:t>實現情況</a:t>
            </a:r>
            <a:r>
              <a:rPr lang="zh-TW" altLang="en-US" sz="2400" dirty="0"/>
              <a:t>以及</a:t>
            </a:r>
            <a:r>
              <a:rPr lang="zh-TW" altLang="en-US" sz="2400" dirty="0">
                <a:solidFill>
                  <a:schemeClr val="tx1"/>
                </a:solidFill>
              </a:rPr>
              <a:t>相關的</a:t>
            </a:r>
            <a:r>
              <a:rPr lang="zh-TW" altLang="en-US" sz="2400" dirty="0">
                <a:solidFill>
                  <a:srgbClr val="FF0000"/>
                </a:solidFill>
              </a:rPr>
              <a:t>挑戰</a:t>
            </a:r>
            <a:r>
              <a:rPr lang="zh-TW" altLang="en-US" sz="2400" dirty="0"/>
              <a:t>和</a:t>
            </a:r>
            <a:r>
              <a:rPr lang="zh-TW" altLang="en-US" sz="2400" dirty="0">
                <a:solidFill>
                  <a:srgbClr val="FF0000"/>
                </a:solidFill>
              </a:rPr>
              <a:t>解決方案</a:t>
            </a:r>
            <a:r>
              <a:rPr lang="zh-TW" altLang="en-US" sz="24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6354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7259C4-53B7-4772-B482-73686B8F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4400" b="1" dirty="0"/>
              <a:t>研究目的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A549C1-B7ED-4CF9-B7F1-2F787D42F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72171"/>
            <a:ext cx="7729728" cy="31019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/>
              <a:t>此研究旨在分析優質教育現狀，探討該地區實現</a:t>
            </a:r>
            <a:r>
              <a:rPr lang="en-US" altLang="zh-TW" sz="2400" dirty="0"/>
              <a:t>SDG 4</a:t>
            </a:r>
            <a:r>
              <a:rPr lang="zh-TW" altLang="en-US" sz="2400" dirty="0"/>
              <a:t>的進展情況，並提出相應的</a:t>
            </a:r>
            <a:r>
              <a:rPr lang="zh-TW" altLang="en-US" sz="2400" dirty="0">
                <a:solidFill>
                  <a:srgbClr val="FF0000"/>
                </a:solidFill>
              </a:rPr>
              <a:t>建議</a:t>
            </a:r>
            <a:r>
              <a:rPr lang="zh-TW" altLang="en-US" sz="2400" dirty="0"/>
              <a:t>以改善教育品質以及了解所面臨的</a:t>
            </a:r>
            <a:r>
              <a:rPr lang="zh-TW" altLang="en-US" sz="2400" dirty="0">
                <a:solidFill>
                  <a:srgbClr val="FF0000"/>
                </a:solidFill>
              </a:rPr>
              <a:t>挑戰</a:t>
            </a:r>
            <a:r>
              <a:rPr lang="zh-TW" altLang="en-US" sz="24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54420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0D0505-2BF6-4F02-85DC-09E624347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研究方法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82C0E2-DB8C-42A3-8818-C7C49F189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3635"/>
            <a:ext cx="7729728" cy="31019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/>
              <a:t>網路搜尋</a:t>
            </a:r>
            <a:endParaRPr lang="en-US" altLang="zh-TW" sz="2400" dirty="0"/>
          </a:p>
          <a:p>
            <a:pPr>
              <a:lnSpc>
                <a:spcPct val="150000"/>
              </a:lnSpc>
            </a:pPr>
            <a:r>
              <a:rPr lang="zh-TW" altLang="en-US" sz="2400" dirty="0"/>
              <a:t>文獻收集</a:t>
            </a:r>
          </a:p>
          <a:p>
            <a:pPr>
              <a:lnSpc>
                <a:spcPct val="150000"/>
              </a:lnSpc>
            </a:pPr>
            <a:r>
              <a:rPr lang="zh-TW" altLang="en-US" sz="2400" dirty="0"/>
              <a:t>數據分析</a:t>
            </a:r>
          </a:p>
          <a:p>
            <a:pPr>
              <a:lnSpc>
                <a:spcPct val="150000"/>
              </a:lnSpc>
            </a:pPr>
            <a:r>
              <a:rPr lang="zh-TW" altLang="en-US" sz="2400" dirty="0"/>
              <a:t>案例研究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14279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636068-F60B-427C-BE91-A2E9D052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研究問題</a:t>
            </a:r>
            <a:endParaRPr lang="zh-TW" altLang="en-US" sz="4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86E333-DF4F-448F-982A-872B24BA8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70299"/>
            <a:ext cx="7729728" cy="405897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rgbClr val="0070C0"/>
                </a:solidFill>
              </a:rPr>
              <a:t>優質教育的各個階段（例如初等教育、中等教育等）的執行情況如何？</a:t>
            </a:r>
            <a:endParaRPr lang="en-US" altLang="zh-TW" sz="2400" dirty="0">
              <a:solidFill>
                <a:srgbClr val="0070C0"/>
              </a:solidFill>
            </a:endParaRPr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2000" dirty="0"/>
              <a:t>2019</a:t>
            </a:r>
            <a:r>
              <a:rPr lang="zh-TW" altLang="en-US" sz="2000" dirty="0"/>
              <a:t>年底，數百萬兒童和青少年仍然無法上學，超過一半的在校兒童沒有達到最低閱讀和算術水平標準。</a:t>
            </a:r>
            <a:endParaRPr lang="en-US" altLang="zh-TW" sz="2000" dirty="0"/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2000" i="0" dirty="0">
                <a:solidFill>
                  <a:srgbClr val="333333"/>
                </a:solidFill>
                <a:effectLst/>
              </a:rPr>
              <a:t>21%</a:t>
            </a:r>
            <a:r>
              <a:rPr lang="zh-TW" altLang="en-US" sz="2000" i="0" dirty="0">
                <a:solidFill>
                  <a:srgbClr val="333333"/>
                </a:solidFill>
                <a:effectLst/>
              </a:rPr>
              <a:t>的國家實現了初中教育，只有</a:t>
            </a:r>
            <a:r>
              <a:rPr lang="en-US" altLang="zh-TW" sz="2000" i="0" dirty="0">
                <a:solidFill>
                  <a:srgbClr val="333333"/>
                </a:solidFill>
                <a:effectLst/>
              </a:rPr>
              <a:t>1%</a:t>
            </a:r>
            <a:r>
              <a:rPr lang="zh-TW" altLang="en-US" sz="2000" i="0" dirty="0">
                <a:solidFill>
                  <a:srgbClr val="333333"/>
                </a:solidFill>
                <a:effectLst/>
              </a:rPr>
              <a:t>的國家實現了高中教育</a:t>
            </a:r>
            <a:endParaRPr lang="en-US" altLang="zh-TW" sz="2000" i="0" dirty="0">
              <a:solidFill>
                <a:srgbClr val="333333"/>
              </a:solidFill>
              <a:effectLst/>
            </a:endParaRPr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發展中國家的初等教育入學率達到了</a:t>
            </a:r>
            <a:r>
              <a:rPr lang="en-US" altLang="zh-TW" sz="2000" dirty="0"/>
              <a:t>91%</a:t>
            </a:r>
            <a:r>
              <a:rPr lang="zh-TW" altLang="en-US" sz="2000" dirty="0"/>
              <a:t>，但仍有</a:t>
            </a:r>
            <a:r>
              <a:rPr lang="en-US" altLang="zh-TW" sz="2000" dirty="0"/>
              <a:t>5,700</a:t>
            </a:r>
            <a:r>
              <a:rPr lang="zh-TW" altLang="en-US" sz="2000" dirty="0"/>
              <a:t>萬兒童失學</a:t>
            </a:r>
          </a:p>
        </p:txBody>
      </p:sp>
    </p:spTree>
    <p:extLst>
      <p:ext uri="{BB962C8B-B14F-4D97-AF65-F5344CB8AC3E}">
        <p14:creationId xmlns:p14="http://schemas.microsoft.com/office/powerpoint/2010/main" val="2222345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12E21B-6D8D-4644-B813-6AD94FC63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研究問題</a:t>
            </a:r>
            <a:endParaRPr lang="zh-TW" altLang="en-US" sz="4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78BE6AE-D295-4205-B1C7-5CF7951F9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4645"/>
            <a:ext cx="7729728" cy="35824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rgbClr val="0070C0"/>
                </a:solidFill>
              </a:rPr>
              <a:t>落後國家實現</a:t>
            </a:r>
            <a:r>
              <a:rPr lang="en-US" altLang="zh-TW" sz="2400" dirty="0">
                <a:solidFill>
                  <a:srgbClr val="0070C0"/>
                </a:solidFill>
              </a:rPr>
              <a:t>SDG 4</a:t>
            </a:r>
            <a:r>
              <a:rPr lang="zh-TW" altLang="en-US" sz="2400" dirty="0">
                <a:solidFill>
                  <a:srgbClr val="0070C0"/>
                </a:solidFill>
              </a:rPr>
              <a:t>的困境如何？</a:t>
            </a:r>
            <a:endParaRPr lang="en-US" altLang="zh-TW" sz="2400" dirty="0">
              <a:solidFill>
                <a:srgbClr val="0070C0"/>
              </a:solidFill>
            </a:endParaRPr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資源不足</a:t>
            </a:r>
            <a:endParaRPr lang="en-US" altLang="zh-TW" sz="2000" dirty="0"/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教育不平等</a:t>
            </a:r>
            <a:endParaRPr lang="en-US" altLang="zh-TW" sz="2000" dirty="0"/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基礎設施不足</a:t>
            </a:r>
            <a:endParaRPr lang="en-US" altLang="zh-TW" sz="2000" dirty="0"/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政治和社會問題</a:t>
            </a:r>
            <a:endParaRPr lang="en-US" altLang="zh-TW" sz="20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678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C1AB33-4F6F-4E5B-AD80-6C6EE5B3C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研究問題</a:t>
            </a:r>
            <a:endParaRPr lang="zh-TW" altLang="en-US" sz="4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71D717-426D-4ED1-8F00-1AD6A9C69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69255"/>
            <a:ext cx="7729728" cy="421995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solidFill>
                  <a:srgbClr val="0070C0"/>
                </a:solidFill>
              </a:rPr>
              <a:t>有哪些政策和措施可以促進優質教育的提升？</a:t>
            </a:r>
            <a:endParaRPr lang="en-US" altLang="zh-TW" sz="2400" dirty="0">
              <a:solidFill>
                <a:srgbClr val="0070C0"/>
              </a:solidFill>
            </a:endParaRPr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增加教育和投資</a:t>
            </a:r>
            <a:endParaRPr lang="en-US" altLang="zh-TW" sz="2000" dirty="0"/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提升教師素質和培訓</a:t>
            </a:r>
            <a:endParaRPr lang="en-US" altLang="zh-TW" sz="2000" dirty="0"/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推動數位化教育</a:t>
            </a:r>
            <a:endParaRPr lang="en-US" altLang="zh-TW" sz="2000" dirty="0"/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實施包容性政策</a:t>
            </a:r>
            <a:r>
              <a:rPr lang="en-US" altLang="zh-TW" sz="2000" dirty="0"/>
              <a:t>(</a:t>
            </a:r>
            <a:r>
              <a:rPr lang="zh-TW" altLang="en-US" sz="2000" dirty="0"/>
              <a:t>例如</a:t>
            </a:r>
            <a:r>
              <a:rPr lang="en-US" altLang="zh-TW" sz="2000" dirty="0"/>
              <a:t>:</a:t>
            </a:r>
            <a:r>
              <a:rPr lang="zh-TW" altLang="en-US" sz="2000" dirty="0"/>
              <a:t>性別平等、殘疾人士教育、少數族裔教育</a:t>
            </a:r>
            <a:r>
              <a:rPr lang="en-US" altLang="zh-TW" sz="2000" dirty="0"/>
              <a:t>)</a:t>
            </a:r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建立教育品質評估機制</a:t>
            </a:r>
            <a:endParaRPr lang="en-US" altLang="zh-TW" sz="2000" dirty="0"/>
          </a:p>
          <a:p>
            <a:pPr marL="6858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/>
              <a:t>加強家長和社區的參與</a:t>
            </a:r>
            <a:endParaRPr lang="en-US" altLang="zh-TW" sz="20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900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504288-1BBD-4C93-8835-12280511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400" b="1" dirty="0"/>
              <a:t>文獻探討</a:t>
            </a:r>
            <a:endParaRPr lang="zh-TW" altLang="en-US" sz="4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A65B0C-C687-4143-9463-824FD021A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75956"/>
            <a:ext cx="7729728" cy="3101983"/>
          </a:xfrm>
        </p:spPr>
        <p:txBody>
          <a:bodyPr/>
          <a:lstStyle/>
          <a:p>
            <a:r>
              <a:rPr lang="zh-TW" altLang="en-US" sz="2400" dirty="0">
                <a:solidFill>
                  <a:srgbClr val="0070C0"/>
                </a:solidFill>
              </a:rPr>
              <a:t>優質教育的定義</a:t>
            </a:r>
          </a:p>
          <a:p>
            <a:pPr marL="5715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2000" dirty="0"/>
              <a:t>UNESCO</a:t>
            </a:r>
            <a:r>
              <a:rPr lang="zh-TW" altLang="en-US" sz="2000" dirty="0"/>
              <a:t>（</a:t>
            </a:r>
            <a:r>
              <a:rPr lang="en-US" altLang="zh-TW" sz="2000" dirty="0"/>
              <a:t>2015</a:t>
            </a:r>
            <a:r>
              <a:rPr lang="zh-TW" altLang="en-US" sz="2000" dirty="0"/>
              <a:t>）的</a:t>
            </a:r>
            <a:r>
              <a:rPr lang="en-US" altLang="zh-TW" sz="2000" dirty="0"/>
              <a:t>《</a:t>
            </a:r>
            <a:r>
              <a:rPr lang="zh-TW" altLang="en-US" sz="2000" dirty="0"/>
              <a:t>全球教育</a:t>
            </a:r>
            <a:r>
              <a:rPr lang="en-US" altLang="zh-TW" sz="2000" dirty="0"/>
              <a:t>2030</a:t>
            </a:r>
            <a:r>
              <a:rPr lang="zh-TW" altLang="en-US" sz="2000" dirty="0"/>
              <a:t>議程：教育可持續發展目標</a:t>
            </a:r>
            <a:r>
              <a:rPr lang="en-US" altLang="zh-TW" sz="2000" dirty="0"/>
              <a:t>》</a:t>
            </a:r>
            <a:r>
              <a:rPr lang="zh-TW" altLang="en-US" sz="2000" dirty="0"/>
              <a:t>：這份報告提出了教育可持續發展目標，其中包括確保所有人都能享有平等和優質的教育。報告中指出，優質教育應該是</a:t>
            </a:r>
            <a:r>
              <a:rPr lang="zh-TW" altLang="en-US" sz="2000" dirty="0">
                <a:solidFill>
                  <a:srgbClr val="00B050"/>
                </a:solidFill>
              </a:rPr>
              <a:t>全面</a:t>
            </a:r>
            <a:r>
              <a:rPr lang="zh-TW" altLang="en-US" sz="2000" dirty="0"/>
              <a:t>的，不僅僅是</a:t>
            </a:r>
            <a:r>
              <a:rPr lang="zh-TW" altLang="en-US" sz="2000" dirty="0">
                <a:solidFill>
                  <a:srgbClr val="FF0000"/>
                </a:solidFill>
              </a:rPr>
              <a:t>傳授知識</a:t>
            </a:r>
            <a:r>
              <a:rPr lang="zh-TW" altLang="en-US" sz="2000" dirty="0"/>
              <a:t>，還應該</a:t>
            </a:r>
            <a:r>
              <a:rPr lang="zh-TW" altLang="en-US" sz="2000" dirty="0">
                <a:solidFill>
                  <a:srgbClr val="FF0000"/>
                </a:solidFill>
              </a:rPr>
              <a:t>培養學生的技能</a:t>
            </a:r>
            <a:r>
              <a:rPr lang="zh-TW" altLang="en-US" sz="2000" dirty="0"/>
              <a:t>、</a:t>
            </a:r>
            <a:r>
              <a:rPr lang="zh-TW" altLang="en-US" sz="2000" dirty="0">
                <a:solidFill>
                  <a:srgbClr val="FF0000"/>
                </a:solidFill>
              </a:rPr>
              <a:t>價值觀和態度</a:t>
            </a:r>
            <a:r>
              <a:rPr lang="zh-TW" altLang="en-US" sz="2000" dirty="0"/>
              <a:t>，以應對當今和未來的挑戰。</a:t>
            </a:r>
          </a:p>
        </p:txBody>
      </p:sp>
    </p:spTree>
    <p:extLst>
      <p:ext uri="{BB962C8B-B14F-4D97-AF65-F5344CB8AC3E}">
        <p14:creationId xmlns:p14="http://schemas.microsoft.com/office/powerpoint/2010/main" val="3957969155"/>
      </p:ext>
    </p:extLst>
  </p:cSld>
  <p:clrMapOvr>
    <a:masterClrMapping/>
  </p:clrMapOvr>
</p:sld>
</file>

<file path=ppt/theme/theme1.xml><?xml version="1.0" encoding="utf-8"?>
<a:theme xmlns:a="http://schemas.openxmlformats.org/drawingml/2006/main" name="包裹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TM10001115[[fn=包裹]]</Template>
  <TotalTime>463</TotalTime>
  <Words>895</Words>
  <Application>Microsoft Office PowerPoint</Application>
  <PresentationFormat>寬螢幕</PresentationFormat>
  <Paragraphs>80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9" baseType="lpstr">
      <vt:lpstr>Gill Sans MT</vt:lpstr>
      <vt:lpstr>微軟正黑體</vt:lpstr>
      <vt:lpstr>Arial</vt:lpstr>
      <vt:lpstr>包裹</vt:lpstr>
      <vt:lpstr>SDG 4 : 優質教育 </vt:lpstr>
      <vt:lpstr>目錄</vt:lpstr>
      <vt:lpstr>研究背景</vt:lpstr>
      <vt:lpstr>研究目的</vt:lpstr>
      <vt:lpstr>研究方法</vt:lpstr>
      <vt:lpstr>研究問題</vt:lpstr>
      <vt:lpstr>研究問題</vt:lpstr>
      <vt:lpstr>研究問題</vt:lpstr>
      <vt:lpstr>文獻探討</vt:lpstr>
      <vt:lpstr>文獻探討</vt:lpstr>
      <vt:lpstr>文獻探討</vt:lpstr>
      <vt:lpstr>研究討論</vt:lpstr>
      <vt:lpstr>研究結果與結論</vt:lpstr>
      <vt:lpstr>結語</vt:lpstr>
      <vt:lpstr>參考文獻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永續發展指標SDGs</dc:title>
  <dc:creator>盛宗 侯</dc:creator>
  <cp:lastModifiedBy>prnuser</cp:lastModifiedBy>
  <cp:revision>24</cp:revision>
  <dcterms:created xsi:type="dcterms:W3CDTF">2024-05-13T07:52:21Z</dcterms:created>
  <dcterms:modified xsi:type="dcterms:W3CDTF">2024-06-17T08:14:11Z</dcterms:modified>
</cp:coreProperties>
</file>