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72" r:id="rId3"/>
    <p:sldId id="257" r:id="rId4"/>
    <p:sldId id="261" r:id="rId5"/>
    <p:sldId id="262" r:id="rId6"/>
    <p:sldId id="264" r:id="rId7"/>
    <p:sldId id="265" r:id="rId8"/>
    <p:sldId id="260" r:id="rId9"/>
    <p:sldId id="266" r:id="rId10"/>
    <p:sldId id="263" r:id="rId11"/>
    <p:sldId id="267" r:id="rId12"/>
    <p:sldId id="268" r:id="rId13"/>
    <p:sldId id="25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\OneDrive\&#26700;&#38754;\&#36890;&#35672;&#32113;&#35336;&#32317;&#20154;&#2597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\OneDrive\&#26700;&#38754;\&#36890;&#35672;&#32113;&#35336;&#32317;&#20154;&#2597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\OneDrive\&#26700;&#38754;\&#36890;&#35672;&#32113;&#35336;&#32317;&#20154;&#2597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\OneDrive\&#26700;&#38754;\&#36890;&#35672;&#32113;&#35336;&#32317;&#20154;&#2597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\OneDrive\&#26700;&#38754;\&#36890;&#35672;&#32113;&#35336;&#32317;&#20154;&#2597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\OneDrive\&#26700;&#38754;\&#36890;&#35672;&#32113;&#35336;&#32317;&#20154;&#25976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BERT\OneDrive\&#26700;&#38754;\&#36890;&#35672;&#32113;&#35336;&#32317;&#20154;&#259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428317931636972E-2"/>
          <c:y val="0.10460015211495199"/>
          <c:w val="0.90615046769311203"/>
          <c:h val="0.89539984788504801"/>
        </c:manualLayout>
      </c:layout>
      <c:pie3DChart>
        <c:varyColors val="1"/>
        <c:ser>
          <c:idx val="0"/>
          <c:order val="0"/>
          <c:tx>
            <c:strRef>
              <c:f>工作表2!$A$2</c:f>
              <c:strCache>
                <c:ptCount val="1"/>
                <c:pt idx="0">
                  <c:v>人數</c:v>
                </c:pt>
              </c:strCache>
            </c:strRef>
          </c:tx>
          <c:dLbls>
            <c:dLbl>
              <c:idx val="1"/>
              <c:layout>
                <c:manualLayout>
                  <c:x val="-5.3337113548204182E-2"/>
                  <c:y val="-5.04471274424030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CF-4CB8-A91C-993937E95329}"/>
                </c:ext>
              </c:extLst>
            </c:dLbl>
            <c:dLbl>
              <c:idx val="2"/>
              <c:layout>
                <c:manualLayout>
                  <c:x val="-1.1754627315646038E-7"/>
                  <c:y val="-1.108222479762848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CF-4CB8-A91C-993937E95329}"/>
                </c:ext>
              </c:extLst>
            </c:dLbl>
            <c:dLbl>
              <c:idx val="3"/>
              <c:layout>
                <c:manualLayout>
                  <c:x val="1.0732444934272826E-2"/>
                  <c:y val="2.658943660444731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8CF-4CB8-A91C-993937E95329}"/>
                </c:ext>
              </c:extLst>
            </c:dLbl>
            <c:dLbl>
              <c:idx val="4"/>
              <c:layout>
                <c:manualLayout>
                  <c:x val="-1.7999273093846125E-2"/>
                  <c:y val="2.420153705171667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CF-4CB8-A91C-993937E95329}"/>
                </c:ext>
              </c:extLst>
            </c:dLbl>
            <c:dLbl>
              <c:idx val="5"/>
              <c:layout>
                <c:manualLayout>
                  <c:x val="1.9874823339390269E-2"/>
                  <c:y val="5.679136774569845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8CF-4CB8-A91C-993937E95329}"/>
                </c:ext>
              </c:extLst>
            </c:dLbl>
            <c:dLbl>
              <c:idx val="6"/>
              <c:layout>
                <c:manualLayout>
                  <c:x val="4.0686968138802619E-2"/>
                  <c:y val="-1.435287255759696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8CF-4CB8-A91C-993937E95329}"/>
                </c:ext>
              </c:extLst>
            </c:dLbl>
            <c:dLbl>
              <c:idx val="7"/>
              <c:layout>
                <c:manualLayout>
                  <c:x val="2.635675434991739E-2"/>
                  <c:y val="2.072955744507919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8CF-4CB8-A91C-993937E95329}"/>
                </c:ext>
              </c:extLst>
            </c:dLbl>
            <c:dLbl>
              <c:idx val="8"/>
              <c:layout>
                <c:manualLayout>
                  <c:x val="-3.7413817544492703E-2"/>
                  <c:y val="-6.510329542140565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8CF-4CB8-A91C-993937E95329}"/>
                </c:ext>
              </c:extLst>
            </c:dLbl>
            <c:dLbl>
              <c:idx val="9"/>
              <c:layout>
                <c:manualLayout>
                  <c:x val="1.0229175526545271E-2"/>
                  <c:y val="-0.1095918343540390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8CF-4CB8-A91C-993937E95329}"/>
                </c:ext>
              </c:extLst>
            </c:dLbl>
            <c:dLbl>
              <c:idx val="10"/>
              <c:layout>
                <c:manualLayout>
                  <c:x val="-1.9583403138437483E-2"/>
                  <c:y val="-2.09959755030621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8CF-4CB8-A91C-993937E95329}"/>
                </c:ext>
              </c:extLst>
            </c:dLbl>
            <c:dLbl>
              <c:idx val="11"/>
              <c:layout>
                <c:manualLayout>
                  <c:x val="1.3857494490766396E-2"/>
                  <c:y val="-5.432254301545640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8CF-4CB8-A91C-993937E9532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工作表2!$B$1:$S$1</c:f>
              <c:strCache>
                <c:ptCount val="18"/>
                <c:pt idx="0">
                  <c:v>化科</c:v>
                </c:pt>
                <c:pt idx="1">
                  <c:v>法律</c:v>
                </c:pt>
                <c:pt idx="2">
                  <c:v>社工</c:v>
                </c:pt>
                <c:pt idx="3">
                  <c:v>食營</c:v>
                </c:pt>
                <c:pt idx="4">
                  <c:v>觀光</c:v>
                </c:pt>
                <c:pt idx="5">
                  <c:v>寰宇管理</c:v>
                </c:pt>
                <c:pt idx="6">
                  <c:v>資工</c:v>
                </c:pt>
                <c:pt idx="7">
                  <c:v>西文</c:v>
                </c:pt>
                <c:pt idx="8">
                  <c:v>企管</c:v>
                </c:pt>
                <c:pt idx="9">
                  <c:v>會計</c:v>
                </c:pt>
                <c:pt idx="10">
                  <c:v>生態</c:v>
                </c:pt>
                <c:pt idx="11">
                  <c:v>中文</c:v>
                </c:pt>
                <c:pt idx="12">
                  <c:v>資管</c:v>
                </c:pt>
                <c:pt idx="13">
                  <c:v>財務工程</c:v>
                </c:pt>
                <c:pt idx="14">
                  <c:v>財金</c:v>
                </c:pt>
                <c:pt idx="15">
                  <c:v>國企</c:v>
                </c:pt>
                <c:pt idx="16">
                  <c:v>大傳</c:v>
                </c:pt>
                <c:pt idx="17">
                  <c:v>日文</c:v>
                </c:pt>
              </c:strCache>
            </c:strRef>
          </c:cat>
          <c:val>
            <c:numRef>
              <c:f>工作表2!$B$2:$S$2</c:f>
              <c:numCache>
                <c:formatCode>General</c:formatCode>
                <c:ptCount val="18"/>
                <c:pt idx="0">
                  <c:v>1</c:v>
                </c:pt>
                <c:pt idx="1">
                  <c:v>10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8CF-4CB8-A91C-993937E95329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工作表1!$A$3</c:f>
              <c:strCache>
                <c:ptCount val="1"/>
                <c:pt idx="0">
                  <c:v>男生</c:v>
                </c:pt>
              </c:strCache>
            </c:strRef>
          </c:tx>
          <c:invertIfNegative val="0"/>
          <c:cat>
            <c:strRef>
              <c:f>工作表1!$B$1:$F$2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工作表1!$B$3:$F$3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FE-4364-9579-EE1BA86CD8ED}"/>
            </c:ext>
          </c:extLst>
        </c:ser>
        <c:ser>
          <c:idx val="1"/>
          <c:order val="1"/>
          <c:tx>
            <c:strRef>
              <c:f>工作表1!$A$4</c:f>
              <c:strCache>
                <c:ptCount val="1"/>
                <c:pt idx="0">
                  <c:v>女生</c:v>
                </c:pt>
              </c:strCache>
            </c:strRef>
          </c:tx>
          <c:invertIfNegative val="0"/>
          <c:cat>
            <c:strRef>
              <c:f>工作表1!$B$1:$F$2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工作表1!$B$4:$F$4</c:f>
              <c:numCache>
                <c:formatCode>General</c:formatCode>
                <c:ptCount val="5"/>
                <c:pt idx="0">
                  <c:v>10</c:v>
                </c:pt>
                <c:pt idx="1">
                  <c:v>14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FE-4364-9579-EE1BA86CD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858752"/>
        <c:axId val="214872832"/>
      </c:barChart>
      <c:catAx>
        <c:axId val="214858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872832"/>
        <c:crosses val="autoZero"/>
        <c:auto val="1"/>
        <c:lblAlgn val="ctr"/>
        <c:lblOffset val="100"/>
        <c:noMultiLvlLbl val="0"/>
      </c:catAx>
      <c:valAx>
        <c:axId val="2148728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4858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工作表1!$A$8</c:f>
              <c:strCache>
                <c:ptCount val="1"/>
                <c:pt idx="0">
                  <c:v>男生</c:v>
                </c:pt>
              </c:strCache>
            </c:strRef>
          </c:tx>
          <c:invertIfNegative val="0"/>
          <c:cat>
            <c:strRef>
              <c:f>工作表1!$B$6:$F$7</c:f>
              <c:strCache>
                <c:ptCount val="5"/>
                <c:pt idx="0">
                  <c:v>5分</c:v>
                </c:pt>
                <c:pt idx="1">
                  <c:v>4分</c:v>
                </c:pt>
                <c:pt idx="2">
                  <c:v>3分</c:v>
                </c:pt>
                <c:pt idx="3">
                  <c:v>2分</c:v>
                </c:pt>
                <c:pt idx="4">
                  <c:v>1分</c:v>
                </c:pt>
              </c:strCache>
            </c:strRef>
          </c:cat>
          <c:val>
            <c:numRef>
              <c:f>工作表1!$B$8:$F$8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8A-4087-8485-68740F287E4C}"/>
            </c:ext>
          </c:extLst>
        </c:ser>
        <c:ser>
          <c:idx val="1"/>
          <c:order val="1"/>
          <c:tx>
            <c:strRef>
              <c:f>工作表1!$A$9</c:f>
              <c:strCache>
                <c:ptCount val="1"/>
                <c:pt idx="0">
                  <c:v>女生</c:v>
                </c:pt>
              </c:strCache>
            </c:strRef>
          </c:tx>
          <c:invertIfNegative val="0"/>
          <c:cat>
            <c:strRef>
              <c:f>工作表1!$B$6:$F$7</c:f>
              <c:strCache>
                <c:ptCount val="5"/>
                <c:pt idx="0">
                  <c:v>5分</c:v>
                </c:pt>
                <c:pt idx="1">
                  <c:v>4分</c:v>
                </c:pt>
                <c:pt idx="2">
                  <c:v>3分</c:v>
                </c:pt>
                <c:pt idx="3">
                  <c:v>2分</c:v>
                </c:pt>
                <c:pt idx="4">
                  <c:v>1分</c:v>
                </c:pt>
              </c:strCache>
            </c:strRef>
          </c:cat>
          <c:val>
            <c:numRef>
              <c:f>工作表1!$B$9:$F$9</c:f>
              <c:numCache>
                <c:formatCode>General</c:formatCode>
                <c:ptCount val="5"/>
                <c:pt idx="0">
                  <c:v>2</c:v>
                </c:pt>
                <c:pt idx="1">
                  <c:v>10</c:v>
                </c:pt>
                <c:pt idx="2">
                  <c:v>10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8A-4087-8485-68740F287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951616"/>
        <c:axId val="215953408"/>
      </c:barChart>
      <c:catAx>
        <c:axId val="215951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5953408"/>
        <c:crosses val="autoZero"/>
        <c:auto val="1"/>
        <c:lblAlgn val="ctr"/>
        <c:lblOffset val="100"/>
        <c:noMultiLvlLbl val="0"/>
      </c:catAx>
      <c:valAx>
        <c:axId val="2159534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5951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工作表1!$A$13</c:f>
              <c:strCache>
                <c:ptCount val="1"/>
                <c:pt idx="0">
                  <c:v>男生</c:v>
                </c:pt>
              </c:strCache>
            </c:strRef>
          </c:tx>
          <c:invertIfNegative val="0"/>
          <c:cat>
            <c:strRef>
              <c:f>工作表1!$B$11:$F$12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工作表1!$B$13:$F$13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A-4356-BFAC-172CADF528E6}"/>
            </c:ext>
          </c:extLst>
        </c:ser>
        <c:ser>
          <c:idx val="1"/>
          <c:order val="1"/>
          <c:tx>
            <c:strRef>
              <c:f>工作表1!$A$14</c:f>
              <c:strCache>
                <c:ptCount val="1"/>
                <c:pt idx="0">
                  <c:v>女生</c:v>
                </c:pt>
              </c:strCache>
            </c:strRef>
          </c:tx>
          <c:invertIfNegative val="0"/>
          <c:cat>
            <c:strRef>
              <c:f>工作表1!$B$11:$F$12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工作表1!$B$14:$F$14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DA-4356-BFAC-172CADF528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991424"/>
        <c:axId val="215992960"/>
      </c:barChart>
      <c:catAx>
        <c:axId val="215991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5992960"/>
        <c:crosses val="autoZero"/>
        <c:auto val="1"/>
        <c:lblAlgn val="ctr"/>
        <c:lblOffset val="100"/>
        <c:noMultiLvlLbl val="0"/>
      </c:catAx>
      <c:valAx>
        <c:axId val="2159929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59914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247233801657146E-2"/>
          <c:y val="4.4444444444444446E-2"/>
          <c:w val="0.87346855540116308"/>
          <c:h val="0.90009273840769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工作表1!$A$18</c:f>
              <c:strCache>
                <c:ptCount val="1"/>
                <c:pt idx="0">
                  <c:v>男生</c:v>
                </c:pt>
              </c:strCache>
            </c:strRef>
          </c:tx>
          <c:invertIfNegative val="0"/>
          <c:cat>
            <c:strRef>
              <c:f>工作表1!$B$16:$F$17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工作表1!$B$18:$F$18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70-4B3D-A40F-12B7122C842F}"/>
            </c:ext>
          </c:extLst>
        </c:ser>
        <c:ser>
          <c:idx val="1"/>
          <c:order val="1"/>
          <c:tx>
            <c:strRef>
              <c:f>工作表1!$A$19</c:f>
              <c:strCache>
                <c:ptCount val="1"/>
                <c:pt idx="0">
                  <c:v>女生</c:v>
                </c:pt>
              </c:strCache>
            </c:strRef>
          </c:tx>
          <c:invertIfNegative val="0"/>
          <c:cat>
            <c:strRef>
              <c:f>工作表1!$B$16:$F$17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工作表1!$B$19:$F$19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1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70-4B3D-A40F-12B7122C8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441408"/>
        <c:axId val="215442944"/>
      </c:barChart>
      <c:catAx>
        <c:axId val="215441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5442944"/>
        <c:crosses val="autoZero"/>
        <c:auto val="1"/>
        <c:lblAlgn val="ctr"/>
        <c:lblOffset val="100"/>
        <c:noMultiLvlLbl val="0"/>
      </c:catAx>
      <c:valAx>
        <c:axId val="2154429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5441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工作表1!$A$24</c:f>
              <c:strCache>
                <c:ptCount val="1"/>
                <c:pt idx="0">
                  <c:v>男生</c:v>
                </c:pt>
              </c:strCache>
            </c:strRef>
          </c:tx>
          <c:invertIfNegative val="0"/>
          <c:cat>
            <c:strRef>
              <c:f>工作表1!$B$22:$F$23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工作表1!$B$24:$F$24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A0-443A-9A31-1AE8D92F75A9}"/>
            </c:ext>
          </c:extLst>
        </c:ser>
        <c:ser>
          <c:idx val="1"/>
          <c:order val="1"/>
          <c:tx>
            <c:strRef>
              <c:f>工作表1!$A$25</c:f>
              <c:strCache>
                <c:ptCount val="1"/>
                <c:pt idx="0">
                  <c:v>女生</c:v>
                </c:pt>
              </c:strCache>
            </c:strRef>
          </c:tx>
          <c:invertIfNegative val="0"/>
          <c:cat>
            <c:strRef>
              <c:f>工作表1!$B$22:$F$23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工作表1!$B$25:$F$25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8</c:v>
                </c:pt>
                <c:pt idx="3">
                  <c:v>9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A0-443A-9A31-1AE8D92F7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480960"/>
        <c:axId val="215490944"/>
      </c:barChart>
      <c:catAx>
        <c:axId val="215480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5490944"/>
        <c:crosses val="autoZero"/>
        <c:auto val="1"/>
        <c:lblAlgn val="ctr"/>
        <c:lblOffset val="100"/>
        <c:noMultiLvlLbl val="0"/>
      </c:catAx>
      <c:valAx>
        <c:axId val="2154909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5480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zh-TW" dirty="0" smtClean="0"/>
              <a:t> </a:t>
            </a:r>
            <a:endParaRPr lang="zh-TW" alt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工作表1!$A$29</c:f>
              <c:strCache>
                <c:ptCount val="1"/>
                <c:pt idx="0">
                  <c:v>男生</c:v>
                </c:pt>
              </c:strCache>
            </c:strRef>
          </c:tx>
          <c:invertIfNegative val="0"/>
          <c:cat>
            <c:strRef>
              <c:f>工作表1!$B$27:$F$28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工作表1!$B$29:$F$29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65-4BEC-A0D8-7FE880725F85}"/>
            </c:ext>
          </c:extLst>
        </c:ser>
        <c:ser>
          <c:idx val="1"/>
          <c:order val="1"/>
          <c:tx>
            <c:strRef>
              <c:f>工作表1!$A$30</c:f>
              <c:strCache>
                <c:ptCount val="1"/>
                <c:pt idx="0">
                  <c:v>女生</c:v>
                </c:pt>
              </c:strCache>
            </c:strRef>
          </c:tx>
          <c:invertIfNegative val="0"/>
          <c:cat>
            <c:strRef>
              <c:f>工作表1!$B$27:$F$28</c:f>
              <c:strCache>
                <c:ptCount val="5"/>
                <c:pt idx="0">
                  <c:v>非常認同</c:v>
                </c:pt>
                <c:pt idx="1">
                  <c:v>認同</c:v>
                </c:pt>
                <c:pt idx="2">
                  <c:v>普通</c:v>
                </c:pt>
                <c:pt idx="3">
                  <c:v>不認同</c:v>
                </c:pt>
                <c:pt idx="4">
                  <c:v>非常不認同</c:v>
                </c:pt>
              </c:strCache>
            </c:strRef>
          </c:cat>
          <c:val>
            <c:numRef>
              <c:f>工作表1!$B$30:$F$30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65-4BEC-A0D8-7FE880725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504384"/>
        <c:axId val="215505920"/>
      </c:barChart>
      <c:catAx>
        <c:axId val="215504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5505920"/>
        <c:crosses val="autoZero"/>
        <c:auto val="1"/>
        <c:lblAlgn val="ctr"/>
        <c:lblOffset val="100"/>
        <c:noMultiLvlLbl val="0"/>
      </c:catAx>
      <c:valAx>
        <c:axId val="2155059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5504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D27694-4DF3-4E48-AB95-694B2B7A8D6D}" type="datetimeFigureOut">
              <a:rPr lang="zh-TW" altLang="en-US" smtClean="0"/>
              <a:t>2024/6/17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3D5FDB-1F51-4663-8A03-45A679AB30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死刑的意義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法四</a:t>
            </a:r>
            <a:r>
              <a:rPr lang="en-US" altLang="zh-TW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A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吳承翰</a:t>
            </a:r>
          </a:p>
        </p:txBody>
      </p:sp>
    </p:spTree>
    <p:extLst>
      <p:ext uri="{BB962C8B-B14F-4D97-AF65-F5344CB8AC3E}">
        <p14:creationId xmlns:p14="http://schemas.microsoft.com/office/powerpoint/2010/main" val="24689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鄭性澤案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十三姨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ktv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殺人事件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性澤被控告於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2002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年時，與羅武雄等六男一女在臺中縣豐原市的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KTV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滋事，警方闖入，鄭性澤被指控槍殺前來的蘇姓員警，而被判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死刑，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不過監察院認為此案例的審理跟證據都存有重大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瑕疵。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年再審程序開啟後，由於檢辯雙方認為無羈押必要，台中高分院庭訊後裁定鄭性澤限制出境、出海，由台中高分檢開立釋票後釋放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日上午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時，臺灣高等法院臺中分院再審宣判，改判無罪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日，檢察官未上訴，鄭性澤無罪確定。</a:t>
            </a:r>
          </a:p>
        </p:txBody>
      </p:sp>
    </p:spTree>
    <p:extLst>
      <p:ext uri="{BB962C8B-B14F-4D97-AF65-F5344CB8AC3E}">
        <p14:creationId xmlns:p14="http://schemas.microsoft.com/office/powerpoint/2010/main" val="375269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Q5.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死刑違反人權，無法根本解決問題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   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51941250"/>
              </p:ext>
            </p:extLst>
          </p:nvPr>
        </p:nvGraphicFramePr>
        <p:xfrm>
          <a:off x="899592" y="2060848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597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Q6.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贊同廢死嗎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6396936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651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1143000"/>
          </a:xfrm>
        </p:spPr>
        <p:txBody>
          <a:bodyPr>
            <a:noAutofit/>
          </a:bodyPr>
          <a:lstStyle/>
          <a:p>
            <a:r>
              <a:rPr lang="en-US" altLang="zh-TW" sz="4000" cap="all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4000" cap="all" dirty="0">
                <a:latin typeface="標楷體" panose="03000509000000000000" pitchFamily="65" charset="-120"/>
                <a:ea typeface="標楷體" panose="03000509000000000000" pitchFamily="65" charset="-120"/>
              </a:rPr>
              <a:t>成民意反對廢死 大法官：一定要和民意妥協</a:t>
            </a:r>
            <a:r>
              <a:rPr lang="zh-TW" altLang="en-US" sz="4000" cap="all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2252748"/>
            <a:ext cx="7772400" cy="4572000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憲法法庭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日審理死刑是否違憲案，大法官詹森林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的辯論時對法務部提問，大法官不能與民意有衝突？一定要和民意妥協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憲法庭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審理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死刑是否違憲案，進行言詞辯論。由於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成民意反對廢死，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此次大法官將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如何做出解釋受到關注。不過，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大法官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反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問，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法務部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一再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訴諸民意，但包括通姦除罪、同婚議題大法官做出和民意不同的解釋，為何死刑議題，憲法法庭要讓步？大法官不能與民意有衝突？一定要和民意妥協？</a:t>
            </a:r>
          </a:p>
          <a:p>
            <a:pPr marL="0" indent="0">
              <a:spcBef>
                <a:spcPct val="0"/>
              </a:spcBef>
              <a:buNone/>
            </a:pPr>
            <a:endParaRPr lang="zh-TW" altLang="en-US" sz="4400" cap="all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208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6632"/>
            <a:ext cx="5623606" cy="6552728"/>
          </a:xfrm>
        </p:spPr>
      </p:pic>
    </p:spTree>
    <p:extLst>
      <p:ext uri="{BB962C8B-B14F-4D97-AF65-F5344CB8AC3E}">
        <p14:creationId xmlns:p14="http://schemas.microsoft.com/office/powerpoint/2010/main" val="414602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8640"/>
            <a:ext cx="5362855" cy="6669360"/>
          </a:xfrm>
        </p:spPr>
      </p:pic>
    </p:spTree>
    <p:extLst>
      <p:ext uri="{BB962C8B-B14F-4D97-AF65-F5344CB8AC3E}">
        <p14:creationId xmlns:p14="http://schemas.microsoft.com/office/powerpoint/2010/main" val="417773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56784" cy="315436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solidFill>
                  <a:srgbClr val="FF0000"/>
                </a:solidFill>
              </a:rPr>
              <a:t>謝謝大家！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4797152"/>
            <a:ext cx="8229600" cy="349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</a:endParaRPr>
          </a:p>
          <a:p>
            <a:pPr algn="ctr"/>
            <a:endParaRPr lang="en-US" altLang="zh-TW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SDGS 16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制度的正義與和平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256584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16.1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大幅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減少各地各種形式的暴力，以及暴力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相</a:t>
            </a:r>
            <a:endParaRPr lang="en-US" altLang="zh-TW" sz="3000" b="1" cap="small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關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事件的死亡率。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16.2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終結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對兒童進行虐待、剝削、販賣以及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一切</a:t>
            </a:r>
            <a:endParaRPr lang="en-US" altLang="zh-TW" sz="3000" b="1" cap="small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形式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的暴力和酷刑。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16.3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促進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國家和國際層級的法治，確保人人都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有</a:t>
            </a:r>
            <a:endParaRPr lang="en-US" altLang="zh-TW" sz="3000" b="1" cap="small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平等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獲得司法的途徑。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16.4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2030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年，大幅減少非法的資金與武器流動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</a:t>
            </a:r>
            <a:endParaRPr lang="en-US" altLang="zh-TW" sz="3000" b="1" cap="small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加強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被盜資產的歸還和回復，並打擊一切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形</a:t>
            </a:r>
            <a:endParaRPr lang="en-US" altLang="zh-TW" sz="3000" b="1" cap="small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式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的組織犯罪。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16.5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大幅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減少各種形式的貪污賄賂。</a:t>
            </a:r>
            <a:endParaRPr lang="en-US" altLang="zh-TW" sz="3000" b="1" cap="small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16.6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在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各層級建立有效率、負責且透明的制度。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16.7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確保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各級的決策皆能回應民意、兼容各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方， </a:t>
            </a:r>
            <a:endParaRPr lang="en-US" altLang="zh-TW" sz="3000" b="1" cap="small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   且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具備參與性和代表性。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TW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16.8</a:t>
            </a:r>
            <a:r>
              <a:rPr lang="zh-TW" altLang="en-US" sz="3000" b="1" cap="small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擴大</a:t>
            </a:r>
            <a:r>
              <a:rPr lang="zh-TW" altLang="en-US" sz="3000" b="1" cap="small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及強化開發中國家參與全球治理機構。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467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科系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總計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科系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:12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女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:29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14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50050257"/>
              </p:ext>
            </p:extLst>
          </p:nvPr>
        </p:nvGraphicFramePr>
        <p:xfrm>
          <a:off x="179512" y="-99392"/>
          <a:ext cx="8507288" cy="6225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197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Q1.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您是否贊同死刑的存在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 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4428548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003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Q2.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您關注死刑相關議題的頻率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7893467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71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Q3.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死刑是否可有效遏止罪犯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54069274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434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麗緻牙醫割喉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死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傷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一名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歲賴姓男子為了找在牙醫診所工作的妹妹借錢，卻找不到人，竟拿刀朝現場人員的致命部位砍殺，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歲的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王醫師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為了保護助理被割喉身亡，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歲翁姓牙醫助理鎖骨下動脈被割斷出血，氣管也破損，重傷搶救。據了解，賴男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年前畢業於國立中興大學，澳洲打工度假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返臺卻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求職不順，長期精神出問題，嫉妒妹妹診所工作，疑因此造成悲劇。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097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15200" cy="10129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Q4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死刑可達到社會正義給家屬一個交代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844971"/>
              </p:ext>
            </p:extLst>
          </p:nvPr>
        </p:nvGraphicFramePr>
        <p:xfrm>
          <a:off x="899592" y="2060848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253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684</Words>
  <Application>Microsoft Office PowerPoint</Application>
  <PresentationFormat>如螢幕大小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Century Schoolbook</vt:lpstr>
      <vt:lpstr>新細明體</vt:lpstr>
      <vt:lpstr>標楷體</vt:lpstr>
      <vt:lpstr>Wingdings</vt:lpstr>
      <vt:lpstr>Wingdings 2</vt:lpstr>
      <vt:lpstr>壁窗</vt:lpstr>
      <vt:lpstr>死刑的意義</vt:lpstr>
      <vt:lpstr>SDGS 16 制度的正義與和平 </vt:lpstr>
      <vt:lpstr>PowerPoint 簡報</vt:lpstr>
      <vt:lpstr>PowerPoint 簡報</vt:lpstr>
      <vt:lpstr>Q1.您是否贊同死刑的存在?   </vt:lpstr>
      <vt:lpstr>Q2.您關注死刑相關議題的頻率?  </vt:lpstr>
      <vt:lpstr>Q3.死刑是否可有效遏止罪犯?   </vt:lpstr>
      <vt:lpstr>臺中麗緻牙醫割喉1死2傷 </vt:lpstr>
      <vt:lpstr> Q4.死刑可達到社會正義給家屬一個交代? </vt:lpstr>
      <vt:lpstr>鄭性澤案(十三姨ktv殺人事件) </vt:lpstr>
      <vt:lpstr>Q5.死刑違反人權，無法根本解決問題?     </vt:lpstr>
      <vt:lpstr>Q6.贊同廢死嗎?  </vt:lpstr>
      <vt:lpstr>8成民意反對廢死 大法官：一定要和民意妥協？</vt:lpstr>
      <vt:lpstr>PowerPoint 簡報</vt:lpstr>
      <vt:lpstr>PowerPoint 簡報</vt:lpstr>
      <vt:lpstr>謝謝大家！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死刑的意義</dc:title>
  <dc:creator>Albert Wu</dc:creator>
  <cp:lastModifiedBy>prnuser</cp:lastModifiedBy>
  <cp:revision>23</cp:revision>
  <dcterms:created xsi:type="dcterms:W3CDTF">2024-04-24T12:52:26Z</dcterms:created>
  <dcterms:modified xsi:type="dcterms:W3CDTF">2024-06-17T06:52:54Z</dcterms:modified>
</cp:coreProperties>
</file>