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59" r:id="rId4"/>
    <p:sldId id="270" r:id="rId5"/>
    <p:sldId id="271" r:id="rId6"/>
    <p:sldId id="268" r:id="rId7"/>
    <p:sldId id="269" r:id="rId8"/>
    <p:sldId id="275" r:id="rId9"/>
    <p:sldId id="272" r:id="rId10"/>
    <p:sldId id="273" r:id="rId11"/>
    <p:sldId id="274" r:id="rId12"/>
    <p:sldId id="276" r:id="rId13"/>
    <p:sldId id="277" r:id="rId14"/>
    <p:sldId id="278" r:id="rId15"/>
    <p:sldId id="281" r:id="rId16"/>
    <p:sldId id="279" r:id="rId17"/>
    <p:sldId id="280" r:id="rId1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B9AE"/>
    <a:srgbClr val="DB43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575"/>
    <p:restoredTop sz="94687"/>
  </p:normalViewPr>
  <p:slideViewPr>
    <p:cSldViewPr snapToGrid="0">
      <p:cViewPr varScale="1">
        <p:scale>
          <a:sx n="49" d="100"/>
          <a:sy n="49" d="100"/>
        </p:scale>
        <p:origin x="42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BD79DD-E2F8-7342-99FB-177D2AB2959A}" type="doc">
      <dgm:prSet loTypeId="urn:microsoft.com/office/officeart/2005/8/layout/chevron1" loCatId="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zh-TW" altLang="en-US"/>
        </a:p>
      </dgm:t>
    </dgm:pt>
    <dgm:pt modelId="{BE6E5E79-6D35-D541-A6CF-AD85BFD12BC8}">
      <dgm:prSet phldrT="[文字]"/>
      <dgm:spPr/>
      <dgm:t>
        <a:bodyPr/>
        <a:lstStyle/>
        <a:p>
          <a:r>
            <a:rPr lang="zh-TW" altLang="en-US" dirty="0">
              <a:latin typeface="Heiti SC Medium" pitchFamily="2" charset="-128"/>
              <a:ea typeface="Heiti SC Medium" pitchFamily="2" charset="-128"/>
            </a:rPr>
            <a:t>產生</a:t>
          </a:r>
          <a:endParaRPr lang="en-US" altLang="zh-TW" dirty="0">
            <a:latin typeface="Heiti SC Medium" pitchFamily="2" charset="-128"/>
            <a:ea typeface="Heiti SC Medium" pitchFamily="2" charset="-128"/>
          </a:endParaRPr>
        </a:p>
        <a:p>
          <a:r>
            <a:rPr lang="zh-TW" altLang="en-US" dirty="0">
              <a:latin typeface="Heiti SC Medium" pitchFamily="2" charset="-128"/>
              <a:ea typeface="Heiti SC Medium" pitchFamily="2" charset="-128"/>
            </a:rPr>
            <a:t>動機</a:t>
          </a:r>
        </a:p>
      </dgm:t>
    </dgm:pt>
    <dgm:pt modelId="{EFF23293-16A4-014B-9E07-5140FA015717}" type="parTrans" cxnId="{EC59320C-FB3A-4447-8A79-AE7B373321C4}">
      <dgm:prSet/>
      <dgm:spPr/>
      <dgm:t>
        <a:bodyPr/>
        <a:lstStyle/>
        <a:p>
          <a:endParaRPr lang="zh-TW" altLang="en-US"/>
        </a:p>
      </dgm:t>
    </dgm:pt>
    <dgm:pt modelId="{8566427B-66A1-864D-949F-C3BD28D67BF3}" type="sibTrans" cxnId="{EC59320C-FB3A-4447-8A79-AE7B373321C4}">
      <dgm:prSet/>
      <dgm:spPr/>
      <dgm:t>
        <a:bodyPr/>
        <a:lstStyle/>
        <a:p>
          <a:endParaRPr lang="zh-TW" altLang="en-US"/>
        </a:p>
      </dgm:t>
    </dgm:pt>
    <dgm:pt modelId="{84A2894E-9F19-FC44-BFBE-89C1024C6C47}">
      <dgm:prSet phldrT="[文字]"/>
      <dgm:spPr/>
      <dgm:t>
        <a:bodyPr/>
        <a:lstStyle/>
        <a:p>
          <a:r>
            <a:rPr lang="zh-TW" altLang="en-US" dirty="0">
              <a:effectLst/>
              <a:latin typeface="Heiti SC Medium" pitchFamily="2" charset="-128"/>
              <a:ea typeface="Heiti SC Medium" pitchFamily="2" charset="-128"/>
            </a:rPr>
            <a:t>查找月經稅相關文獻</a:t>
          </a:r>
          <a:endParaRPr lang="zh-TW" altLang="en-US" dirty="0"/>
        </a:p>
      </dgm:t>
    </dgm:pt>
    <dgm:pt modelId="{89C66EC9-B0F2-FF4F-9213-07212FA12046}" type="parTrans" cxnId="{7586758F-7B2A-C047-887B-7A5C2245C9F3}">
      <dgm:prSet/>
      <dgm:spPr/>
      <dgm:t>
        <a:bodyPr/>
        <a:lstStyle/>
        <a:p>
          <a:endParaRPr lang="zh-TW" altLang="en-US"/>
        </a:p>
      </dgm:t>
    </dgm:pt>
    <dgm:pt modelId="{88671C65-0C08-E041-8CF6-9B0D0CC87A05}" type="sibTrans" cxnId="{7586758F-7B2A-C047-887B-7A5C2245C9F3}">
      <dgm:prSet/>
      <dgm:spPr/>
      <dgm:t>
        <a:bodyPr/>
        <a:lstStyle/>
        <a:p>
          <a:endParaRPr lang="zh-TW" altLang="en-US"/>
        </a:p>
      </dgm:t>
    </dgm:pt>
    <dgm:pt modelId="{F1764458-C731-4B4A-AE0B-874E057D5F30}">
      <dgm:prSet phldrT="[文字]"/>
      <dgm:spPr/>
      <dgm:t>
        <a:bodyPr/>
        <a:lstStyle/>
        <a:p>
          <a:r>
            <a:rPr lang="zh-TW" altLang="en-US" dirty="0">
              <a:effectLst/>
              <a:latin typeface="Heiti SC Medium" pitchFamily="2" charset="-128"/>
              <a:ea typeface="Heiti SC Medium" pitchFamily="2" charset="-128"/>
            </a:rPr>
            <a:t>發放月經稅相關問卷</a:t>
          </a:r>
          <a:r>
            <a:rPr lang="en-US" altLang="zh-TW" dirty="0">
              <a:effectLst/>
              <a:latin typeface="Heiti SC Medium" pitchFamily="2" charset="-128"/>
              <a:ea typeface="Heiti SC Medium" pitchFamily="2" charset="-128"/>
            </a:rPr>
            <a:t> </a:t>
          </a:r>
          <a:endParaRPr lang="zh-TW" altLang="en-US" dirty="0"/>
        </a:p>
      </dgm:t>
    </dgm:pt>
    <dgm:pt modelId="{B29C6E2E-5F4A-924A-81E9-4008C42C4446}" type="parTrans" cxnId="{D9820F0E-558B-0C4E-8FEB-FEF2F6D13B34}">
      <dgm:prSet/>
      <dgm:spPr/>
      <dgm:t>
        <a:bodyPr/>
        <a:lstStyle/>
        <a:p>
          <a:endParaRPr lang="zh-TW" altLang="en-US"/>
        </a:p>
      </dgm:t>
    </dgm:pt>
    <dgm:pt modelId="{C905C1D4-0398-F74E-815E-325F9C762276}" type="sibTrans" cxnId="{D9820F0E-558B-0C4E-8FEB-FEF2F6D13B34}">
      <dgm:prSet/>
      <dgm:spPr/>
      <dgm:t>
        <a:bodyPr/>
        <a:lstStyle/>
        <a:p>
          <a:endParaRPr lang="zh-TW" altLang="en-US"/>
        </a:p>
      </dgm:t>
    </dgm:pt>
    <dgm:pt modelId="{BE914384-56D0-8C4A-8840-3FA7A26115CA}">
      <dgm:prSet/>
      <dgm:spPr/>
      <dgm:t>
        <a:bodyPr/>
        <a:lstStyle/>
        <a:p>
          <a:r>
            <a:rPr lang="zh-TW" altLang="en-US" dirty="0">
              <a:effectLst/>
              <a:latin typeface="Heiti SC Medium" pitchFamily="2" charset="-128"/>
              <a:ea typeface="Heiti SC Medium" pitchFamily="2" charset="-128"/>
            </a:rPr>
            <a:t>分析月經稅相關文獻與問卷內容 </a:t>
          </a:r>
          <a:endParaRPr lang="zh-TW" altLang="en-US" dirty="0"/>
        </a:p>
      </dgm:t>
    </dgm:pt>
    <dgm:pt modelId="{0BD9B03E-C04B-EF49-8B38-813D5F575122}" type="parTrans" cxnId="{A729D3F8-433D-0340-9EAE-6E930771DD0F}">
      <dgm:prSet/>
      <dgm:spPr/>
      <dgm:t>
        <a:bodyPr/>
        <a:lstStyle/>
        <a:p>
          <a:endParaRPr lang="zh-TW" altLang="en-US"/>
        </a:p>
      </dgm:t>
    </dgm:pt>
    <dgm:pt modelId="{90BDCF28-42A9-A140-886A-B5657D6572FD}" type="sibTrans" cxnId="{A729D3F8-433D-0340-9EAE-6E930771DD0F}">
      <dgm:prSet/>
      <dgm:spPr/>
      <dgm:t>
        <a:bodyPr/>
        <a:lstStyle/>
        <a:p>
          <a:endParaRPr lang="zh-TW" altLang="en-US"/>
        </a:p>
      </dgm:t>
    </dgm:pt>
    <dgm:pt modelId="{3887F8B5-A0EE-7345-8FB0-EE68137428A8}">
      <dgm:prSet/>
      <dgm:spPr/>
      <dgm:t>
        <a:bodyPr/>
        <a:lstStyle/>
        <a:p>
          <a:r>
            <a:rPr lang="zh-TW" altLang="en-US" dirty="0">
              <a:effectLst/>
              <a:latin typeface="Heiti SC Medium" pitchFamily="2" charset="-128"/>
              <a:ea typeface="Heiti SC Medium" pitchFamily="2" charset="-128"/>
            </a:rPr>
            <a:t>總結並</a:t>
          </a:r>
          <a:endParaRPr lang="en-US" altLang="zh-TW" dirty="0">
            <a:effectLst/>
            <a:latin typeface="Heiti SC Medium" pitchFamily="2" charset="-128"/>
            <a:ea typeface="Heiti SC Medium" pitchFamily="2" charset="-128"/>
          </a:endParaRPr>
        </a:p>
        <a:p>
          <a:r>
            <a:rPr lang="zh-TW" altLang="en-US" dirty="0">
              <a:effectLst/>
              <a:latin typeface="Heiti SC Medium" pitchFamily="2" charset="-128"/>
              <a:ea typeface="Heiti SC Medium" pitchFamily="2" charset="-128"/>
            </a:rPr>
            <a:t>提出</a:t>
          </a:r>
          <a:r>
            <a:rPr lang="zh-TW" altLang="en-US" dirty="0">
              <a:latin typeface="Heiti SC Medium" pitchFamily="2" charset="-128"/>
              <a:ea typeface="Heiti SC Medium" pitchFamily="2" charset="-128"/>
            </a:rPr>
            <a:t>建議</a:t>
          </a:r>
          <a:endParaRPr lang="zh-TW" altLang="en-US" dirty="0"/>
        </a:p>
      </dgm:t>
    </dgm:pt>
    <dgm:pt modelId="{075435BF-EA66-5A47-AA10-7E717E02D337}" type="parTrans" cxnId="{2D21CFEF-16D2-9047-B9E7-6B6944EDDF60}">
      <dgm:prSet/>
      <dgm:spPr/>
      <dgm:t>
        <a:bodyPr/>
        <a:lstStyle/>
        <a:p>
          <a:endParaRPr lang="zh-TW" altLang="en-US"/>
        </a:p>
      </dgm:t>
    </dgm:pt>
    <dgm:pt modelId="{CDD84C00-18DA-7340-AE6A-4110F6EE6A4A}" type="sibTrans" cxnId="{2D21CFEF-16D2-9047-B9E7-6B6944EDDF60}">
      <dgm:prSet/>
      <dgm:spPr/>
      <dgm:t>
        <a:bodyPr/>
        <a:lstStyle/>
        <a:p>
          <a:endParaRPr lang="zh-TW" altLang="en-US"/>
        </a:p>
      </dgm:t>
    </dgm:pt>
    <dgm:pt modelId="{675BFA91-48B4-A241-8D7F-3DF1DC19AE5C}" type="pres">
      <dgm:prSet presAssocID="{49BD79DD-E2F8-7342-99FB-177D2AB2959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FDF5D46B-75F5-334C-9660-DF84D1DAEBF3}" type="pres">
      <dgm:prSet presAssocID="{BE6E5E79-6D35-D541-A6CF-AD85BFD12BC8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D11E73A-0361-5142-AE7F-B75E522A12EC}" type="pres">
      <dgm:prSet presAssocID="{8566427B-66A1-864D-949F-C3BD28D67BF3}" presName="parTxOnlySpace" presStyleCnt="0"/>
      <dgm:spPr/>
    </dgm:pt>
    <dgm:pt modelId="{A3C7AF06-68C9-304A-8F6A-E7D4ACA6E79A}" type="pres">
      <dgm:prSet presAssocID="{84A2894E-9F19-FC44-BFBE-89C1024C6C47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CF30FD1-C3D4-E342-9D2C-BD6867693921}" type="pres">
      <dgm:prSet presAssocID="{88671C65-0C08-E041-8CF6-9B0D0CC87A05}" presName="parTxOnlySpace" presStyleCnt="0"/>
      <dgm:spPr/>
    </dgm:pt>
    <dgm:pt modelId="{5A31973E-9402-CB4A-8E2A-1FB0370A68A6}" type="pres">
      <dgm:prSet presAssocID="{F1764458-C731-4B4A-AE0B-874E057D5F30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4233412-6377-C144-86A8-7A05070453FA}" type="pres">
      <dgm:prSet presAssocID="{C905C1D4-0398-F74E-815E-325F9C762276}" presName="parTxOnlySpace" presStyleCnt="0"/>
      <dgm:spPr/>
    </dgm:pt>
    <dgm:pt modelId="{7CB0E112-5B32-0E48-A41A-FF4746D786E9}" type="pres">
      <dgm:prSet presAssocID="{BE914384-56D0-8C4A-8840-3FA7A26115CA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6C7A251-41C8-AE4F-B631-AB6EE5340BA4}" type="pres">
      <dgm:prSet presAssocID="{90BDCF28-42A9-A140-886A-B5657D6572FD}" presName="parTxOnlySpace" presStyleCnt="0"/>
      <dgm:spPr/>
    </dgm:pt>
    <dgm:pt modelId="{B84B0C0F-5476-E444-B207-5EAFE5D5A05D}" type="pres">
      <dgm:prSet presAssocID="{3887F8B5-A0EE-7345-8FB0-EE68137428A8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D21CFEF-16D2-9047-B9E7-6B6944EDDF60}" srcId="{49BD79DD-E2F8-7342-99FB-177D2AB2959A}" destId="{3887F8B5-A0EE-7345-8FB0-EE68137428A8}" srcOrd="4" destOrd="0" parTransId="{075435BF-EA66-5A47-AA10-7E717E02D337}" sibTransId="{CDD84C00-18DA-7340-AE6A-4110F6EE6A4A}"/>
    <dgm:cxn modelId="{FCA42610-390E-5E47-A88F-7190151323D7}" type="presOf" srcId="{BE6E5E79-6D35-D541-A6CF-AD85BFD12BC8}" destId="{FDF5D46B-75F5-334C-9660-DF84D1DAEBF3}" srcOrd="0" destOrd="0" presId="urn:microsoft.com/office/officeart/2005/8/layout/chevron1"/>
    <dgm:cxn modelId="{EC59320C-FB3A-4447-8A79-AE7B373321C4}" srcId="{49BD79DD-E2F8-7342-99FB-177D2AB2959A}" destId="{BE6E5E79-6D35-D541-A6CF-AD85BFD12BC8}" srcOrd="0" destOrd="0" parTransId="{EFF23293-16A4-014B-9E07-5140FA015717}" sibTransId="{8566427B-66A1-864D-949F-C3BD28D67BF3}"/>
    <dgm:cxn modelId="{D98A92AA-2A5F-0449-B124-68EA648346E4}" type="presOf" srcId="{BE914384-56D0-8C4A-8840-3FA7A26115CA}" destId="{7CB0E112-5B32-0E48-A41A-FF4746D786E9}" srcOrd="0" destOrd="0" presId="urn:microsoft.com/office/officeart/2005/8/layout/chevron1"/>
    <dgm:cxn modelId="{8ED49113-B340-6E4A-B68F-0BE5903261FE}" type="presOf" srcId="{F1764458-C731-4B4A-AE0B-874E057D5F30}" destId="{5A31973E-9402-CB4A-8E2A-1FB0370A68A6}" srcOrd="0" destOrd="0" presId="urn:microsoft.com/office/officeart/2005/8/layout/chevron1"/>
    <dgm:cxn modelId="{6249AF78-4852-0C48-B380-1D142F1A2C05}" type="presOf" srcId="{49BD79DD-E2F8-7342-99FB-177D2AB2959A}" destId="{675BFA91-48B4-A241-8D7F-3DF1DC19AE5C}" srcOrd="0" destOrd="0" presId="urn:microsoft.com/office/officeart/2005/8/layout/chevron1"/>
    <dgm:cxn modelId="{D9820F0E-558B-0C4E-8FEB-FEF2F6D13B34}" srcId="{49BD79DD-E2F8-7342-99FB-177D2AB2959A}" destId="{F1764458-C731-4B4A-AE0B-874E057D5F30}" srcOrd="2" destOrd="0" parTransId="{B29C6E2E-5F4A-924A-81E9-4008C42C4446}" sibTransId="{C905C1D4-0398-F74E-815E-325F9C762276}"/>
    <dgm:cxn modelId="{A729D3F8-433D-0340-9EAE-6E930771DD0F}" srcId="{49BD79DD-E2F8-7342-99FB-177D2AB2959A}" destId="{BE914384-56D0-8C4A-8840-3FA7A26115CA}" srcOrd="3" destOrd="0" parTransId="{0BD9B03E-C04B-EF49-8B38-813D5F575122}" sibTransId="{90BDCF28-42A9-A140-886A-B5657D6572FD}"/>
    <dgm:cxn modelId="{C4136170-28F7-2249-9FB1-49217F246CCC}" type="presOf" srcId="{3887F8B5-A0EE-7345-8FB0-EE68137428A8}" destId="{B84B0C0F-5476-E444-B207-5EAFE5D5A05D}" srcOrd="0" destOrd="0" presId="urn:microsoft.com/office/officeart/2005/8/layout/chevron1"/>
    <dgm:cxn modelId="{E3BD8475-F5C9-064E-A870-9DEB17711D67}" type="presOf" srcId="{84A2894E-9F19-FC44-BFBE-89C1024C6C47}" destId="{A3C7AF06-68C9-304A-8F6A-E7D4ACA6E79A}" srcOrd="0" destOrd="0" presId="urn:microsoft.com/office/officeart/2005/8/layout/chevron1"/>
    <dgm:cxn modelId="{7586758F-7B2A-C047-887B-7A5C2245C9F3}" srcId="{49BD79DD-E2F8-7342-99FB-177D2AB2959A}" destId="{84A2894E-9F19-FC44-BFBE-89C1024C6C47}" srcOrd="1" destOrd="0" parTransId="{89C66EC9-B0F2-FF4F-9213-07212FA12046}" sibTransId="{88671C65-0C08-E041-8CF6-9B0D0CC87A05}"/>
    <dgm:cxn modelId="{7BC4317D-8D1D-E947-89C2-201705D16A22}" type="presParOf" srcId="{675BFA91-48B4-A241-8D7F-3DF1DC19AE5C}" destId="{FDF5D46B-75F5-334C-9660-DF84D1DAEBF3}" srcOrd="0" destOrd="0" presId="urn:microsoft.com/office/officeart/2005/8/layout/chevron1"/>
    <dgm:cxn modelId="{7C0DBA68-17EC-9949-BCD3-2D2975AFF928}" type="presParOf" srcId="{675BFA91-48B4-A241-8D7F-3DF1DC19AE5C}" destId="{6D11E73A-0361-5142-AE7F-B75E522A12EC}" srcOrd="1" destOrd="0" presId="urn:microsoft.com/office/officeart/2005/8/layout/chevron1"/>
    <dgm:cxn modelId="{C8E552C5-890E-D64F-9FAC-023962C0FBFC}" type="presParOf" srcId="{675BFA91-48B4-A241-8D7F-3DF1DC19AE5C}" destId="{A3C7AF06-68C9-304A-8F6A-E7D4ACA6E79A}" srcOrd="2" destOrd="0" presId="urn:microsoft.com/office/officeart/2005/8/layout/chevron1"/>
    <dgm:cxn modelId="{C026381E-B5E9-5949-AB48-D714D9C9DB85}" type="presParOf" srcId="{675BFA91-48B4-A241-8D7F-3DF1DC19AE5C}" destId="{DCF30FD1-C3D4-E342-9D2C-BD6867693921}" srcOrd="3" destOrd="0" presId="urn:microsoft.com/office/officeart/2005/8/layout/chevron1"/>
    <dgm:cxn modelId="{11593B37-CB60-B748-84F4-FA124B846997}" type="presParOf" srcId="{675BFA91-48B4-A241-8D7F-3DF1DC19AE5C}" destId="{5A31973E-9402-CB4A-8E2A-1FB0370A68A6}" srcOrd="4" destOrd="0" presId="urn:microsoft.com/office/officeart/2005/8/layout/chevron1"/>
    <dgm:cxn modelId="{564150A0-EB5B-AA4B-B6E4-1579B1177FB2}" type="presParOf" srcId="{675BFA91-48B4-A241-8D7F-3DF1DC19AE5C}" destId="{54233412-6377-C144-86A8-7A05070453FA}" srcOrd="5" destOrd="0" presId="urn:microsoft.com/office/officeart/2005/8/layout/chevron1"/>
    <dgm:cxn modelId="{0B5B4139-2A1D-9C4A-AA0E-DB48FACD8ABF}" type="presParOf" srcId="{675BFA91-48B4-A241-8D7F-3DF1DC19AE5C}" destId="{7CB0E112-5B32-0E48-A41A-FF4746D786E9}" srcOrd="6" destOrd="0" presId="urn:microsoft.com/office/officeart/2005/8/layout/chevron1"/>
    <dgm:cxn modelId="{954B89D5-C0F8-0245-9380-414F21DD332D}" type="presParOf" srcId="{675BFA91-48B4-A241-8D7F-3DF1DC19AE5C}" destId="{B6C7A251-41C8-AE4F-B631-AB6EE5340BA4}" srcOrd="7" destOrd="0" presId="urn:microsoft.com/office/officeart/2005/8/layout/chevron1"/>
    <dgm:cxn modelId="{4925139D-9B76-AD47-91C2-342C0983D9E8}" type="presParOf" srcId="{675BFA91-48B4-A241-8D7F-3DF1DC19AE5C}" destId="{B84B0C0F-5476-E444-B207-5EAFE5D5A05D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F5D46B-75F5-334C-9660-DF84D1DAEBF3}">
      <dsp:nvSpPr>
        <dsp:cNvPr id="0" name=""/>
        <dsp:cNvSpPr/>
      </dsp:nvSpPr>
      <dsp:spPr>
        <a:xfrm>
          <a:off x="2704" y="2444614"/>
          <a:ext cx="2407327" cy="962930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>
              <a:latin typeface="Heiti SC Medium" pitchFamily="2" charset="-128"/>
              <a:ea typeface="Heiti SC Medium" pitchFamily="2" charset="-128"/>
            </a:rPr>
            <a:t>產生</a:t>
          </a:r>
          <a:endParaRPr lang="en-US" altLang="zh-TW" sz="2000" kern="1200" dirty="0">
            <a:latin typeface="Heiti SC Medium" pitchFamily="2" charset="-128"/>
            <a:ea typeface="Heiti SC Medium" pitchFamily="2" charset="-128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>
              <a:latin typeface="Heiti SC Medium" pitchFamily="2" charset="-128"/>
              <a:ea typeface="Heiti SC Medium" pitchFamily="2" charset="-128"/>
            </a:rPr>
            <a:t>動機</a:t>
          </a:r>
        </a:p>
      </dsp:txBody>
      <dsp:txXfrm>
        <a:off x="484169" y="2444614"/>
        <a:ext cx="1444397" cy="962930"/>
      </dsp:txXfrm>
    </dsp:sp>
    <dsp:sp modelId="{A3C7AF06-68C9-304A-8F6A-E7D4ACA6E79A}">
      <dsp:nvSpPr>
        <dsp:cNvPr id="0" name=""/>
        <dsp:cNvSpPr/>
      </dsp:nvSpPr>
      <dsp:spPr>
        <a:xfrm>
          <a:off x="2169299" y="2444614"/>
          <a:ext cx="2407327" cy="962930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>
              <a:effectLst/>
              <a:latin typeface="Heiti SC Medium" pitchFamily="2" charset="-128"/>
              <a:ea typeface="Heiti SC Medium" pitchFamily="2" charset="-128"/>
            </a:rPr>
            <a:t>查找月經稅相關文獻</a:t>
          </a:r>
          <a:endParaRPr lang="zh-TW" altLang="en-US" sz="2000" kern="1200" dirty="0"/>
        </a:p>
      </dsp:txBody>
      <dsp:txXfrm>
        <a:off x="2650764" y="2444614"/>
        <a:ext cx="1444397" cy="962930"/>
      </dsp:txXfrm>
    </dsp:sp>
    <dsp:sp modelId="{5A31973E-9402-CB4A-8E2A-1FB0370A68A6}">
      <dsp:nvSpPr>
        <dsp:cNvPr id="0" name=""/>
        <dsp:cNvSpPr/>
      </dsp:nvSpPr>
      <dsp:spPr>
        <a:xfrm>
          <a:off x="4335893" y="2444614"/>
          <a:ext cx="2407327" cy="962930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>
              <a:effectLst/>
              <a:latin typeface="Heiti SC Medium" pitchFamily="2" charset="-128"/>
              <a:ea typeface="Heiti SC Medium" pitchFamily="2" charset="-128"/>
            </a:rPr>
            <a:t>發放月經稅相關問卷</a:t>
          </a:r>
          <a:r>
            <a:rPr lang="en-US" altLang="zh-TW" sz="2000" kern="1200" dirty="0">
              <a:effectLst/>
              <a:latin typeface="Heiti SC Medium" pitchFamily="2" charset="-128"/>
              <a:ea typeface="Heiti SC Medium" pitchFamily="2" charset="-128"/>
            </a:rPr>
            <a:t> </a:t>
          </a:r>
          <a:endParaRPr lang="zh-TW" altLang="en-US" sz="2000" kern="1200" dirty="0"/>
        </a:p>
      </dsp:txBody>
      <dsp:txXfrm>
        <a:off x="4817358" y="2444614"/>
        <a:ext cx="1444397" cy="962930"/>
      </dsp:txXfrm>
    </dsp:sp>
    <dsp:sp modelId="{7CB0E112-5B32-0E48-A41A-FF4746D786E9}">
      <dsp:nvSpPr>
        <dsp:cNvPr id="0" name=""/>
        <dsp:cNvSpPr/>
      </dsp:nvSpPr>
      <dsp:spPr>
        <a:xfrm>
          <a:off x="6502487" y="2444614"/>
          <a:ext cx="2407327" cy="962930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>
              <a:effectLst/>
              <a:latin typeface="Heiti SC Medium" pitchFamily="2" charset="-128"/>
              <a:ea typeface="Heiti SC Medium" pitchFamily="2" charset="-128"/>
            </a:rPr>
            <a:t>分析月經稅相關文獻與問卷內容 </a:t>
          </a:r>
          <a:endParaRPr lang="zh-TW" altLang="en-US" sz="2000" kern="1200" dirty="0"/>
        </a:p>
      </dsp:txBody>
      <dsp:txXfrm>
        <a:off x="6983952" y="2444614"/>
        <a:ext cx="1444397" cy="962930"/>
      </dsp:txXfrm>
    </dsp:sp>
    <dsp:sp modelId="{B84B0C0F-5476-E444-B207-5EAFE5D5A05D}">
      <dsp:nvSpPr>
        <dsp:cNvPr id="0" name=""/>
        <dsp:cNvSpPr/>
      </dsp:nvSpPr>
      <dsp:spPr>
        <a:xfrm>
          <a:off x="8669082" y="2444614"/>
          <a:ext cx="2407327" cy="962930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>
              <a:effectLst/>
              <a:latin typeface="Heiti SC Medium" pitchFamily="2" charset="-128"/>
              <a:ea typeface="Heiti SC Medium" pitchFamily="2" charset="-128"/>
            </a:rPr>
            <a:t>總結並</a:t>
          </a:r>
          <a:endParaRPr lang="en-US" altLang="zh-TW" sz="2000" kern="1200" dirty="0">
            <a:effectLst/>
            <a:latin typeface="Heiti SC Medium" pitchFamily="2" charset="-128"/>
            <a:ea typeface="Heiti SC Medium" pitchFamily="2" charset="-128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>
              <a:effectLst/>
              <a:latin typeface="Heiti SC Medium" pitchFamily="2" charset="-128"/>
              <a:ea typeface="Heiti SC Medium" pitchFamily="2" charset="-128"/>
            </a:rPr>
            <a:t>提出</a:t>
          </a:r>
          <a:r>
            <a:rPr lang="zh-TW" altLang="en-US" sz="2000" kern="1200" dirty="0">
              <a:latin typeface="Heiti SC Medium" pitchFamily="2" charset="-128"/>
              <a:ea typeface="Heiti SC Medium" pitchFamily="2" charset="-128"/>
            </a:rPr>
            <a:t>建議</a:t>
          </a:r>
          <a:endParaRPr lang="zh-TW" altLang="en-US" sz="2000" kern="1200" dirty="0"/>
        </a:p>
      </dsp:txBody>
      <dsp:txXfrm>
        <a:off x="9150547" y="2444614"/>
        <a:ext cx="1444397" cy="962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F82EE6-FCBD-5540-A63C-83FE1E7331FE}" type="datetimeFigureOut">
              <a:rPr kumimoji="1" lang="zh-TW" altLang="en-US" smtClean="0"/>
              <a:t>2024/6/17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D0EAD-283E-5B4D-AFBE-FB4F1074B405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577143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dirty="0">
                <a:effectLst/>
                <a:latin typeface="Heiti SC Medium" pitchFamily="2" charset="-128"/>
                <a:ea typeface="Heiti SC Medium" pitchFamily="2" charset="-128"/>
              </a:rPr>
              <a:t>「月經」是每個女性在一生當中都會遇到的生理現象，而「衛生棉」也是女性的日常生活用品。然而在許多</a:t>
            </a:r>
            <a:endParaRPr lang="en-US" altLang="zh-TW" sz="1200" dirty="0">
              <a:effectLst/>
              <a:latin typeface="Heiti SC Medium" pitchFamily="2" charset="-128"/>
              <a:ea typeface="Heiti SC Medium" pitchFamily="2" charset="-128"/>
            </a:endParaRPr>
          </a:p>
          <a:p>
            <a:r>
              <a:rPr lang="zh-TW" altLang="en-US" sz="1200" dirty="0">
                <a:effectLst/>
                <a:latin typeface="Heiti SC Medium" pitchFamily="2" charset="-128"/>
                <a:ea typeface="Heiti SC Medium" pitchFamily="2" charset="-128"/>
              </a:rPr>
              <a:t>國家，衛生棉卻是政府收入當中的稅收項目，甚至被課予與奢侈品同等稅率的稅，究竟衛生棉是日常生活用</a:t>
            </a:r>
            <a:endParaRPr lang="en-US" altLang="zh-TW" sz="1200" dirty="0">
              <a:effectLst/>
              <a:latin typeface="Heiti SC Medium" pitchFamily="2" charset="-128"/>
              <a:ea typeface="Heiti SC Medium" pitchFamily="2" charset="-128"/>
            </a:endParaRPr>
          </a:p>
          <a:p>
            <a:r>
              <a:rPr lang="zh-TW" altLang="en-US" sz="1200" dirty="0">
                <a:effectLst/>
                <a:latin typeface="Heiti SC Medium" pitchFamily="2" charset="-128"/>
                <a:ea typeface="Heiti SC Medium" pitchFamily="2" charset="-128"/>
              </a:rPr>
              <a:t>品抑或是奢侈品</a:t>
            </a:r>
            <a:r>
              <a:rPr lang="en-US" altLang="zh-TW" sz="1200" dirty="0">
                <a:effectLst/>
                <a:latin typeface="Heiti SC Medium" pitchFamily="2" charset="-128"/>
                <a:ea typeface="Heiti SC Medium" pitchFamily="2" charset="-128"/>
              </a:rPr>
              <a:t>?</a:t>
            </a:r>
            <a:r>
              <a:rPr lang="zh-TW" altLang="en-US" sz="1200" dirty="0">
                <a:effectLst/>
                <a:latin typeface="Heiti SC Medium" pitchFamily="2" charset="-128"/>
                <a:ea typeface="Heiti SC Medium" pitchFamily="2" charset="-128"/>
              </a:rPr>
              <a:t>為何「月經」竟也變成 一種剝削女性財產權的事物</a:t>
            </a:r>
            <a:r>
              <a:rPr lang="en-US" altLang="zh-TW" sz="1200" dirty="0">
                <a:effectLst/>
                <a:latin typeface="Heiti SC Medium" pitchFamily="2" charset="-128"/>
                <a:ea typeface="Heiti SC Medium" pitchFamily="2" charset="-128"/>
              </a:rPr>
              <a:t>?</a:t>
            </a:r>
            <a:r>
              <a:rPr lang="zh-TW" altLang="en-US" sz="1200" dirty="0">
                <a:effectLst/>
                <a:latin typeface="Heiti SC Medium" pitchFamily="2" charset="-128"/>
                <a:ea typeface="Heiti SC Medium" pitchFamily="2" charset="-128"/>
              </a:rPr>
              <a:t>身為女性的我想透過此研究，淺析月經</a:t>
            </a:r>
            <a:endParaRPr lang="en-US" altLang="zh-TW" sz="1200" dirty="0">
              <a:effectLst/>
              <a:latin typeface="Heiti SC Medium" pitchFamily="2" charset="-128"/>
              <a:ea typeface="Heiti SC Medium" pitchFamily="2" charset="-128"/>
            </a:endParaRPr>
          </a:p>
          <a:p>
            <a:r>
              <a:rPr lang="zh-TW" altLang="en-US" sz="1200" dirty="0">
                <a:effectLst/>
                <a:latin typeface="Heiti SC Medium" pitchFamily="2" charset="-128"/>
                <a:ea typeface="Heiti SC Medium" pitchFamily="2" charset="-128"/>
              </a:rPr>
              <a:t>稅的存在意義及其造成之影響。 </a:t>
            </a:r>
            <a:endParaRPr lang="zh-TW" altLang="en-US" dirty="0">
              <a:latin typeface="Heiti SC Medium" pitchFamily="2" charset="-128"/>
              <a:ea typeface="Heiti SC Medium" pitchFamily="2" charset="-128"/>
            </a:endParaRPr>
          </a:p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D0EAD-283E-5B4D-AFBE-FB4F1074B405}" type="slidenum">
              <a:rPr kumimoji="1" lang="zh-TW" altLang="en-US" smtClean="0"/>
              <a:t>2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202111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zh-TW" altLang="en-US" b="0" i="0" u="none" strike="noStrike" dirty="0">
                <a:solidFill>
                  <a:srgbClr val="424242"/>
                </a:solidFill>
                <a:effectLst/>
                <a:latin typeface="PingFang TC" panose="020B0400000000000000" pitchFamily="34" charset="-120"/>
                <a:ea typeface="PingFang TC" panose="020B0400000000000000" pitchFamily="34" charset="-120"/>
              </a:rPr>
              <a:t>因為月經不平等不僅有可能造就部分原先即弱勢者，情形更加惡化，更是深刻影響著我們的日常。</a:t>
            </a:r>
          </a:p>
          <a:p>
            <a:pPr algn="l"/>
            <a:r>
              <a:rPr lang="zh-TW" altLang="en-US" b="0" i="0" u="none" strike="noStrike" dirty="0">
                <a:solidFill>
                  <a:srgbClr val="424242"/>
                </a:solidFill>
                <a:effectLst/>
                <a:latin typeface="PingFang TC" panose="020B0400000000000000" pitchFamily="34" charset="-120"/>
                <a:ea typeface="PingFang TC" panose="020B0400000000000000" pitchFamily="34" charset="-120"/>
              </a:rPr>
              <a:t>月經不平等最常見的例子即是「月經稅」。</a:t>
            </a:r>
          </a:p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D0EAD-283E-5B4D-AFBE-FB4F1074B405}" type="slidenum">
              <a:rPr kumimoji="1" lang="zh-TW" altLang="en-US" smtClean="0"/>
              <a:t>6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827809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D0EAD-283E-5B4D-AFBE-FB4F1074B405}" type="slidenum">
              <a:rPr kumimoji="1" lang="zh-TW" altLang="en-US" smtClean="0"/>
              <a:t>7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780212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D0EAD-283E-5B4D-AFBE-FB4F1074B405}" type="slidenum">
              <a:rPr kumimoji="1" lang="zh-TW" altLang="en-US" smtClean="0"/>
              <a:t>9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1653452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TW" altLang="en-US" sz="1200" dirty="0">
                <a:latin typeface="Heiti SC Medium" pitchFamily="2" charset="-128"/>
                <a:ea typeface="Heiti SC Medium" pitchFamily="2" charset="-128"/>
              </a:rPr>
              <a:t>雖然就經期生理用品的單價來看，臺灣的生理用品價格相對歐美國家來的低廉，其所帶來的經濟壓力</a:t>
            </a:r>
            <a:endParaRPr kumimoji="1" lang="en-US" altLang="zh-TW" sz="1200" dirty="0">
              <a:latin typeface="Heiti SC Medium" pitchFamily="2" charset="-128"/>
              <a:ea typeface="Heiti SC Medium" pitchFamily="2" charset="-128"/>
            </a:endParaRPr>
          </a:p>
          <a:p>
            <a:r>
              <a:rPr kumimoji="1" lang="zh-TW" altLang="en-US" sz="1200" dirty="0">
                <a:latin typeface="Heiti SC Medium" pitchFamily="2" charset="-128"/>
                <a:ea typeface="Heiti SC Medium" pitchFamily="2" charset="-128"/>
              </a:rPr>
              <a:t>可能不如國外女性感受的強烈。但有趣的是，儘管價格壓力相對小，但在生理用品的消費上，問卷結</a:t>
            </a:r>
            <a:endParaRPr kumimoji="1" lang="en-US" altLang="zh-TW" sz="1200" dirty="0">
              <a:latin typeface="Heiti SC Medium" pitchFamily="2" charset="-128"/>
              <a:ea typeface="Heiti SC Medium" pitchFamily="2" charset="-128"/>
            </a:endParaRPr>
          </a:p>
          <a:p>
            <a:r>
              <a:rPr kumimoji="1" lang="zh-TW" altLang="en-US" sz="1200" dirty="0">
                <a:latin typeface="Heiti SC Medium" pitchFamily="2" charset="-128"/>
                <a:ea typeface="Heiti SC Medium" pitchFamily="2" charset="-128"/>
              </a:rPr>
              <a:t>果仍顯示有超過四成的女性在選購時以價格便宜為主要考量。</a:t>
            </a:r>
          </a:p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D0EAD-283E-5B4D-AFBE-FB4F1074B405}" type="slidenum">
              <a:rPr kumimoji="1" lang="zh-TW" altLang="en-US" smtClean="0"/>
              <a:t>10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358344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>
                <a:effectLst/>
                <a:latin typeface="Helvetica" pitchFamily="2" charset="0"/>
              </a:rPr>
              <a:t>大多數的人（包括女性）對於女性遇到的困境心態太過無所謂，覺醒的女性不可愛，我們敏感、易怒、斤斤計較，那些不公那麼刺眼，大家竟還覺得美好，我無法視而不見。但即使痛苦，這仍然是一件好事，這會幫助我們看見自身困境並找到出路，畢竟，有什麼權力是靠可愛爭取來的呢。</a:t>
            </a:r>
          </a:p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D0EAD-283E-5B4D-AFBE-FB4F1074B405}" type="slidenum">
              <a:rPr kumimoji="1" lang="zh-TW" altLang="en-US" smtClean="0"/>
              <a:t>15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48601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C5418DC-EBA2-DB5B-BE5D-EB4C0D7939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0709D8A-A4A3-D7CF-A14D-ACD28950B1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2140483-883D-351B-64DC-E2B9543F1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35C9-1C56-A14D-927D-3FD568742FD1}" type="datetimeFigureOut">
              <a:rPr kumimoji="1" lang="zh-TW" altLang="en-US" smtClean="0"/>
              <a:t>2024/6/17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A885683-F531-C8BB-AD8D-9F2F7B32A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3EEA9EA-DE00-66D8-20BE-8E21140D7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1559-FEC9-B24B-811E-04C8B1F48625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179932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3465057-F9F2-D114-68DC-B36C30B89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3A6E60B-E967-8FE4-DFCA-F59511B675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4D964DB-9979-CF34-FEB8-FD963E8AA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35C9-1C56-A14D-927D-3FD568742FD1}" type="datetimeFigureOut">
              <a:rPr kumimoji="1" lang="zh-TW" altLang="en-US" smtClean="0"/>
              <a:t>2024/6/17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8F17516-3270-8930-9020-7338F923A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836099B-7C23-0D94-97A2-391A1EB73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1559-FEC9-B24B-811E-04C8B1F48625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555699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1BB9093B-0BDF-62A6-3A58-E23C61A7DD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23258CD-3C6E-8AE8-64B8-3960DFF944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0E3B12E-75BA-DEA6-C720-29CE020CE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35C9-1C56-A14D-927D-3FD568742FD1}" type="datetimeFigureOut">
              <a:rPr kumimoji="1" lang="zh-TW" altLang="en-US" smtClean="0"/>
              <a:t>2024/6/17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B5A10DA-1160-4493-BFC4-2DA0D99BA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501F5B9-1F40-AF38-C207-3B150D2CB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1559-FEC9-B24B-811E-04C8B1F48625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537621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68B685A-6887-B81D-0543-836D25D55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6B91AC8-4CA8-AEDE-28DB-473DA1645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F17B924-520E-5491-4E5A-BC48DDE6B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35C9-1C56-A14D-927D-3FD568742FD1}" type="datetimeFigureOut">
              <a:rPr kumimoji="1" lang="zh-TW" altLang="en-US" smtClean="0"/>
              <a:t>2024/6/17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883C125-8E4A-85E7-AAAE-219B4D1E1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18AFE5D-D31E-8899-02D6-FA0D9CD3C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1559-FEC9-B24B-811E-04C8B1F48625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44078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F0C2AAB-2F03-A3AF-EA83-188FF747D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005D6A3-7EE5-402B-9C76-D0F7F7B54F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FD5858B-3815-6196-B859-A8F61F8D6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35C9-1C56-A14D-927D-3FD568742FD1}" type="datetimeFigureOut">
              <a:rPr kumimoji="1" lang="zh-TW" altLang="en-US" smtClean="0"/>
              <a:t>2024/6/17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1BD221E-F793-7EAA-2C8B-0F7187B36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C968AFA-5A38-959C-41CD-35317F6D6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1559-FEC9-B24B-811E-04C8B1F48625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871335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F19DE6B-974C-2C8F-B8EB-B8EDFD351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962A852-B35C-25B3-74E1-6670D7C007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D4E0FEF-B600-83A5-5DAC-80519D4FB1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1017AC5-9C8A-792E-BE98-9B50E3189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35C9-1C56-A14D-927D-3FD568742FD1}" type="datetimeFigureOut">
              <a:rPr kumimoji="1" lang="zh-TW" altLang="en-US" smtClean="0"/>
              <a:t>2024/6/17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FB3DEED-3492-B146-B7EC-83918A8F9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DE51728-ED4B-C82C-2BEB-8769F1E0A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1559-FEC9-B24B-811E-04C8B1F48625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27492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A82236C-2BF4-447F-8381-0085BB3C5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4B4A640-051D-BC71-C9D9-3286415475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9FFE3E0-31A1-099C-F549-AE8B9544FB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E2889E49-E696-BCCB-E273-1200BE3083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061ECA29-0895-398D-13FA-BF5667654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493EF6CF-E64D-4F89-442F-72CDA5F77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35C9-1C56-A14D-927D-3FD568742FD1}" type="datetimeFigureOut">
              <a:rPr kumimoji="1" lang="zh-TW" altLang="en-US" smtClean="0"/>
              <a:t>2024/6/17</a:t>
            </a:fld>
            <a:endParaRPr kumimoji="1"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49B531ED-2B40-B6C9-AF82-B0EBD82E3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79679FA1-F089-5035-44D8-B027F3DD4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1559-FEC9-B24B-811E-04C8B1F48625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342650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8E46A39-E82C-35A0-CEE1-E17EEABD6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746C9FB4-5396-5120-0767-D68800262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35C9-1C56-A14D-927D-3FD568742FD1}" type="datetimeFigureOut">
              <a:rPr kumimoji="1" lang="zh-TW" altLang="en-US" smtClean="0"/>
              <a:t>2024/6/17</a:t>
            </a:fld>
            <a:endParaRPr kumimoji="1"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FB976DB8-656D-9C92-A3CA-7394F975F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5A4522E7-CD16-E1F1-CEB5-96F7A96E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1559-FEC9-B24B-811E-04C8B1F48625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508055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910D5D69-EAAB-6391-3285-6DB1DA10B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35C9-1C56-A14D-927D-3FD568742FD1}" type="datetimeFigureOut">
              <a:rPr kumimoji="1" lang="zh-TW" altLang="en-US" smtClean="0"/>
              <a:t>2024/6/17</a:t>
            </a:fld>
            <a:endParaRPr kumimoji="1"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B9FF68BF-77AC-1AD3-C5FE-CE84F44C6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51204C9-D3A9-0125-31E6-A2C4601D3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1559-FEC9-B24B-811E-04C8B1F48625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680623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55DC657-7040-981A-3382-7E0F3B696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0ABC925-E5B5-D6B4-5E7E-C9050915C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CE32771-1EB0-2AFF-3239-7C14E247B0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7F0DF50-DE4F-206B-5296-B9244F579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35C9-1C56-A14D-927D-3FD568742FD1}" type="datetimeFigureOut">
              <a:rPr kumimoji="1" lang="zh-TW" altLang="en-US" smtClean="0"/>
              <a:t>2024/6/17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28A1C7E-3033-41C0-796D-58D1B4A09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FFABED6-5866-53A8-9A41-7A243AF89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1559-FEC9-B24B-811E-04C8B1F48625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59700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85C2CA8-436D-E044-94BE-79CFB637B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621BF2D1-C346-92C9-128B-D831CB063F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60E3E9D3-5023-7A26-70EC-118280EFB6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27FD9C9-E057-D182-5678-C811CCB67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35C9-1C56-A14D-927D-3FD568742FD1}" type="datetimeFigureOut">
              <a:rPr kumimoji="1" lang="zh-TW" altLang="en-US" smtClean="0"/>
              <a:t>2024/6/17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CE49759-6037-E958-E925-C5D45960A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9787753-7A0E-14C1-187A-DBDAE64A9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1559-FEC9-B24B-811E-04C8B1F48625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029657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EFF68DCA-5898-7969-BFAA-1820A216A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A6B29CB-B086-DAAD-2CCB-101A64559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0E95275-F0E9-6F59-A475-2108AAA58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44C35C9-1C56-A14D-927D-3FD568742FD1}" type="datetimeFigureOut">
              <a:rPr kumimoji="1" lang="zh-TW" altLang="en-US" smtClean="0"/>
              <a:t>2024/6/17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E846D61-5AED-E81F-A216-60F967879D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B12DD29-2A08-552B-24C2-0E28A27CC7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281559-FEC9-B24B-811E-04C8B1F48625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91822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buzzorange.com/citiorange/2019/11/15/period-poverty/" TargetMode="External"/><Relationship Id="rId2" Type="http://schemas.openxmlformats.org/officeDocument/2006/relationships/hyperlink" Target="https://womany.net/read/article/2455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rossing.cw.com.tw/article/13146" TargetMode="External"/><Relationship Id="rId5" Type="http://schemas.openxmlformats.org/officeDocument/2006/relationships/hyperlink" Target="https://buzzorange.com/2020/02/27/scotland-will-provide-free-sanitary-products/" TargetMode="External"/><Relationship Id="rId4" Type="http://schemas.openxmlformats.org/officeDocument/2006/relationships/hyperlink" Target="https://crossing.cw.com.tw/article/13048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B9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6FEC8861-705D-8A39-0F76-F2BC11F621FE}"/>
              </a:ext>
            </a:extLst>
          </p:cNvPr>
          <p:cNvSpPr txBox="1"/>
          <p:nvPr/>
        </p:nvSpPr>
        <p:spPr>
          <a:xfrm>
            <a:off x="2963562" y="2044005"/>
            <a:ext cx="6264876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zh-TW" sz="3200" kern="0" dirty="0">
                <a:effectLst/>
                <a:latin typeface="Heiti SC Medium" pitchFamily="2" charset="-128"/>
                <a:ea typeface="Heiti SC Medium" pitchFamily="2" charset="-128"/>
                <a:cs typeface="LingWai SC Medium" panose="03050602040302020204" pitchFamily="66" charset="-122"/>
              </a:rPr>
              <a:t>解碼生活：探索議題的方法</a:t>
            </a:r>
            <a:r>
              <a:rPr lang="zh-TW" altLang="zh-TW" sz="3200" dirty="0">
                <a:effectLst/>
                <a:latin typeface="Heiti SC Medium" pitchFamily="2" charset="-128"/>
                <a:ea typeface="Heiti SC Medium" pitchFamily="2" charset="-128"/>
                <a:cs typeface="LingWai SC Medium" panose="03050602040302020204" pitchFamily="66" charset="-122"/>
              </a:rPr>
              <a:t> </a:t>
            </a:r>
            <a:r>
              <a:rPr lang="en-US" altLang="zh-TW" sz="3200" dirty="0">
                <a:effectLst/>
                <a:latin typeface="Heiti SC Medium" pitchFamily="2" charset="-128"/>
                <a:ea typeface="Heiti SC Medium" pitchFamily="2" charset="-128"/>
                <a:cs typeface="LingWai SC Medium" panose="03050602040302020204" pitchFamily="66" charset="-122"/>
              </a:rPr>
              <a:t/>
            </a:r>
            <a:br>
              <a:rPr lang="en-US" altLang="zh-TW" sz="3200" dirty="0">
                <a:effectLst/>
                <a:latin typeface="Heiti SC Medium" pitchFamily="2" charset="-128"/>
                <a:ea typeface="Heiti SC Medium" pitchFamily="2" charset="-128"/>
                <a:cs typeface="LingWai SC Medium" panose="03050602040302020204" pitchFamily="66" charset="-122"/>
              </a:rPr>
            </a:br>
            <a:r>
              <a:rPr lang="en-US" altLang="zh-TW" sz="3200" dirty="0">
                <a:effectLst/>
                <a:latin typeface="Heiti SC Medium" pitchFamily="2" charset="-128"/>
                <a:ea typeface="Heiti SC Medium" pitchFamily="2" charset="-128"/>
                <a:cs typeface="LingWai SC Medium" panose="03050602040302020204" pitchFamily="66" charset="-122"/>
              </a:rPr>
              <a:t/>
            </a:r>
            <a:br>
              <a:rPr lang="en-US" altLang="zh-TW" sz="3200" dirty="0">
                <a:effectLst/>
                <a:latin typeface="Heiti SC Medium" pitchFamily="2" charset="-128"/>
                <a:ea typeface="Heiti SC Medium" pitchFamily="2" charset="-128"/>
                <a:cs typeface="LingWai SC Medium" panose="03050602040302020204" pitchFamily="66" charset="-122"/>
              </a:rPr>
            </a:br>
            <a:r>
              <a:rPr lang="en" altLang="zh-TW" sz="3200" i="0" u="none" strike="noStrike" dirty="0">
                <a:solidFill>
                  <a:srgbClr val="000000"/>
                </a:solidFill>
                <a:effectLst/>
                <a:latin typeface="Heiti SC Medium" pitchFamily="2" charset="-128"/>
                <a:ea typeface="Heiti SC Medium" pitchFamily="2" charset="-128"/>
                <a:cs typeface="LingWai SC Medium" panose="03050602040302020204" pitchFamily="66" charset="-122"/>
              </a:rPr>
              <a:t>SDGs 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Heiti SC Medium" pitchFamily="2" charset="-128"/>
                <a:ea typeface="Heiti SC Medium" pitchFamily="2" charset="-128"/>
                <a:cs typeface="LingWai SC Medium" panose="03050602040302020204" pitchFamily="66" charset="-122"/>
              </a:rPr>
              <a:t>永續發展目標</a:t>
            </a:r>
            <a:r>
              <a:rPr lang="en-US" altLang="zh-TW" sz="3200" i="0" u="none" strike="noStrike" dirty="0">
                <a:solidFill>
                  <a:srgbClr val="000000"/>
                </a:solidFill>
                <a:effectLst/>
                <a:latin typeface="Heiti SC Medium" pitchFamily="2" charset="-128"/>
                <a:ea typeface="Heiti SC Medium" pitchFamily="2" charset="-128"/>
                <a:cs typeface="LingWai SC Medium" panose="03050602040302020204" pitchFamily="66" charset="-122"/>
              </a:rPr>
              <a:t>5</a:t>
            </a: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Heiti SC Medium" pitchFamily="2" charset="-128"/>
                <a:ea typeface="Heiti SC Medium" pitchFamily="2" charset="-128"/>
                <a:cs typeface="LingWai SC Medium" panose="03050602040302020204" pitchFamily="66" charset="-122"/>
              </a:rPr>
              <a:t/>
            </a:r>
            <a:br>
              <a:rPr lang="zh-TW" altLang="en-US" sz="3200" i="0" u="none" strike="noStrike" dirty="0">
                <a:solidFill>
                  <a:srgbClr val="000000"/>
                </a:solidFill>
                <a:effectLst/>
                <a:latin typeface="Heiti SC Medium" pitchFamily="2" charset="-128"/>
                <a:ea typeface="Heiti SC Medium" pitchFamily="2" charset="-128"/>
                <a:cs typeface="LingWai SC Medium" panose="03050602040302020204" pitchFamily="66" charset="-122"/>
              </a:rPr>
            </a:br>
            <a:r>
              <a:rPr lang="zh-TW" altLang="en-US" sz="3200" i="0" u="none" strike="noStrike" dirty="0">
                <a:solidFill>
                  <a:srgbClr val="000000"/>
                </a:solidFill>
                <a:effectLst/>
                <a:latin typeface="Heiti SC Medium" pitchFamily="2" charset="-128"/>
                <a:ea typeface="Heiti SC Medium" pitchFamily="2" charset="-128"/>
                <a:cs typeface="LingWai SC Medium" panose="03050602040302020204" pitchFamily="66" charset="-122"/>
              </a:rPr>
              <a:t>實現性別平等，並賦予婦女權力</a:t>
            </a:r>
            <a:endParaRPr lang="en-US" altLang="zh-TW" sz="3200" i="0" u="none" strike="noStrike" dirty="0">
              <a:solidFill>
                <a:srgbClr val="000000"/>
              </a:solidFill>
              <a:effectLst/>
              <a:latin typeface="Heiti SC Medium" pitchFamily="2" charset="-128"/>
              <a:ea typeface="Heiti SC Medium" pitchFamily="2" charset="-128"/>
              <a:cs typeface="LingWai SC Medium" panose="03050602040302020204" pitchFamily="66" charset="-122"/>
            </a:endParaRPr>
          </a:p>
          <a:p>
            <a:pPr algn="ctr"/>
            <a:endParaRPr kumimoji="1" lang="en-US" altLang="zh-TW" sz="2800" dirty="0">
              <a:solidFill>
                <a:srgbClr val="000000"/>
              </a:solidFill>
              <a:latin typeface="Heiti SC Medium" pitchFamily="2" charset="-128"/>
              <a:ea typeface="Heiti SC Medium" pitchFamily="2" charset="-128"/>
              <a:cs typeface="LingWai SC Medium" panose="03050602040302020204" pitchFamily="66" charset="-122"/>
            </a:endParaRPr>
          </a:p>
          <a:p>
            <a:pPr algn="ctr"/>
            <a:r>
              <a:rPr kumimoji="1" lang="zh-TW" altLang="en-US" dirty="0">
                <a:solidFill>
                  <a:srgbClr val="000000"/>
                </a:solidFill>
                <a:latin typeface="Heiti SC Medium" pitchFamily="2" charset="-128"/>
                <a:ea typeface="Heiti SC Medium" pitchFamily="2" charset="-128"/>
                <a:cs typeface="LingWai SC Medium" panose="03050602040302020204" pitchFamily="66" charset="-122"/>
              </a:rPr>
              <a:t>化科</a:t>
            </a:r>
            <a:r>
              <a:rPr kumimoji="1" lang="en-US" altLang="zh-TW" dirty="0">
                <a:solidFill>
                  <a:srgbClr val="000000"/>
                </a:solidFill>
                <a:latin typeface="Heiti SC Medium" pitchFamily="2" charset="-128"/>
                <a:ea typeface="Heiti SC Medium" pitchFamily="2" charset="-128"/>
                <a:cs typeface="LingWai SC Medium" panose="03050602040302020204" pitchFamily="66" charset="-122"/>
              </a:rPr>
              <a:t>3A</a:t>
            </a:r>
            <a:r>
              <a:rPr kumimoji="1" lang="zh-TW" altLang="en-US" dirty="0">
                <a:solidFill>
                  <a:srgbClr val="000000"/>
                </a:solidFill>
                <a:latin typeface="Heiti SC Medium" pitchFamily="2" charset="-128"/>
                <a:ea typeface="Heiti SC Medium" pitchFamily="2" charset="-128"/>
                <a:cs typeface="LingWai SC Medium" panose="03050602040302020204" pitchFamily="66" charset="-122"/>
              </a:rPr>
              <a:t> 劉昀亭 </a:t>
            </a:r>
            <a:r>
              <a:rPr kumimoji="1" lang="en-US" altLang="zh-TW" dirty="0">
                <a:solidFill>
                  <a:srgbClr val="000000"/>
                </a:solidFill>
                <a:latin typeface="Heiti SC Medium" pitchFamily="2" charset="-128"/>
                <a:ea typeface="Heiti SC Medium" pitchFamily="2" charset="-128"/>
                <a:cs typeface="LingWai SC Medium" panose="03050602040302020204" pitchFamily="66" charset="-122"/>
              </a:rPr>
              <a:t>411005889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68082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B9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1D14A590-65AB-5B41-E9EC-2220EB0E7298}"/>
              </a:ext>
            </a:extLst>
          </p:cNvPr>
          <p:cNvSpPr txBox="1"/>
          <p:nvPr/>
        </p:nvSpPr>
        <p:spPr>
          <a:xfrm>
            <a:off x="1175082" y="1548167"/>
            <a:ext cx="45448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TW" altLang="en-US" sz="2000" dirty="0">
                <a:latin typeface="Heiti SC Medium" pitchFamily="2" charset="-128"/>
                <a:ea typeface="Heiti SC Medium" pitchFamily="2" charset="-128"/>
              </a:rPr>
              <a:t>其中「經濟因素」更是嚴重影響著</a:t>
            </a:r>
            <a:endParaRPr kumimoji="1" lang="en-US" altLang="zh-TW" sz="2000" dirty="0"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000" dirty="0">
                <a:latin typeface="Heiti SC Medium" pitchFamily="2" charset="-128"/>
                <a:ea typeface="Heiti SC Medium" pitchFamily="2" charset="-128"/>
              </a:rPr>
              <a:t>臺灣女性的經期體驗與生理用品選擇。</a:t>
            </a:r>
          </a:p>
        </p:txBody>
      </p:sp>
      <p:pic>
        <p:nvPicPr>
          <p:cNvPr id="3074" name="Picture 2" descr="表單回應圖表。題目：我曾因想要節省生理用品的使用而減少更換（女性回答即可）&#10;。回應數：48 則回應。">
            <a:extLst>
              <a:ext uri="{FF2B5EF4-FFF2-40B4-BE49-F238E27FC236}">
                <a16:creationId xmlns:a16="http://schemas.microsoft.com/office/drawing/2014/main" id="{5A4361D1-5F04-E850-F136-AD733CEF3C7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179"/>
          <a:stretch/>
        </p:blipFill>
        <p:spPr bwMode="auto">
          <a:xfrm>
            <a:off x="798997" y="3429000"/>
            <a:ext cx="5297003" cy="301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表單回應圖表。題目：在購買生理用品時以價格便宜為主要考量（女性回答即可）&#10;。回應數：48 則回應。">
            <a:extLst>
              <a:ext uri="{FF2B5EF4-FFF2-40B4-BE49-F238E27FC236}">
                <a16:creationId xmlns:a16="http://schemas.microsoft.com/office/drawing/2014/main" id="{49F027F7-939B-1DC3-8C7D-F8C0802F03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322"/>
          <a:stretch/>
        </p:blipFill>
        <p:spPr bwMode="auto">
          <a:xfrm>
            <a:off x="6096000" y="3428999"/>
            <a:ext cx="5358506" cy="301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字方塊 2">
            <a:extLst>
              <a:ext uri="{FF2B5EF4-FFF2-40B4-BE49-F238E27FC236}">
                <a16:creationId xmlns:a16="http://schemas.microsoft.com/office/drawing/2014/main" id="{C34EA124-A8E6-C73B-9FD6-BE1729012148}"/>
              </a:ext>
            </a:extLst>
          </p:cNvPr>
          <p:cNvSpPr txBox="1"/>
          <p:nvPr/>
        </p:nvSpPr>
        <p:spPr>
          <a:xfrm>
            <a:off x="3618411" y="58521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TW" altLang="en-US" dirty="0"/>
          </a:p>
        </p:txBody>
      </p:sp>
      <p:pic>
        <p:nvPicPr>
          <p:cNvPr id="3078" name="Picture 6" descr="表單回應圖表。題目：覺得衛生棉的價格如何？。回應數：60 則回應。">
            <a:extLst>
              <a:ext uri="{FF2B5EF4-FFF2-40B4-BE49-F238E27FC236}">
                <a16:creationId xmlns:a16="http://schemas.microsoft.com/office/drawing/2014/main" id="{CBFE9FAE-F97A-90FF-E66A-91E0C328DD7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178"/>
          <a:stretch/>
        </p:blipFill>
        <p:spPr bwMode="auto">
          <a:xfrm>
            <a:off x="6096000" y="375223"/>
            <a:ext cx="5358506" cy="3053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7103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B9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表單回應圖表。題目：是否知道月經稅是什麼？。回應數：60 則回應。">
            <a:extLst>
              <a:ext uri="{FF2B5EF4-FFF2-40B4-BE49-F238E27FC236}">
                <a16:creationId xmlns:a16="http://schemas.microsoft.com/office/drawing/2014/main" id="{D92F02FB-4727-EBC9-9486-012D5EDF97E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179"/>
          <a:stretch/>
        </p:blipFill>
        <p:spPr bwMode="auto">
          <a:xfrm>
            <a:off x="442501" y="229859"/>
            <a:ext cx="5447212" cy="3104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字方塊 2">
            <a:extLst>
              <a:ext uri="{FF2B5EF4-FFF2-40B4-BE49-F238E27FC236}">
                <a16:creationId xmlns:a16="http://schemas.microsoft.com/office/drawing/2014/main" id="{D344727A-40C1-440F-24CB-DE45032C95E1}"/>
              </a:ext>
            </a:extLst>
          </p:cNvPr>
          <p:cNvSpPr txBox="1"/>
          <p:nvPr/>
        </p:nvSpPr>
        <p:spPr>
          <a:xfrm>
            <a:off x="7864015" y="1190096"/>
            <a:ext cx="4194259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2000" dirty="0">
                <a:latin typeface="Heiti SC Medium" pitchFamily="2" charset="-128"/>
                <a:ea typeface="Heiti SC Medium" pitchFamily="2" charset="-128"/>
              </a:rPr>
              <a:t>從此圖資料顯示，</a:t>
            </a:r>
            <a:endParaRPr kumimoji="1" lang="en-US" altLang="zh-TW" sz="2000" dirty="0">
              <a:latin typeface="Heiti SC Medium" pitchFamily="2" charset="-128"/>
              <a:ea typeface="Heiti SC Medium" pitchFamily="2" charset="-128"/>
            </a:endParaRPr>
          </a:p>
          <a:p>
            <a:endParaRPr kumimoji="1" lang="en-US" altLang="zh-TW" sz="2000" dirty="0">
              <a:latin typeface="Heiti SC Medium" pitchFamily="2" charset="-128"/>
              <a:ea typeface="Heiti SC Medium" pitchFamily="2" charset="-128"/>
            </a:endParaRPr>
          </a:p>
          <a:p>
            <a:r>
              <a:rPr kumimoji="1" lang="zh-TW" altLang="en-US" sz="2000" u="sng" dirty="0">
                <a:latin typeface="Heiti SC Medium" pitchFamily="2" charset="-128"/>
                <a:ea typeface="Heiti SC Medium" pitchFamily="2" charset="-128"/>
              </a:rPr>
              <a:t>僅有 </a:t>
            </a:r>
            <a:r>
              <a:rPr kumimoji="1" lang="en-US" altLang="zh-TW" sz="2000" u="sng" dirty="0">
                <a:latin typeface="Heiti SC Medium" pitchFamily="2" charset="-128"/>
                <a:ea typeface="Heiti SC Medium" pitchFamily="2" charset="-128"/>
              </a:rPr>
              <a:t>25%</a:t>
            </a:r>
            <a:r>
              <a:rPr kumimoji="1" lang="zh-TW" altLang="en-US" sz="2000" dirty="0">
                <a:latin typeface="Heiti SC Medium" pitchFamily="2" charset="-128"/>
                <a:ea typeface="Heiti SC Medium" pitchFamily="2" charset="-128"/>
              </a:rPr>
              <a:t>的受訪者知道月經稅</a:t>
            </a:r>
            <a:endParaRPr kumimoji="1" lang="en-US" altLang="zh-TW" sz="2000" dirty="0">
              <a:latin typeface="Heiti SC Medium" pitchFamily="2" charset="-128"/>
              <a:ea typeface="Heiti SC Medium" pitchFamily="2" charset="-128"/>
            </a:endParaRPr>
          </a:p>
          <a:p>
            <a:r>
              <a:rPr kumimoji="1" lang="zh-TW" altLang="en-US" sz="2000" dirty="0">
                <a:latin typeface="Heiti SC Medium" pitchFamily="2" charset="-128"/>
                <a:ea typeface="Heiti SC Medium" pitchFamily="2" charset="-128"/>
              </a:rPr>
              <a:t>可知政府在課徵月經稅的同時</a:t>
            </a:r>
            <a:endParaRPr kumimoji="1" lang="en-US" altLang="zh-TW" sz="2000" dirty="0">
              <a:latin typeface="Heiti SC Medium" pitchFamily="2" charset="-128"/>
              <a:ea typeface="Heiti SC Medium" pitchFamily="2" charset="-128"/>
            </a:endParaRPr>
          </a:p>
          <a:p>
            <a:r>
              <a:rPr kumimoji="1" lang="zh-TW" altLang="en-US" sz="2000" dirty="0">
                <a:latin typeface="Heiti SC Medium" pitchFamily="2" charset="-128"/>
                <a:ea typeface="Heiti SC Medium" pitchFamily="2" charset="-128"/>
              </a:rPr>
              <a:t>未讓民眾瞭解其稅收內容。 </a:t>
            </a:r>
          </a:p>
          <a:p>
            <a:endParaRPr kumimoji="1" lang="zh-TW" altLang="en-US" dirty="0"/>
          </a:p>
        </p:txBody>
      </p:sp>
      <p:sp>
        <p:nvSpPr>
          <p:cNvPr id="4" name="向右箭號 3">
            <a:extLst>
              <a:ext uri="{FF2B5EF4-FFF2-40B4-BE49-F238E27FC236}">
                <a16:creationId xmlns:a16="http://schemas.microsoft.com/office/drawing/2014/main" id="{48F8FEEE-C66B-9263-1679-1C9E3859DC95}"/>
              </a:ext>
            </a:extLst>
          </p:cNvPr>
          <p:cNvSpPr/>
          <p:nvPr/>
        </p:nvSpPr>
        <p:spPr>
          <a:xfrm>
            <a:off x="5889713" y="1416263"/>
            <a:ext cx="1489166" cy="73152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pic>
        <p:nvPicPr>
          <p:cNvPr id="4100" name="Picture 4" descr="表單回應圖表。題目：是否支持月經稅？（指有關衛生棉、條及其他女性生理用品的售價中包括有增值稅或營業稅）。回應數：60 則回應。">
            <a:extLst>
              <a:ext uri="{FF2B5EF4-FFF2-40B4-BE49-F238E27FC236}">
                <a16:creationId xmlns:a16="http://schemas.microsoft.com/office/drawing/2014/main" id="{7672542C-8F58-5429-62CB-1FB9647E348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21"/>
          <a:stretch/>
        </p:blipFill>
        <p:spPr bwMode="auto">
          <a:xfrm>
            <a:off x="442501" y="3530972"/>
            <a:ext cx="6970130" cy="3097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向右箭號 5">
            <a:extLst>
              <a:ext uri="{FF2B5EF4-FFF2-40B4-BE49-F238E27FC236}">
                <a16:creationId xmlns:a16="http://schemas.microsoft.com/office/drawing/2014/main" id="{8088406B-8C43-1EA9-A41A-EC359B500860}"/>
              </a:ext>
            </a:extLst>
          </p:cNvPr>
          <p:cNvSpPr/>
          <p:nvPr/>
        </p:nvSpPr>
        <p:spPr>
          <a:xfrm>
            <a:off x="7412631" y="4713796"/>
            <a:ext cx="1489166" cy="73152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7E7137A7-C955-C1D6-0B85-447F0D427081}"/>
              </a:ext>
            </a:extLst>
          </p:cNvPr>
          <p:cNvSpPr txBox="1"/>
          <p:nvPr/>
        </p:nvSpPr>
        <p:spPr>
          <a:xfrm>
            <a:off x="9052323" y="3971560"/>
            <a:ext cx="3005951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000" dirty="0">
                <a:latin typeface="Heiti SC Medium" pitchFamily="2" charset="-128"/>
                <a:ea typeface="Heiti SC Medium" pitchFamily="2" charset="-128"/>
              </a:rPr>
              <a:t>由此圖可知，</a:t>
            </a:r>
            <a:endParaRPr kumimoji="1" lang="en-US" altLang="zh-TW" sz="2000" dirty="0">
              <a:latin typeface="Heiti SC Medium" pitchFamily="2" charset="-128"/>
              <a:ea typeface="Heiti SC Medium" pitchFamily="2" charset="-128"/>
            </a:endParaRPr>
          </a:p>
          <a:p>
            <a:endParaRPr kumimoji="1" lang="en-US" altLang="zh-TW" sz="2000" dirty="0">
              <a:latin typeface="Heiti SC Medium" pitchFamily="2" charset="-128"/>
              <a:ea typeface="Heiti SC Medium" pitchFamily="2" charset="-128"/>
            </a:endParaRPr>
          </a:p>
          <a:p>
            <a:r>
              <a:rPr kumimoji="1" lang="zh-TW" altLang="en-US" sz="2000" u="sng" dirty="0">
                <a:latin typeface="Heiti SC Medium" pitchFamily="2" charset="-128"/>
                <a:ea typeface="Heiti SC Medium" pitchFamily="2" charset="-128"/>
              </a:rPr>
              <a:t>九成</a:t>
            </a:r>
            <a:r>
              <a:rPr kumimoji="1" lang="zh-TW" altLang="en-US" sz="2000" dirty="0">
                <a:latin typeface="Heiti SC Medium" pitchFamily="2" charset="-128"/>
                <a:ea typeface="Heiti SC Medium" pitchFamily="2" charset="-128"/>
              </a:rPr>
              <a:t>的民眾並不支持女性</a:t>
            </a:r>
            <a:endParaRPr kumimoji="1" lang="en-US" altLang="zh-TW" sz="2000" dirty="0">
              <a:latin typeface="Heiti SC Medium" pitchFamily="2" charset="-128"/>
              <a:ea typeface="Heiti SC Medium" pitchFamily="2" charset="-128"/>
            </a:endParaRPr>
          </a:p>
          <a:p>
            <a:r>
              <a:rPr kumimoji="1" lang="zh-TW" altLang="en-US" sz="2000" dirty="0">
                <a:latin typeface="Heiti SC Medium" pitchFamily="2" charset="-128"/>
                <a:ea typeface="Heiti SC Medium" pitchFamily="2" charset="-128"/>
              </a:rPr>
              <a:t>生理用品被課予稅收，</a:t>
            </a:r>
            <a:endParaRPr kumimoji="1" lang="en-US" altLang="zh-TW" sz="2000" dirty="0">
              <a:latin typeface="Heiti SC Medium" pitchFamily="2" charset="-128"/>
              <a:ea typeface="Heiti SC Medium" pitchFamily="2" charset="-128"/>
            </a:endParaRPr>
          </a:p>
          <a:p>
            <a:r>
              <a:rPr kumimoji="1" lang="zh-TW" altLang="en-US" sz="2000" dirty="0">
                <a:latin typeface="Heiti SC Medium" pitchFamily="2" charset="-128"/>
                <a:ea typeface="Heiti SC Medium" pitchFamily="2" charset="-128"/>
              </a:rPr>
              <a:t>大約一成的民眾</a:t>
            </a:r>
            <a:endParaRPr kumimoji="1" lang="en-US" altLang="zh-TW" sz="2000" dirty="0">
              <a:latin typeface="Heiti SC Medium" pitchFamily="2" charset="-128"/>
              <a:ea typeface="Heiti SC Medium" pitchFamily="2" charset="-128"/>
            </a:endParaRPr>
          </a:p>
          <a:p>
            <a:r>
              <a:rPr kumimoji="1" lang="zh-TW" altLang="en-US" sz="2000" dirty="0">
                <a:latin typeface="Heiti SC Medium" pitchFamily="2" charset="-128"/>
                <a:ea typeface="Heiti SC Medium" pitchFamily="2" charset="-128"/>
              </a:rPr>
              <a:t>則支持月經稅。 </a:t>
            </a:r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12511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B9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8FF476CA-0E1A-1DFB-A83B-2CDC670EB60C}"/>
              </a:ext>
            </a:extLst>
          </p:cNvPr>
          <p:cNvSpPr txBox="1"/>
          <p:nvPr/>
        </p:nvSpPr>
        <p:spPr>
          <a:xfrm>
            <a:off x="4310893" y="523986"/>
            <a:ext cx="35702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>
                <a:effectLst/>
                <a:latin typeface="Heiti SC Medium" pitchFamily="2" charset="-128"/>
                <a:ea typeface="Heiti SC Medium" pitchFamily="2" charset="-128"/>
              </a:rPr>
              <a:t>支持與反對月經稅之原因</a:t>
            </a:r>
            <a:endParaRPr lang="zh-TW" altLang="en-US" sz="2400" dirty="0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5646FB7E-B5FD-B1AC-F0FB-31461BE6D3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195678"/>
              </p:ext>
            </p:extLst>
          </p:nvPr>
        </p:nvGraphicFramePr>
        <p:xfrm>
          <a:off x="751488" y="1222874"/>
          <a:ext cx="10689021" cy="511114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196664">
                  <a:extLst>
                    <a:ext uri="{9D8B030D-6E8A-4147-A177-3AD203B41FA5}">
                      <a16:colId xmlns:a16="http://schemas.microsoft.com/office/drawing/2014/main" val="8696931"/>
                    </a:ext>
                  </a:extLst>
                </a:gridCol>
                <a:gridCol w="8492357">
                  <a:extLst>
                    <a:ext uri="{9D8B030D-6E8A-4147-A177-3AD203B41FA5}">
                      <a16:colId xmlns:a16="http://schemas.microsoft.com/office/drawing/2014/main" val="2750706748"/>
                    </a:ext>
                  </a:extLst>
                </a:gridCol>
              </a:tblGrid>
              <a:tr h="502381"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latin typeface="Heiti SC Medium" pitchFamily="2" charset="-128"/>
                          <a:ea typeface="Heiti SC Medium" pitchFamily="2" charset="-128"/>
                        </a:rPr>
                        <a:t>意見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latin typeface="Heiti SC Medium" pitchFamily="2" charset="-128"/>
                          <a:ea typeface="Heiti SC Medium" pitchFamily="2" charset="-128"/>
                        </a:rPr>
                        <a:t>內涵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471168"/>
                  </a:ext>
                </a:extLst>
              </a:tr>
              <a:tr h="2078919"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latin typeface="Heiti SC Medium" pitchFamily="2" charset="-128"/>
                          <a:ea typeface="Heiti SC Medium" pitchFamily="2" charset="-128"/>
                        </a:rPr>
                        <a:t>支持月經稅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000" b="0" i="0" kern="1200" dirty="0">
                          <a:solidFill>
                            <a:schemeClr val="tx1"/>
                          </a:solidFill>
                          <a:effectLst/>
                          <a:latin typeface="Heiti SC Medium" pitchFamily="2" charset="-128"/>
                          <a:ea typeface="Heiti SC Medium" pitchFamily="2" charset="-128"/>
                          <a:cs typeface="+mn-cs"/>
                        </a:rPr>
                        <a:t>1.</a:t>
                      </a:r>
                      <a:r>
                        <a:rPr lang="zh-TW" altLang="en-US" sz="2000" b="0" i="0" kern="1200" dirty="0">
                          <a:solidFill>
                            <a:schemeClr val="tx1"/>
                          </a:solidFill>
                          <a:effectLst/>
                          <a:latin typeface="Heiti SC Medium" pitchFamily="2" charset="-128"/>
                          <a:ea typeface="Heiti SC Medium" pitchFamily="2" charset="-128"/>
                          <a:cs typeface="+mn-cs"/>
                        </a:rPr>
                        <a:t>衛生棉乃具一般商業價值之商品，故在合理範圍內有價格浮動，認為並未有壟斷商品使人民無法購買之虞，是以贊成月經稅。</a:t>
                      </a:r>
                      <a:endParaRPr lang="en-US" altLang="zh-TW" sz="2000" b="0" i="0" kern="1200" dirty="0">
                        <a:solidFill>
                          <a:schemeClr val="tx1"/>
                        </a:solidFill>
                        <a:effectLst/>
                        <a:latin typeface="Heiti SC Medium" pitchFamily="2" charset="-128"/>
                        <a:ea typeface="Heiti SC Medium" pitchFamily="2" charset="-128"/>
                        <a:cs typeface="+mn-cs"/>
                      </a:endParaRPr>
                    </a:p>
                    <a:p>
                      <a:r>
                        <a:rPr lang="en-US" altLang="zh-TW" sz="2000" b="0" i="0" kern="1200" dirty="0">
                          <a:solidFill>
                            <a:schemeClr val="tx1"/>
                          </a:solidFill>
                          <a:effectLst/>
                          <a:latin typeface="Heiti SC Medium" pitchFamily="2" charset="-128"/>
                          <a:ea typeface="Heiti SC Medium" pitchFamily="2" charset="-128"/>
                          <a:cs typeface="+mn-cs"/>
                        </a:rPr>
                        <a:t>2.</a:t>
                      </a:r>
                      <a:r>
                        <a:rPr lang="zh-TW" altLang="en-US" sz="2000" b="0" i="0" kern="1200" dirty="0">
                          <a:solidFill>
                            <a:schemeClr val="tx1"/>
                          </a:solidFill>
                          <a:effectLst/>
                          <a:latin typeface="Heiti SC Medium" pitchFamily="2" charset="-128"/>
                          <a:ea typeface="Heiti SC Medium" pitchFamily="2" charset="-128"/>
                          <a:cs typeface="+mn-cs"/>
                        </a:rPr>
                        <a:t>使用者付費。</a:t>
                      </a:r>
                      <a:endParaRPr lang="en-US" altLang="zh-TW" sz="2000" b="0" i="0" kern="1200" dirty="0">
                        <a:solidFill>
                          <a:schemeClr val="tx1"/>
                        </a:solidFill>
                        <a:effectLst/>
                        <a:latin typeface="Heiti SC Medium" pitchFamily="2" charset="-128"/>
                        <a:ea typeface="Heiti SC Medium" pitchFamily="2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0" i="0" kern="1200" dirty="0">
                          <a:solidFill>
                            <a:schemeClr val="tx1"/>
                          </a:solidFill>
                          <a:effectLst/>
                          <a:latin typeface="Heiti SC Medium" pitchFamily="2" charset="-128"/>
                          <a:ea typeface="Heiti SC Medium" pitchFamily="2" charset="-128"/>
                          <a:cs typeface="+mn-cs"/>
                        </a:rPr>
                        <a:t>3.</a:t>
                      </a:r>
                      <a:r>
                        <a:rPr lang="zh-TW" altLang="en-US" sz="2000" kern="1200" dirty="0">
                          <a:solidFill>
                            <a:schemeClr val="tx1"/>
                          </a:solidFill>
                          <a:effectLst/>
                          <a:latin typeface="Heiti SC Medium" pitchFamily="2" charset="-128"/>
                          <a:ea typeface="Heiti SC Medium" pitchFamily="2" charset="-128"/>
                          <a:cs typeface="+mn-cs"/>
                        </a:rPr>
                        <a:t>女性生理用品若被課稅，價錢應該也不會增加太多。 </a:t>
                      </a:r>
                      <a:endParaRPr lang="zh-TW" altLang="en-US" sz="2000" dirty="0">
                        <a:latin typeface="Heiti SC Medium" pitchFamily="2" charset="-128"/>
                        <a:ea typeface="Heiti SC Medium" pitchFamily="2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dirty="0">
                          <a:latin typeface="Heiti SC Medium" pitchFamily="2" charset="-128"/>
                          <a:ea typeface="Heiti SC Medium" pitchFamily="2" charset="-128"/>
                        </a:rPr>
                        <a:t>4.</a:t>
                      </a:r>
                      <a:r>
                        <a:rPr lang="zh-TW" altLang="en-US" sz="2000" kern="1200" dirty="0">
                          <a:solidFill>
                            <a:schemeClr val="tx1"/>
                          </a:solidFill>
                          <a:effectLst/>
                          <a:latin typeface="Heiti SC Medium" pitchFamily="2" charset="-128"/>
                          <a:ea typeface="Heiti SC Medium" pitchFamily="2" charset="-128"/>
                          <a:cs typeface="+mn-cs"/>
                        </a:rPr>
                        <a:t>若將女性生理用品免於課稅，那是否所有有關醫療之用品也該都免於課稅</a:t>
                      </a:r>
                      <a:r>
                        <a:rPr lang="en-US" altLang="zh-TW" sz="2000" kern="1200" dirty="0">
                          <a:solidFill>
                            <a:schemeClr val="tx1"/>
                          </a:solidFill>
                          <a:effectLst/>
                          <a:latin typeface="Heiti SC Medium" pitchFamily="2" charset="-128"/>
                          <a:ea typeface="Heiti SC Medium" pitchFamily="2" charset="-128"/>
                          <a:cs typeface="+mn-cs"/>
                        </a:rPr>
                        <a:t>?</a:t>
                      </a:r>
                      <a:r>
                        <a:rPr lang="zh-TW" altLang="en-US" sz="2000" kern="1200" dirty="0">
                          <a:solidFill>
                            <a:schemeClr val="tx1"/>
                          </a:solidFill>
                          <a:effectLst/>
                          <a:latin typeface="Heiti SC Medium" pitchFamily="2" charset="-128"/>
                          <a:ea typeface="Heiti SC Medium" pitchFamily="2" charset="-128"/>
                          <a:cs typeface="+mn-cs"/>
                        </a:rPr>
                        <a:t>因此民眾認為只要是商品交易或買賣行為之情事者，皆應課稅。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791595"/>
                  </a:ext>
                </a:extLst>
              </a:tr>
              <a:tr h="23759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200" dirty="0">
                          <a:solidFill>
                            <a:schemeClr val="tx1"/>
                          </a:solidFill>
                          <a:effectLst/>
                          <a:latin typeface="Heiti SC Medium" pitchFamily="2" charset="-128"/>
                          <a:ea typeface="Heiti SC Medium" pitchFamily="2" charset="-128"/>
                          <a:cs typeface="+mn-cs"/>
                        </a:rPr>
                        <a:t>反對月經稅 </a:t>
                      </a:r>
                      <a:endParaRPr lang="zh-TW" altLang="en-US" sz="2000" dirty="0">
                        <a:latin typeface="Heiti SC Medium" pitchFamily="2" charset="-128"/>
                        <a:ea typeface="Heiti SC Medium" pitchFamily="2" charset="-128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dirty="0">
                          <a:latin typeface="Heiti SC Medium" pitchFamily="2" charset="-128"/>
                          <a:ea typeface="Heiti SC Medium" pitchFamily="2" charset="-128"/>
                        </a:rPr>
                        <a:t>1.</a:t>
                      </a:r>
                      <a:r>
                        <a:rPr lang="zh-TW" altLang="en-US" sz="2000" kern="1200" dirty="0">
                          <a:solidFill>
                            <a:schemeClr val="tx1"/>
                          </a:solidFill>
                          <a:effectLst/>
                          <a:latin typeface="Heiti SC Medium" pitchFamily="2" charset="-128"/>
                          <a:ea typeface="Heiti SC Medium" pitchFamily="2" charset="-128"/>
                          <a:cs typeface="+mn-cs"/>
                        </a:rPr>
                        <a:t>月經本身就是無可避免的，因此女性生理用品對於女性來說屬於生活必 需品之一，不應以生理差異而去增稅。加上女性每月都會支出一筆衛生棉 的費用，若再加上月經稅，可能會讓部份女性無法負荷。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dirty="0">
                          <a:latin typeface="Heiti SC Medium" pitchFamily="2" charset="-128"/>
                          <a:ea typeface="Heiti SC Medium" pitchFamily="2" charset="-128"/>
                        </a:rPr>
                        <a:t>2.</a:t>
                      </a:r>
                      <a:r>
                        <a:rPr lang="zh-TW" altLang="en-US" sz="2000" kern="1200" dirty="0">
                          <a:solidFill>
                            <a:schemeClr val="tx1"/>
                          </a:solidFill>
                          <a:effectLst/>
                          <a:latin typeface="Heiti SC Medium" pitchFamily="2" charset="-128"/>
                          <a:ea typeface="Heiti SC Medium" pitchFamily="2" charset="-128"/>
                          <a:cs typeface="+mn-cs"/>
                        </a:rPr>
                        <a:t>男生購買保險套時同樣課徵營業税，但衛生所有發放免費保險套，反而女性的衛生棉、棉條等用品雖同樣需課稅，卻無法如保險套一樣提供免費領取，對部分女性來說有性別不平等的感覺。 </a:t>
                      </a:r>
                    </a:p>
                    <a:p>
                      <a:r>
                        <a:rPr lang="en-US" altLang="zh-TW" sz="2000" dirty="0">
                          <a:latin typeface="Heiti SC Medium" pitchFamily="2" charset="-128"/>
                          <a:ea typeface="Heiti SC Medium" pitchFamily="2" charset="-128"/>
                        </a:rPr>
                        <a:t>3.</a:t>
                      </a:r>
                      <a:r>
                        <a:rPr lang="zh-TW" altLang="en-US" sz="2000" b="0" i="0" kern="1200" dirty="0">
                          <a:solidFill>
                            <a:schemeClr val="tx1"/>
                          </a:solidFill>
                          <a:effectLst/>
                          <a:latin typeface="Heiti SC Medium" pitchFamily="2" charset="-128"/>
                          <a:ea typeface="Heiti SC Medium" pitchFamily="2" charset="-128"/>
                          <a:cs typeface="+mn-cs"/>
                        </a:rPr>
                        <a:t>女性的正常生理需求應該被重視，生理用品作為一種必需品還能貴的那麼有恃無恐，是因為資本知道再貴都會有人買。</a:t>
                      </a:r>
                      <a:endParaRPr lang="zh-TW" altLang="en-US" sz="2000" dirty="0">
                        <a:latin typeface="Heiti SC Medium" pitchFamily="2" charset="-128"/>
                        <a:ea typeface="Heiti SC Medium" pitchFamily="2" charset="-128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69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9934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B9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718B88DE-739A-9D98-191C-C6B47CF3FE08}"/>
              </a:ext>
            </a:extLst>
          </p:cNvPr>
          <p:cNvSpPr txBox="1"/>
          <p:nvPr/>
        </p:nvSpPr>
        <p:spPr>
          <a:xfrm>
            <a:off x="4342956" y="3028890"/>
            <a:ext cx="3506088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>
                <a:effectLst/>
                <a:latin typeface="Heiti SC Medium" pitchFamily="2" charset="-128"/>
                <a:ea typeface="Heiti SC Medium" pitchFamily="2" charset="-128"/>
              </a:rPr>
              <a:t>五、研究結論與建議 </a:t>
            </a:r>
            <a:endParaRPr lang="zh-TW" altLang="en-US" sz="2800" dirty="0">
              <a:latin typeface="Heiti SC Medium" pitchFamily="2" charset="-128"/>
              <a:ea typeface="Heiti SC Medium" pitchFamily="2" charset="-128"/>
            </a:endParaRPr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98810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B9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009963FE-D021-7784-327F-CFC1740E0F68}"/>
              </a:ext>
            </a:extLst>
          </p:cNvPr>
          <p:cNvSpPr txBox="1"/>
          <p:nvPr/>
        </p:nvSpPr>
        <p:spPr>
          <a:xfrm>
            <a:off x="232856" y="616917"/>
            <a:ext cx="11726287" cy="6524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結論：</a:t>
            </a:r>
            <a:endParaRPr lang="en-US" altLang="zh-TW" sz="2000" dirty="0">
              <a:effectLst/>
              <a:latin typeface="Heiti SC Medium" pitchFamily="2" charset="-128"/>
              <a:ea typeface="Heiti SC Medium" pitchFamily="2" charset="-128"/>
            </a:endParaRPr>
          </a:p>
          <a:p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從各國的案例來看，月經稅造成的不只是部分婦女的經濟負擔，引發「月經貧窮」此一 社會現象，</a:t>
            </a:r>
            <a:endParaRPr lang="en-US" altLang="zh-TW" sz="2000" dirty="0">
              <a:effectLst/>
              <a:latin typeface="Heiti SC Medium" pitchFamily="2" charset="-128"/>
              <a:ea typeface="Heiti SC Medium" pitchFamily="2" charset="-128"/>
            </a:endParaRPr>
          </a:p>
          <a:p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更可能代表著性別不平等的意涵。過去對女性生理現象的理解不足，以及當時多為男性掌權的趨勢，</a:t>
            </a:r>
            <a:endParaRPr lang="en-US" altLang="zh-TW" sz="2000" dirty="0">
              <a:effectLst/>
              <a:latin typeface="Heiti SC Medium" pitchFamily="2" charset="-128"/>
              <a:ea typeface="Heiti SC Medium" pitchFamily="2" charset="-128"/>
            </a:endParaRPr>
          </a:p>
          <a:p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造就了月經稅的誕生。</a:t>
            </a:r>
            <a:endParaRPr lang="en-US" altLang="zh-TW" sz="2000" dirty="0">
              <a:effectLst/>
              <a:latin typeface="Heiti SC Medium" pitchFamily="2" charset="-128"/>
              <a:ea typeface="Heiti SC Medium" pitchFamily="2" charset="-128"/>
            </a:endParaRPr>
          </a:p>
          <a:p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時至今日，大眾衛教知識的增加，以及女權意識的高漲，女性因此挺身而出向不正確的政策提出抗議。</a:t>
            </a:r>
            <a:endParaRPr lang="en-US" altLang="zh-TW" sz="2000" dirty="0">
              <a:effectLst/>
              <a:latin typeface="Heiti SC Medium" pitchFamily="2" charset="-128"/>
              <a:ea typeface="Heiti SC Medium" pitchFamily="2" charset="-128"/>
            </a:endParaRPr>
          </a:p>
          <a:p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然而不只女性有權對侵害自身權益的政策產生質疑，我們每個人都能對看似理所當然的行為感到懷疑，</a:t>
            </a:r>
            <a:endParaRPr lang="en-US" altLang="zh-TW" sz="2000" dirty="0">
              <a:effectLst/>
              <a:latin typeface="Heiti SC Medium" pitchFamily="2" charset="-128"/>
              <a:ea typeface="Heiti SC Medium" pitchFamily="2" charset="-128"/>
            </a:endParaRPr>
          </a:p>
          <a:p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並為自己的權益起身反抗。月經稅不會是唯一一個因對兩性生理構造理解不足所造成的現象，如何消</a:t>
            </a:r>
            <a:endParaRPr lang="en-US" altLang="zh-TW" sz="2000" dirty="0">
              <a:effectLst/>
              <a:latin typeface="Heiti SC Medium" pitchFamily="2" charset="-128"/>
              <a:ea typeface="Heiti SC Medium" pitchFamily="2" charset="-128"/>
            </a:endParaRPr>
          </a:p>
          <a:p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弭社會及宗教教義上所存在的性別不平等，</a:t>
            </a:r>
            <a:r>
              <a:rPr lang="zh-TW" altLang="en-US" sz="2000" dirty="0">
                <a:latin typeface="Heiti SC Medium" pitchFamily="2" charset="-128"/>
                <a:ea typeface="Heiti SC Medium" pitchFamily="2" charset="-128"/>
              </a:rPr>
              <a:t>我</a:t>
            </a:r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認為可以好好省思這些與月經稅連貫的議題。</a:t>
            </a:r>
            <a:endParaRPr lang="en-US" altLang="zh-TW" sz="2000" dirty="0">
              <a:effectLst/>
              <a:latin typeface="Heiti SC Medium" pitchFamily="2" charset="-128"/>
              <a:ea typeface="Heiti SC Medium" pitchFamily="2" charset="-128"/>
            </a:endParaRPr>
          </a:p>
          <a:p>
            <a:endParaRPr lang="en-US" altLang="zh-TW" sz="2000" dirty="0">
              <a:effectLst/>
              <a:latin typeface="Heiti SC Medium" pitchFamily="2" charset="-128"/>
              <a:ea typeface="Heiti SC Medium" pitchFamily="2" charset="-128"/>
            </a:endParaRPr>
          </a:p>
          <a:p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建議 ：</a:t>
            </a:r>
            <a:endParaRPr lang="en-US" altLang="zh-TW" sz="2000" dirty="0">
              <a:effectLst/>
              <a:latin typeface="Heiti SC Medium" pitchFamily="2" charset="-128"/>
              <a:ea typeface="Heiti SC Medium" pitchFamily="2" charset="-128"/>
            </a:endParaRPr>
          </a:p>
          <a:p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捍衛自身權益 </a:t>
            </a:r>
            <a:endParaRPr lang="en-US" altLang="zh-TW" sz="2000" dirty="0">
              <a:effectLst/>
              <a:latin typeface="Heiti SC Medium" pitchFamily="2" charset="-128"/>
              <a:ea typeface="Heiti SC Medium" pitchFamily="2" charset="-128"/>
            </a:endParaRPr>
          </a:p>
          <a:p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我們可以學習其他國家起身捍衛自身權益的作法，讓政府、甚至大眾理解女性的需求，進而更加理解</a:t>
            </a:r>
            <a:endParaRPr lang="en-US" altLang="zh-TW" sz="2000" dirty="0">
              <a:effectLst/>
              <a:latin typeface="Heiti SC Medium" pitchFamily="2" charset="-128"/>
              <a:ea typeface="Heiti SC Medium" pitchFamily="2" charset="-128"/>
            </a:endParaRPr>
          </a:p>
          <a:p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月經稅不應存在的原因。 </a:t>
            </a:r>
            <a:endParaRPr lang="en-US" altLang="zh-TW" sz="2000" dirty="0">
              <a:effectLst/>
              <a:latin typeface="Heiti SC Medium" pitchFamily="2" charset="-128"/>
              <a:ea typeface="Heiti SC Medium" pitchFamily="2" charset="-128"/>
            </a:endParaRPr>
          </a:p>
          <a:p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從教育著手倡導兩性平等思維</a:t>
            </a:r>
            <a:endParaRPr lang="en-US" altLang="zh-TW" sz="2000" dirty="0">
              <a:effectLst/>
              <a:latin typeface="Heiti SC Medium" pitchFamily="2" charset="-128"/>
              <a:ea typeface="Heiti SC Medium" pitchFamily="2" charset="-128"/>
            </a:endParaRPr>
          </a:p>
          <a:p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問卷中反對方提到，月經稅讓女性感到不滿的主要原因其實是心理及經濟方面的不平等，因此我國可</a:t>
            </a:r>
            <a:endParaRPr lang="en-US" altLang="zh-TW" sz="2000" dirty="0">
              <a:effectLst/>
              <a:latin typeface="Heiti SC Medium" pitchFamily="2" charset="-128"/>
              <a:ea typeface="Heiti SC Medium" pitchFamily="2" charset="-128"/>
            </a:endParaRPr>
          </a:p>
          <a:p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嘗試在兩性平等及課予月經稅兩者之間取得平衡的方式，如</a:t>
            </a:r>
            <a:r>
              <a:rPr lang="en-US" altLang="zh-TW" sz="2000" dirty="0">
                <a:effectLst/>
                <a:latin typeface="Heiti SC Medium" pitchFamily="2" charset="-128"/>
                <a:ea typeface="Heiti SC Medium" pitchFamily="2" charset="-128"/>
              </a:rPr>
              <a:t>:</a:t>
            </a:r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從教育著手倡導兩性平等思維，而非單方</a:t>
            </a:r>
            <a:endParaRPr lang="en-US" altLang="zh-TW" sz="2000" dirty="0">
              <a:effectLst/>
              <a:latin typeface="Heiti SC Medium" pitchFamily="2" charset="-128"/>
              <a:ea typeface="Heiti SC Medium" pitchFamily="2" charset="-128"/>
            </a:endParaRPr>
          </a:p>
          <a:p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面鼓動單一性別主義至上。 </a:t>
            </a:r>
            <a:endParaRPr lang="zh-TW" altLang="en-US" sz="2000" dirty="0">
              <a:latin typeface="Heiti SC Medium" pitchFamily="2" charset="-128"/>
              <a:ea typeface="Heiti SC Medium" pitchFamily="2" charset="-128"/>
            </a:endParaRPr>
          </a:p>
          <a:p>
            <a:endParaRPr lang="zh-TW" altLang="en-US" sz="2000" dirty="0"/>
          </a:p>
          <a:p>
            <a:endParaRPr lang="zh-TW" altLang="en-US" sz="2000" dirty="0">
              <a:latin typeface="Heiti SC Medium" pitchFamily="2" charset="-128"/>
              <a:ea typeface="Heiti SC Medium" pitchFamily="2" charset="-128"/>
            </a:endParaRPr>
          </a:p>
          <a:p>
            <a:endParaRPr lang="zh-TW" altLang="en-US" sz="2000" dirty="0">
              <a:latin typeface="Heiti SC Medium" pitchFamily="2" charset="-128"/>
              <a:ea typeface="Heiti SC Medium" pitchFamily="2" charset="-128"/>
            </a:endParaRPr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463119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B9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718B88DE-739A-9D98-191C-C6B47CF3FE08}"/>
              </a:ext>
            </a:extLst>
          </p:cNvPr>
          <p:cNvSpPr txBox="1"/>
          <p:nvPr/>
        </p:nvSpPr>
        <p:spPr>
          <a:xfrm>
            <a:off x="5285521" y="3167390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800" dirty="0">
                <a:latin typeface="Heiti SC Medium" pitchFamily="2" charset="-128"/>
                <a:ea typeface="Heiti SC Medium" pitchFamily="2" charset="-128"/>
              </a:rPr>
              <a:t>六、心得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578562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B9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EE7834F8-F1FE-5C8E-E49F-90C0A21B0344}"/>
              </a:ext>
            </a:extLst>
          </p:cNvPr>
          <p:cNvSpPr txBox="1"/>
          <p:nvPr/>
        </p:nvSpPr>
        <p:spPr>
          <a:xfrm>
            <a:off x="4926449" y="3167390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800" dirty="0">
                <a:latin typeface="Heiti SC Medium" pitchFamily="2" charset="-128"/>
                <a:ea typeface="Heiti SC Medium" pitchFamily="2" charset="-128"/>
              </a:rPr>
              <a:t>七、</a:t>
            </a:r>
            <a:r>
              <a:rPr lang="zh-TW" altLang="en-US" sz="2800" dirty="0">
                <a:effectLst/>
                <a:latin typeface="Heiti SC Medium" pitchFamily="2" charset="-128"/>
                <a:ea typeface="Heiti SC Medium" pitchFamily="2" charset="-128"/>
              </a:rPr>
              <a:t>參考文獻</a:t>
            </a:r>
            <a:endParaRPr lang="zh-TW" altLang="en-US" sz="2800" dirty="0">
              <a:latin typeface="Heiti SC Medium" pitchFamily="2" charset="-128"/>
              <a:ea typeface="Heiti S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12141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B9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0CF158A2-0DA6-DFAA-6D98-12865110B483}"/>
              </a:ext>
            </a:extLst>
          </p:cNvPr>
          <p:cNvSpPr txBox="1"/>
          <p:nvPr/>
        </p:nvSpPr>
        <p:spPr>
          <a:xfrm>
            <a:off x="1274618" y="1305341"/>
            <a:ext cx="96427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小紅帽 </a:t>
            </a:r>
            <a:r>
              <a:rPr lang="en" altLang="zh-TW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Little Red Hood(2020 </a:t>
            </a:r>
            <a:r>
              <a:rPr lang="zh-TW" altLang="en-US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年 </a:t>
            </a:r>
            <a:r>
              <a:rPr lang="en-US" altLang="zh-TW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6 </a:t>
            </a:r>
            <a:r>
              <a:rPr lang="zh-TW" altLang="en-US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月 </a:t>
            </a:r>
            <a:r>
              <a:rPr lang="en-US" altLang="zh-TW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10 </a:t>
            </a:r>
            <a:r>
              <a:rPr lang="zh-TW" altLang="en-US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日</a:t>
            </a:r>
            <a:r>
              <a:rPr lang="en-US" altLang="zh-TW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)</a:t>
            </a:r>
            <a:r>
              <a:rPr lang="zh-TW" altLang="en-US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。徵收月經稅合理嗎</a:t>
            </a:r>
            <a:r>
              <a:rPr lang="en-US" altLang="zh-TW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?</a:t>
            </a:r>
            <a:r>
              <a:rPr lang="zh-TW" altLang="en-US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十張圖帶你認識「月經不平等」 </a:t>
            </a:r>
            <a:r>
              <a:rPr kumimoji="1" lang="en" altLang="zh-TW" dirty="0">
                <a:hlinkClick r:id="rId2"/>
              </a:rPr>
              <a:t>https://womany.net/read/article/24550</a:t>
            </a:r>
            <a:endParaRPr kumimoji="1" lang="en" altLang="zh-TW" dirty="0"/>
          </a:p>
          <a:p>
            <a:r>
              <a:rPr lang="zh-TW" altLang="en-US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謝佩如</a:t>
            </a:r>
            <a:r>
              <a:rPr lang="en-US" altLang="zh-TW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(2019 </a:t>
            </a:r>
            <a:r>
              <a:rPr lang="zh-TW" altLang="en-US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年 </a:t>
            </a:r>
            <a:r>
              <a:rPr lang="en-US" altLang="zh-TW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11 </a:t>
            </a:r>
            <a:r>
              <a:rPr lang="zh-TW" altLang="en-US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月 </a:t>
            </a:r>
            <a:r>
              <a:rPr lang="en-US" altLang="zh-TW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15 </a:t>
            </a:r>
            <a:r>
              <a:rPr lang="zh-TW" altLang="en-US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日</a:t>
            </a:r>
            <a:r>
              <a:rPr lang="en-US" altLang="zh-TW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)</a:t>
            </a:r>
            <a:r>
              <a:rPr lang="zh-TW" altLang="en-US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  <a:r>
              <a:rPr lang="en-US" altLang="zh-TW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【</a:t>
            </a:r>
            <a:r>
              <a:rPr lang="zh-TW" altLang="en-US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你聽過月經貧窮嗎</a:t>
            </a:r>
            <a:r>
              <a:rPr lang="en-US" altLang="zh-TW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】</a:t>
            </a:r>
            <a:r>
              <a:rPr lang="zh-TW" altLang="en-US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一天只能用一片衛生棉</a:t>
            </a:r>
            <a:r>
              <a:rPr lang="en-US" altLang="zh-TW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!</a:t>
            </a:r>
            <a:r>
              <a:rPr lang="zh-TW" altLang="en-US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「月經貧 窮」橫跨全世界，讓經濟弱勢女性陷入身心危機。 </a:t>
            </a:r>
            <a:endParaRPr lang="zh-TW" altLang="en-US" dirty="0"/>
          </a:p>
          <a:p>
            <a:r>
              <a:rPr kumimoji="1" lang="en" altLang="zh-TW" dirty="0">
                <a:hlinkClick r:id="rId3"/>
              </a:rPr>
              <a:t>https://buzzorange.com/citiorange/2019/11/15/period-poverty/</a:t>
            </a:r>
            <a:endParaRPr kumimoji="1" lang="en" altLang="zh-TW" dirty="0"/>
          </a:p>
          <a:p>
            <a:r>
              <a:rPr lang="en" altLang="zh-TW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Jen Chen(2020 </a:t>
            </a:r>
            <a:r>
              <a:rPr lang="zh-TW" altLang="en-US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年 </a:t>
            </a:r>
            <a:r>
              <a:rPr lang="en-US" altLang="zh-TW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3 </a:t>
            </a:r>
            <a:r>
              <a:rPr lang="zh-TW" altLang="en-US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月 </a:t>
            </a:r>
            <a:r>
              <a:rPr lang="en-US" altLang="zh-TW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3 </a:t>
            </a:r>
            <a:r>
              <a:rPr lang="zh-TW" altLang="en-US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日</a:t>
            </a:r>
            <a:r>
              <a:rPr lang="en-US" altLang="zh-TW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)</a:t>
            </a:r>
            <a:r>
              <a:rPr lang="zh-TW" altLang="en-US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。蘇格蘭立法提供免費衛生棉──是世界先驅，還是政治正 確、硬要扯性平的「女性福利」</a:t>
            </a:r>
            <a:r>
              <a:rPr lang="en-US" altLang="zh-TW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?</a:t>
            </a:r>
          </a:p>
          <a:p>
            <a:r>
              <a:rPr lang="en-US" altLang="zh-TW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  <a:hlinkClick r:id="rId4"/>
              </a:rPr>
              <a:t>https://crossing.cw.com.tw/article/13048</a:t>
            </a:r>
            <a:endParaRPr kumimoji="1" lang="en" altLang="zh-TW" dirty="0"/>
          </a:p>
          <a:p>
            <a:r>
              <a:rPr lang="zh-TW" altLang="en-US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謝佩如</a:t>
            </a:r>
            <a:r>
              <a:rPr lang="en-US" altLang="zh-TW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(2020 </a:t>
            </a:r>
            <a:r>
              <a:rPr lang="zh-TW" altLang="en-US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年 </a:t>
            </a:r>
            <a:r>
              <a:rPr lang="en-US" altLang="zh-TW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2 </a:t>
            </a:r>
            <a:r>
              <a:rPr lang="zh-TW" altLang="en-US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月 </a:t>
            </a:r>
            <a:r>
              <a:rPr lang="en-US" altLang="zh-TW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27 </a:t>
            </a:r>
            <a:r>
              <a:rPr lang="zh-TW" altLang="en-US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日</a:t>
            </a:r>
            <a:r>
              <a:rPr lang="en-US" altLang="zh-TW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)</a:t>
            </a:r>
            <a:r>
              <a:rPr lang="zh-TW" altLang="en-US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  <a:r>
              <a:rPr lang="en-US" altLang="zh-TW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【</a:t>
            </a:r>
            <a:r>
              <a:rPr lang="zh-TW" altLang="en-US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不該因為月經變更窮</a:t>
            </a:r>
            <a:r>
              <a:rPr lang="en-US" altLang="zh-TW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】</a:t>
            </a:r>
            <a:r>
              <a:rPr lang="zh-TW" altLang="en-US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女性一生得花 </a:t>
            </a:r>
            <a:r>
              <a:rPr lang="en-US" altLang="zh-TW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74 </a:t>
            </a:r>
            <a:r>
              <a:rPr lang="zh-TW" altLang="en-US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萬買衛生棉</a:t>
            </a:r>
            <a:r>
              <a:rPr lang="en-US" altLang="zh-TW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!</a:t>
            </a:r>
            <a:r>
              <a:rPr lang="zh-TW" altLang="en-US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蘇 格蘭將免費提供所有生理用品，終結「月經貧窮」。 </a:t>
            </a:r>
            <a:endParaRPr lang="zh-TW" altLang="en-US" dirty="0"/>
          </a:p>
          <a:p>
            <a:r>
              <a:rPr kumimoji="1" lang="en" altLang="zh-TW" dirty="0">
                <a:hlinkClick r:id="rId5"/>
              </a:rPr>
              <a:t>https://buzzorange.com/2020/02/27/scotland-will-provide-free-sanitary-products/</a:t>
            </a:r>
            <a:endParaRPr kumimoji="1" lang="en" altLang="zh-TW" dirty="0"/>
          </a:p>
          <a:p>
            <a:r>
              <a:rPr lang="zh-TW" altLang="en-US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林薇</a:t>
            </a:r>
            <a:r>
              <a:rPr lang="en-US" altLang="zh-TW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(2020 </a:t>
            </a:r>
            <a:r>
              <a:rPr lang="zh-TW" altLang="en-US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年 </a:t>
            </a:r>
            <a:r>
              <a:rPr lang="en-US" altLang="zh-TW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3 </a:t>
            </a:r>
            <a:r>
              <a:rPr lang="zh-TW" altLang="en-US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月 </a:t>
            </a:r>
            <a:r>
              <a:rPr lang="en-US" altLang="zh-TW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23 </a:t>
            </a:r>
            <a:r>
              <a:rPr lang="zh-TW" altLang="en-US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日</a:t>
            </a:r>
            <a:r>
              <a:rPr lang="en-US" altLang="zh-TW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)</a:t>
            </a:r>
            <a:r>
              <a:rPr lang="zh-TW" altLang="en-US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。英國即將全面免除「月經稅」──你知道你用的每一塊衛生棉 </a:t>
            </a:r>
            <a:r>
              <a:rPr lang="en-US" altLang="zh-TW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/</a:t>
            </a:r>
            <a:r>
              <a:rPr lang="zh-TW" altLang="en-US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棉條，都要繳稅嗎</a:t>
            </a:r>
            <a:r>
              <a:rPr lang="en-US" altLang="zh-TW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?</a:t>
            </a:r>
            <a:r>
              <a:rPr lang="zh-TW" altLang="en-US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  <a:endParaRPr lang="en-US" altLang="zh-TW" sz="1800" dirty="0">
              <a:effectLst/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kumimoji="1" lang="en" altLang="zh-TW" dirty="0">
                <a:hlinkClick r:id="rId6"/>
              </a:rPr>
              <a:t>https://crossing.cw.com.tw/article/13146</a:t>
            </a:r>
            <a:endParaRPr kumimoji="1" lang="en" altLang="zh-TW" dirty="0"/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47902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圖片 9" descr="一張含有 卡通, 圖解, 藝術 的圖片&#10;&#10;自動產生的描述">
            <a:extLst>
              <a:ext uri="{FF2B5EF4-FFF2-40B4-BE49-F238E27FC236}">
                <a16:creationId xmlns:a16="http://schemas.microsoft.com/office/drawing/2014/main" id="{43B3B7DD-5695-9C00-03C3-83D08BDDDF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277" b="6130"/>
          <a:stretch/>
        </p:blipFill>
        <p:spPr>
          <a:xfrm>
            <a:off x="20" y="1"/>
            <a:ext cx="12191979" cy="6858000"/>
          </a:xfrm>
          <a:prstGeom prst="rect">
            <a:avLst/>
          </a:prstGeo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C504100D-1C5B-2B8E-7B34-216EB0FE25C4}"/>
              </a:ext>
            </a:extLst>
          </p:cNvPr>
          <p:cNvSpPr txBox="1"/>
          <p:nvPr/>
        </p:nvSpPr>
        <p:spPr>
          <a:xfrm>
            <a:off x="321461" y="4981446"/>
            <a:ext cx="34163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kumimoji="1" lang="zh-TW" altLang="en-US" sz="2800" dirty="0">
                <a:latin typeface="Heiti SC Medium" pitchFamily="2" charset="-128"/>
                <a:ea typeface="Heiti SC Medium" pitchFamily="2" charset="-128"/>
              </a:rPr>
              <a:t>一、研究背景與動機</a:t>
            </a:r>
            <a:endParaRPr kumimoji="1" lang="en-US" altLang="zh-TW" sz="2800" dirty="0">
              <a:latin typeface="Heiti SC Medium" pitchFamily="2" charset="-128"/>
              <a:ea typeface="Heiti S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6356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B9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D6638C90-5A05-6C26-08DA-C3258CA50ABC}"/>
              </a:ext>
            </a:extLst>
          </p:cNvPr>
          <p:cNvSpPr txBox="1"/>
          <p:nvPr/>
        </p:nvSpPr>
        <p:spPr>
          <a:xfrm>
            <a:off x="3689295" y="2074783"/>
            <a:ext cx="4813409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b="1" dirty="0">
                <a:effectLst/>
                <a:latin typeface="HEITI SC MEDIUM" pitchFamily="2" charset="-128"/>
                <a:ea typeface="HEITI SC MEDIUM" pitchFamily="2" charset="-128"/>
              </a:rPr>
              <a:t>二、研究目的</a:t>
            </a:r>
            <a:endParaRPr lang="en-US" altLang="zh-TW" sz="2800" b="1" dirty="0">
              <a:effectLst/>
              <a:latin typeface="HEITI SC MEDIUM" pitchFamily="2" charset="-128"/>
              <a:ea typeface="HEITI SC MEDIUM" pitchFamily="2" charset="-128"/>
            </a:endParaRPr>
          </a:p>
          <a:p>
            <a:pPr algn="ctr"/>
            <a:endParaRPr lang="en-US" altLang="zh-TW" sz="2400" dirty="0">
              <a:effectLst/>
              <a:latin typeface="Heiti SC Medium" pitchFamily="2" charset="-128"/>
              <a:ea typeface="Heiti SC Medium" pitchFamily="2" charset="-128"/>
            </a:endParaRPr>
          </a:p>
          <a:p>
            <a:r>
              <a:rPr lang="en-US" altLang="zh-TW" sz="2000" dirty="0">
                <a:effectLst/>
                <a:latin typeface="Heiti SC Medium" pitchFamily="2" charset="-128"/>
                <a:ea typeface="Heiti SC Medium" pitchFamily="2" charset="-128"/>
              </a:rPr>
              <a:t>1. </a:t>
            </a:r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淺析月經稅的存在意義及影響</a:t>
            </a:r>
            <a:endParaRPr lang="en-US" altLang="zh-TW" sz="2000" dirty="0">
              <a:effectLst/>
              <a:latin typeface="Heiti SC Medium" pitchFamily="2" charset="-128"/>
              <a:ea typeface="Heiti SC Medium" pitchFamily="2" charset="-128"/>
            </a:endParaRPr>
          </a:p>
          <a:p>
            <a:endParaRPr lang="en-US" altLang="zh-TW" sz="2000" dirty="0">
              <a:effectLst/>
              <a:latin typeface="Heiti SC Medium" pitchFamily="2" charset="-128"/>
              <a:ea typeface="Heiti SC Medium" pitchFamily="2" charset="-128"/>
            </a:endParaRPr>
          </a:p>
          <a:p>
            <a:r>
              <a:rPr lang="en-US" altLang="zh-TW" sz="2000" dirty="0">
                <a:effectLst/>
                <a:latin typeface="Heiti SC Medium" pitchFamily="2" charset="-128"/>
                <a:ea typeface="Heiti SC Medium" pitchFamily="2" charset="-128"/>
              </a:rPr>
              <a:t>2. </a:t>
            </a:r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了解課徵月經稅帶來的影響與爭議 </a:t>
            </a:r>
            <a:endParaRPr lang="en-US" altLang="zh-TW" sz="2000" dirty="0">
              <a:effectLst/>
              <a:latin typeface="Heiti SC Medium" pitchFamily="2" charset="-128"/>
              <a:ea typeface="Heiti SC Medium" pitchFamily="2" charset="-128"/>
            </a:endParaRPr>
          </a:p>
          <a:p>
            <a:endParaRPr lang="en-US" altLang="zh-TW" sz="2000" dirty="0">
              <a:effectLst/>
              <a:latin typeface="Heiti SC Medium" pitchFamily="2" charset="-128"/>
              <a:ea typeface="Heiti SC Medium" pitchFamily="2" charset="-128"/>
            </a:endParaRPr>
          </a:p>
          <a:p>
            <a:r>
              <a:rPr lang="en-US" altLang="zh-TW" sz="2000" dirty="0">
                <a:effectLst/>
                <a:latin typeface="Heiti SC Medium" pitchFamily="2" charset="-128"/>
                <a:ea typeface="Heiti SC Medium" pitchFamily="2" charset="-128"/>
              </a:rPr>
              <a:t>3. </a:t>
            </a:r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了解民眾對月經稅的看法及意見 </a:t>
            </a:r>
            <a:endParaRPr lang="zh-TW" altLang="en-US" sz="2000" dirty="0">
              <a:latin typeface="Heiti SC Medium" pitchFamily="2" charset="-128"/>
              <a:ea typeface="Heiti SC Medium" pitchFamily="2" charset="-128"/>
            </a:endParaRPr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90121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B9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6732DFA5-6345-E3AD-BD9C-1C46FA1AD582}"/>
              </a:ext>
            </a:extLst>
          </p:cNvPr>
          <p:cNvSpPr txBox="1"/>
          <p:nvPr/>
        </p:nvSpPr>
        <p:spPr>
          <a:xfrm>
            <a:off x="806730" y="1428452"/>
            <a:ext cx="10578537" cy="40010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800" dirty="0">
                <a:effectLst/>
                <a:latin typeface="Heiti SC Medium" pitchFamily="2" charset="-128"/>
                <a:ea typeface="Heiti SC Medium" pitchFamily="2" charset="-128"/>
              </a:rPr>
              <a:t>三、研究方法</a:t>
            </a:r>
            <a:endParaRPr lang="en-US" altLang="zh-TW" sz="2800" dirty="0">
              <a:effectLst/>
              <a:latin typeface="Heiti SC Medium" pitchFamily="2" charset="-128"/>
              <a:ea typeface="Heiti SC Medium" pitchFamily="2" charset="-128"/>
            </a:endParaRPr>
          </a:p>
          <a:p>
            <a:endParaRPr lang="en-US" altLang="zh-TW" sz="2800" dirty="0">
              <a:effectLst/>
              <a:latin typeface="Heiti SC Medium" pitchFamily="2" charset="-128"/>
              <a:ea typeface="Heiti SC Medium" pitchFamily="2" charset="-128"/>
            </a:endParaRPr>
          </a:p>
          <a:p>
            <a:r>
              <a:rPr lang="en-US" altLang="zh-TW" sz="2000" dirty="0">
                <a:effectLst/>
                <a:latin typeface="Heiti SC Medium" pitchFamily="2" charset="-128"/>
                <a:ea typeface="Heiti SC Medium" pitchFamily="2" charset="-128"/>
              </a:rPr>
              <a:t>(</a:t>
            </a:r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一</a:t>
            </a:r>
            <a:r>
              <a:rPr lang="en-US" altLang="zh-TW" sz="2000" dirty="0">
                <a:latin typeface="Heiti SC Medium" pitchFamily="2" charset="-128"/>
                <a:ea typeface="Heiti SC Medium" pitchFamily="2" charset="-128"/>
              </a:rPr>
              <a:t>)</a:t>
            </a:r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研究方法</a:t>
            </a:r>
            <a:r>
              <a:rPr lang="en-US" altLang="zh-TW" sz="2000" dirty="0">
                <a:effectLst/>
                <a:latin typeface="Heiti SC Medium" pitchFamily="2" charset="-128"/>
                <a:ea typeface="Heiti SC Medium" pitchFamily="2" charset="-128"/>
              </a:rPr>
              <a:t>:</a:t>
            </a:r>
          </a:p>
          <a:p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文獻分析法</a:t>
            </a:r>
            <a:r>
              <a:rPr lang="en-US" altLang="zh-TW" sz="2000" dirty="0">
                <a:effectLst/>
                <a:latin typeface="Heiti SC Medium" pitchFamily="2" charset="-128"/>
                <a:ea typeface="Heiti SC Medium" pitchFamily="2" charset="-128"/>
              </a:rPr>
              <a:t>:</a:t>
            </a:r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藉由查詢相關資料及文獻，分析月經稅的來源、意義、影響，及各國的案例。</a:t>
            </a:r>
            <a:endParaRPr lang="en-US" altLang="zh-TW" sz="2000" dirty="0">
              <a:effectLst/>
              <a:latin typeface="Heiti SC Medium" pitchFamily="2" charset="-128"/>
              <a:ea typeface="Heiti SC Medium" pitchFamily="2" charset="-128"/>
            </a:endParaRPr>
          </a:p>
          <a:p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問卷調查法</a:t>
            </a:r>
            <a:r>
              <a:rPr lang="en-US" altLang="zh-TW" sz="2000" dirty="0">
                <a:effectLst/>
                <a:latin typeface="Heiti SC Medium" pitchFamily="2" charset="-128"/>
                <a:ea typeface="Heiti SC Medium" pitchFamily="2" charset="-128"/>
              </a:rPr>
              <a:t>:</a:t>
            </a:r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利用問卷蒐集民眾的想法，分析及歸納民眾是否支持月經稅和支持與否的原因。 </a:t>
            </a:r>
            <a:endParaRPr lang="en-US" altLang="zh-TW" sz="2000" dirty="0">
              <a:effectLst/>
              <a:latin typeface="Heiti SC Medium" pitchFamily="2" charset="-128"/>
              <a:ea typeface="Heiti SC Medium" pitchFamily="2" charset="-128"/>
            </a:endParaRPr>
          </a:p>
          <a:p>
            <a:endParaRPr lang="zh-TW" altLang="en-US" sz="2000" dirty="0">
              <a:latin typeface="Heiti SC Medium" pitchFamily="2" charset="-128"/>
              <a:ea typeface="Heiti SC Medium" pitchFamily="2" charset="-128"/>
            </a:endParaRPr>
          </a:p>
          <a:p>
            <a:r>
              <a:rPr lang="en-US" altLang="zh-TW" sz="2000" dirty="0">
                <a:effectLst/>
                <a:latin typeface="Heiti SC Medium" pitchFamily="2" charset="-128"/>
                <a:ea typeface="Heiti SC Medium" pitchFamily="2" charset="-128"/>
              </a:rPr>
              <a:t>(</a:t>
            </a:r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二</a:t>
            </a:r>
            <a:r>
              <a:rPr lang="en-US" altLang="zh-TW" sz="2000" dirty="0">
                <a:effectLst/>
                <a:latin typeface="Heiti SC Medium" pitchFamily="2" charset="-128"/>
                <a:ea typeface="Heiti SC Medium" pitchFamily="2" charset="-128"/>
              </a:rPr>
              <a:t>)</a:t>
            </a:r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研究流程</a:t>
            </a:r>
            <a:r>
              <a:rPr lang="en-US" altLang="zh-TW" sz="2000" dirty="0">
                <a:effectLst/>
                <a:latin typeface="Heiti SC Medium" pitchFamily="2" charset="-128"/>
                <a:ea typeface="Heiti SC Medium" pitchFamily="2" charset="-128"/>
              </a:rPr>
              <a:t>:</a:t>
            </a:r>
          </a:p>
          <a:p>
            <a:endParaRPr lang="zh-TW" altLang="en-US" sz="2000" dirty="0">
              <a:latin typeface="Heiti SC Medium" pitchFamily="2" charset="-128"/>
              <a:ea typeface="Heiti SC Medium" pitchFamily="2" charset="-128"/>
            </a:endParaRPr>
          </a:p>
          <a:p>
            <a:endParaRPr lang="zh-TW" altLang="en-US" sz="2000" dirty="0">
              <a:latin typeface="Heiti SC Medium" pitchFamily="2" charset="-128"/>
              <a:ea typeface="Heiti SC Medium" pitchFamily="2" charset="-128"/>
            </a:endParaRPr>
          </a:p>
          <a:p>
            <a:endParaRPr lang="zh-TW" altLang="en-US" sz="2000" dirty="0"/>
          </a:p>
          <a:p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 </a:t>
            </a:r>
            <a:endParaRPr lang="zh-TW" altLang="en-US" sz="2000" dirty="0">
              <a:latin typeface="Heiti SC Medium" pitchFamily="2" charset="-128"/>
              <a:ea typeface="Heiti SC Medium" pitchFamily="2" charset="-128"/>
            </a:endParaRPr>
          </a:p>
          <a:p>
            <a:endParaRPr kumimoji="1" lang="zh-TW" altLang="en-US" dirty="0"/>
          </a:p>
        </p:txBody>
      </p:sp>
      <p:graphicFrame>
        <p:nvGraphicFramePr>
          <p:cNvPr id="5" name="資料庫圖表 4">
            <a:extLst>
              <a:ext uri="{FF2B5EF4-FFF2-40B4-BE49-F238E27FC236}">
                <a16:creationId xmlns:a16="http://schemas.microsoft.com/office/drawing/2014/main" id="{EEAE6611-CC04-D83F-A6A0-9DA615AFDA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70369120"/>
              </p:ext>
            </p:extLst>
          </p:nvPr>
        </p:nvGraphicFramePr>
        <p:xfrm>
          <a:off x="556442" y="1698172"/>
          <a:ext cx="11079114" cy="5852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16954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B9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C983309F-8F54-A8AF-0F61-4750BD4F1EEA}"/>
              </a:ext>
            </a:extLst>
          </p:cNvPr>
          <p:cNvSpPr txBox="1"/>
          <p:nvPr/>
        </p:nvSpPr>
        <p:spPr>
          <a:xfrm>
            <a:off x="4342956" y="3028890"/>
            <a:ext cx="3506088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800" dirty="0">
                <a:effectLst/>
                <a:latin typeface="Heiti SC Medium" pitchFamily="2" charset="-128"/>
                <a:ea typeface="Heiti SC Medium" pitchFamily="2" charset="-128"/>
              </a:rPr>
              <a:t>四、研究分析與結果 </a:t>
            </a:r>
            <a:endParaRPr lang="zh-TW" altLang="en-US" sz="2800" dirty="0">
              <a:latin typeface="Heiti SC Medium" pitchFamily="2" charset="-128"/>
              <a:ea typeface="Heiti SC Medium" pitchFamily="2" charset="-128"/>
            </a:endParaRPr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51409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B9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21C3F12D-536C-4DFF-6D50-777AE4FB4B94}"/>
              </a:ext>
            </a:extLst>
          </p:cNvPr>
          <p:cNvSpPr txBox="1"/>
          <p:nvPr/>
        </p:nvSpPr>
        <p:spPr>
          <a:xfrm>
            <a:off x="6283652" y="2222562"/>
            <a:ext cx="562733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400" dirty="0">
                <a:latin typeface="Heiti SC Medium" pitchFamily="2" charset="-128"/>
                <a:ea typeface="Heiti SC Medium" pitchFamily="2" charset="-128"/>
              </a:rPr>
              <a:t> </a:t>
            </a:r>
            <a:r>
              <a:rPr lang="zh-TW" altLang="en-US" sz="2400" dirty="0">
                <a:effectLst/>
                <a:latin typeface="Heiti SC Medium" pitchFamily="2" charset="-128"/>
                <a:ea typeface="Heiti SC Medium" pitchFamily="2" charset="-128"/>
              </a:rPr>
              <a:t>月經稅的意義 </a:t>
            </a:r>
            <a:endParaRPr lang="en-US" altLang="zh-TW" sz="2400" dirty="0">
              <a:effectLst/>
              <a:latin typeface="Heiti SC Medium" pitchFamily="2" charset="-128"/>
              <a:ea typeface="Heiti SC Medium" pitchFamily="2" charset="-128"/>
            </a:endParaRPr>
          </a:p>
          <a:p>
            <a:endParaRPr lang="en-US" altLang="zh-TW" sz="2000" dirty="0">
              <a:effectLst/>
              <a:latin typeface="Heiti SC Medium" pitchFamily="2" charset="-128"/>
              <a:ea typeface="Heiti SC Medium" pitchFamily="2" charset="-128"/>
            </a:endParaRPr>
          </a:p>
          <a:p>
            <a:r>
              <a:rPr lang="zh-TW" altLang="en-US" sz="2000" dirty="0">
                <a:solidFill>
                  <a:srgbClr val="0F0F0F"/>
                </a:solidFill>
                <a:effectLst/>
                <a:latin typeface="Heiti SC Medium" pitchFamily="2" charset="-128"/>
                <a:ea typeface="Heiti SC Medium" pitchFamily="2" charset="-128"/>
              </a:rPr>
              <a:t>月經稅指針對衛生棉、衛生棉條、月亮杯等經期</a:t>
            </a:r>
            <a:endParaRPr lang="en-US" altLang="zh-TW" sz="2000" dirty="0">
              <a:solidFill>
                <a:srgbClr val="0F0F0F"/>
              </a:solidFill>
              <a:effectLst/>
              <a:latin typeface="Heiti SC Medium" pitchFamily="2" charset="-128"/>
              <a:ea typeface="Heiti SC Medium" pitchFamily="2" charset="-128"/>
            </a:endParaRPr>
          </a:p>
          <a:p>
            <a:r>
              <a:rPr lang="zh-TW" altLang="en-US" sz="2000" dirty="0">
                <a:solidFill>
                  <a:srgbClr val="0F0F0F"/>
                </a:solidFill>
                <a:effectLst/>
                <a:latin typeface="Heiti SC Medium" pitchFamily="2" charset="-128"/>
                <a:ea typeface="Heiti SC Medium" pitchFamily="2" charset="-128"/>
              </a:rPr>
              <a:t>生理用品課徵商品增值稅、營業稅或其他稅收。</a:t>
            </a:r>
            <a:endParaRPr lang="en-US" altLang="zh-TW" sz="2000" dirty="0">
              <a:solidFill>
                <a:srgbClr val="0F0F0F"/>
              </a:solidFill>
              <a:effectLst/>
              <a:latin typeface="Heiti SC Medium" pitchFamily="2" charset="-128"/>
              <a:ea typeface="Heiti SC Medium" pitchFamily="2" charset="-128"/>
            </a:endParaRPr>
          </a:p>
          <a:p>
            <a:endParaRPr lang="en-US" altLang="zh-TW" sz="2000" dirty="0">
              <a:solidFill>
                <a:srgbClr val="0F0F0F"/>
              </a:solidFill>
              <a:effectLst/>
              <a:latin typeface="Heiti SC Medium" pitchFamily="2" charset="-128"/>
              <a:ea typeface="Heiti SC Medium" pitchFamily="2" charset="-128"/>
            </a:endParaRPr>
          </a:p>
          <a:p>
            <a:r>
              <a:rPr lang="zh-TW" altLang="en-US" sz="2000" dirty="0">
                <a:solidFill>
                  <a:srgbClr val="0F0F0F"/>
                </a:solidFill>
                <a:effectLst/>
                <a:latin typeface="Heiti SC Medium" pitchFamily="2" charset="-128"/>
                <a:ea typeface="Heiti SC Medium" pitchFamily="2" charset="-128"/>
              </a:rPr>
              <a:t>此稅收被視為奢侈稅的一種，而非像衛生紙、生</a:t>
            </a:r>
            <a:endParaRPr lang="en-US" altLang="zh-TW" sz="2000" dirty="0">
              <a:solidFill>
                <a:srgbClr val="0F0F0F"/>
              </a:solidFill>
              <a:effectLst/>
              <a:latin typeface="Heiti SC Medium" pitchFamily="2" charset="-128"/>
              <a:ea typeface="Heiti SC Medium" pitchFamily="2" charset="-128"/>
            </a:endParaRPr>
          </a:p>
          <a:p>
            <a:r>
              <a:rPr lang="zh-TW" altLang="en-US" sz="2000" dirty="0">
                <a:solidFill>
                  <a:srgbClr val="0F0F0F"/>
                </a:solidFill>
                <a:effectLst/>
                <a:latin typeface="Heiti SC Medium" pitchFamily="2" charset="-128"/>
                <a:ea typeface="Heiti SC Medium" pitchFamily="2" charset="-128"/>
              </a:rPr>
              <a:t>活必需品、個人醫療用品等日常生活必需品被</a:t>
            </a:r>
            <a:endParaRPr lang="en-US" altLang="zh-TW" sz="2000" dirty="0">
              <a:solidFill>
                <a:srgbClr val="0F0F0F"/>
              </a:solidFill>
              <a:effectLst/>
              <a:latin typeface="Heiti SC Medium" pitchFamily="2" charset="-128"/>
              <a:ea typeface="Heiti SC Medium" pitchFamily="2" charset="-128"/>
            </a:endParaRPr>
          </a:p>
          <a:p>
            <a:r>
              <a:rPr lang="zh-TW" altLang="en-US" sz="2000" dirty="0">
                <a:solidFill>
                  <a:srgbClr val="0F0F0F"/>
                </a:solidFill>
                <a:effectLst/>
                <a:latin typeface="Heiti SC Medium" pitchFamily="2" charset="-128"/>
                <a:ea typeface="Heiti SC Medium" pitchFamily="2" charset="-128"/>
              </a:rPr>
              <a:t>視作免稅商品，不額外課徵稅收。 </a:t>
            </a:r>
            <a:endParaRPr lang="zh-TW" altLang="en-US" sz="2000" dirty="0">
              <a:latin typeface="Heiti SC Medium" pitchFamily="2" charset="-128"/>
              <a:ea typeface="Heiti SC Medium" pitchFamily="2" charset="-128"/>
            </a:endParaRPr>
          </a:p>
          <a:p>
            <a:endParaRPr kumimoji="1" lang="zh-TW" altLang="en-US" dirty="0"/>
          </a:p>
        </p:txBody>
      </p:sp>
      <p:pic>
        <p:nvPicPr>
          <p:cNvPr id="4" name="圖片 3" descr="一張含有 文字, 螢幕擷取畫面, 字型, 設計 的圖片&#10;&#10;自動產生的描述">
            <a:extLst>
              <a:ext uri="{FF2B5EF4-FFF2-40B4-BE49-F238E27FC236}">
                <a16:creationId xmlns:a16="http://schemas.microsoft.com/office/drawing/2014/main" id="{CEB93533-B342-14F6-D69F-5C3C6442CB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106" y="1628646"/>
            <a:ext cx="5441244" cy="4080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877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B9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替代程序 3">
            <a:extLst>
              <a:ext uri="{FF2B5EF4-FFF2-40B4-BE49-F238E27FC236}">
                <a16:creationId xmlns:a16="http://schemas.microsoft.com/office/drawing/2014/main" id="{9FF86A45-5046-6C0E-DF33-3824DC5F1DC7}"/>
              </a:ext>
            </a:extLst>
          </p:cNvPr>
          <p:cNvSpPr/>
          <p:nvPr/>
        </p:nvSpPr>
        <p:spPr>
          <a:xfrm>
            <a:off x="1045028" y="3510574"/>
            <a:ext cx="2338251" cy="1169126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800" dirty="0">
                <a:effectLst/>
                <a:latin typeface="Heiti SC Medium" pitchFamily="2" charset="-128"/>
                <a:ea typeface="Heiti SC Medium" pitchFamily="2" charset="-128"/>
              </a:rPr>
              <a:t>社會的默許 </a:t>
            </a:r>
            <a:endParaRPr lang="zh-TW" altLang="en-US" sz="1800" dirty="0">
              <a:latin typeface="Heiti SC Medium" pitchFamily="2" charset="-128"/>
              <a:ea typeface="Heiti SC Medium" pitchFamily="2" charset="-128"/>
            </a:endParaRPr>
          </a:p>
          <a:p>
            <a:pPr algn="ctr"/>
            <a:endParaRPr kumimoji="1" lang="zh-TW" altLang="en-US" dirty="0"/>
          </a:p>
        </p:txBody>
      </p:sp>
      <p:sp>
        <p:nvSpPr>
          <p:cNvPr id="5" name="替代程序 4">
            <a:extLst>
              <a:ext uri="{FF2B5EF4-FFF2-40B4-BE49-F238E27FC236}">
                <a16:creationId xmlns:a16="http://schemas.microsoft.com/office/drawing/2014/main" id="{75946FCF-DE47-BBB3-CBA8-1429376F2DBD}"/>
              </a:ext>
            </a:extLst>
          </p:cNvPr>
          <p:cNvSpPr/>
          <p:nvPr/>
        </p:nvSpPr>
        <p:spPr>
          <a:xfrm>
            <a:off x="4926873" y="3510573"/>
            <a:ext cx="2338251" cy="1169126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dirty="0"/>
          </a:p>
        </p:txBody>
      </p:sp>
      <p:sp>
        <p:nvSpPr>
          <p:cNvPr id="6" name="替代程序 5">
            <a:extLst>
              <a:ext uri="{FF2B5EF4-FFF2-40B4-BE49-F238E27FC236}">
                <a16:creationId xmlns:a16="http://schemas.microsoft.com/office/drawing/2014/main" id="{E3C9C547-ADB2-E9A4-0433-6F295C731997}"/>
              </a:ext>
            </a:extLst>
          </p:cNvPr>
          <p:cNvSpPr/>
          <p:nvPr/>
        </p:nvSpPr>
        <p:spPr>
          <a:xfrm>
            <a:off x="8808721" y="3510573"/>
            <a:ext cx="2338251" cy="1169126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dirty="0"/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5295A223-87DB-EC9D-A3A7-9690A047497C}"/>
              </a:ext>
            </a:extLst>
          </p:cNvPr>
          <p:cNvSpPr txBox="1"/>
          <p:nvPr/>
        </p:nvSpPr>
        <p:spPr>
          <a:xfrm>
            <a:off x="301785" y="1124880"/>
            <a:ext cx="11588429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>
                <a:effectLst/>
                <a:latin typeface="Heiti SC Medium" pitchFamily="2" charset="-128"/>
                <a:ea typeface="Heiti SC Medium" pitchFamily="2" charset="-128"/>
              </a:rPr>
              <a:t>了解課徵月經稅帶來的影響與爭議</a:t>
            </a:r>
            <a:endParaRPr lang="en-US" altLang="zh-TW" sz="2400" dirty="0">
              <a:effectLst/>
              <a:latin typeface="Heiti SC Medium" pitchFamily="2" charset="-128"/>
              <a:ea typeface="Heiti SC Medium" pitchFamily="2" charset="-128"/>
            </a:endParaRPr>
          </a:p>
          <a:p>
            <a:endParaRPr lang="en-US" altLang="zh-TW" sz="2000" dirty="0">
              <a:latin typeface="Heiti SC Medium" pitchFamily="2" charset="-128"/>
              <a:ea typeface="Heiti SC Medium" pitchFamily="2" charset="-128"/>
            </a:endParaRPr>
          </a:p>
          <a:p>
            <a:r>
              <a:rPr lang="en-US" altLang="zh-TW" sz="2000" dirty="0">
                <a:effectLst/>
                <a:latin typeface="Heiti SC Medium" pitchFamily="2" charset="-128"/>
                <a:ea typeface="Heiti SC Medium" pitchFamily="2" charset="-128"/>
              </a:rPr>
              <a:t>(</a:t>
            </a:r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一</a:t>
            </a:r>
            <a:r>
              <a:rPr lang="en-US" altLang="zh-TW" sz="2000" dirty="0">
                <a:effectLst/>
                <a:latin typeface="Heiti SC Medium" pitchFamily="2" charset="-128"/>
                <a:ea typeface="Heiti SC Medium" pitchFamily="2" charset="-128"/>
              </a:rPr>
              <a:t>)</a:t>
            </a:r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月經貧窮 </a:t>
            </a:r>
            <a:endParaRPr lang="zh-TW" altLang="en-US" sz="2000" dirty="0">
              <a:latin typeface="Heiti SC Medium" pitchFamily="2" charset="-128"/>
              <a:ea typeface="Heiti SC Medium" pitchFamily="2" charset="-128"/>
            </a:endParaRPr>
          </a:p>
          <a:p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月經貧窮指「無法負擔月事所需生理用品的高額費用，且缺乏可取得生理用品資源的管道」</a:t>
            </a:r>
            <a:endParaRPr lang="en-US" altLang="zh-TW" sz="2000" dirty="0">
              <a:effectLst/>
              <a:latin typeface="Heiti SC Medium" pitchFamily="2" charset="-128"/>
              <a:ea typeface="Heiti SC Medium" pitchFamily="2" charset="-128"/>
            </a:endParaRPr>
          </a:p>
          <a:p>
            <a:r>
              <a:rPr lang="en-US" altLang="zh-TW" sz="2000" dirty="0">
                <a:effectLst/>
                <a:latin typeface="Heiti SC Medium" pitchFamily="2" charset="-128"/>
                <a:ea typeface="Heiti SC Medium" pitchFamily="2" charset="-128"/>
              </a:rPr>
              <a:t>(</a:t>
            </a:r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謝佩如，</a:t>
            </a:r>
            <a:r>
              <a:rPr lang="en-US" altLang="zh-TW" sz="2000" dirty="0">
                <a:effectLst/>
                <a:latin typeface="Heiti SC Medium" pitchFamily="2" charset="-128"/>
                <a:ea typeface="Heiti SC Medium" pitchFamily="2" charset="-128"/>
              </a:rPr>
              <a:t>2019) </a:t>
            </a:r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，導致部分女性身處經濟弱勢，同時亦可能影響其生理及心理健康的一種社會現象。 </a:t>
            </a:r>
            <a:endParaRPr lang="en-US" altLang="zh-TW" sz="2000" dirty="0">
              <a:effectLst/>
              <a:latin typeface="Heiti SC Medium" pitchFamily="2" charset="-128"/>
              <a:ea typeface="Heiti SC Medium" pitchFamily="2" charset="-128"/>
            </a:endParaRPr>
          </a:p>
          <a:p>
            <a:endParaRPr lang="en-US" altLang="zh-TW" sz="2000" dirty="0">
              <a:effectLst/>
              <a:latin typeface="Heiti SC Medium" pitchFamily="2" charset="-128"/>
              <a:ea typeface="Heiti SC Medium" pitchFamily="2" charset="-128"/>
            </a:endParaRPr>
          </a:p>
          <a:p>
            <a:r>
              <a:rPr lang="en-US" altLang="zh-TW" sz="2000" dirty="0">
                <a:effectLst/>
                <a:latin typeface="Heiti SC Medium" pitchFamily="2" charset="-128"/>
                <a:ea typeface="Heiti SC Medium" pitchFamily="2" charset="-128"/>
              </a:rPr>
              <a:t>(</a:t>
            </a:r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二</a:t>
            </a:r>
            <a:r>
              <a:rPr lang="en-US" altLang="zh-TW" sz="2000" dirty="0">
                <a:effectLst/>
                <a:latin typeface="Heiti SC Medium" pitchFamily="2" charset="-128"/>
                <a:ea typeface="Heiti SC Medium" pitchFamily="2" charset="-128"/>
              </a:rPr>
              <a:t>)</a:t>
            </a:r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代表性別不平等 </a:t>
            </a:r>
            <a:endParaRPr lang="en-US" altLang="zh-TW" sz="2000" dirty="0">
              <a:effectLst/>
              <a:latin typeface="Heiti SC Medium" pitchFamily="2" charset="-128"/>
              <a:ea typeface="Heiti SC Medium" pitchFamily="2" charset="-128"/>
            </a:endParaRPr>
          </a:p>
          <a:p>
            <a:endParaRPr lang="en-US" altLang="zh-TW" sz="2000" dirty="0">
              <a:latin typeface="Heiti SC Medium" pitchFamily="2" charset="-128"/>
              <a:ea typeface="Heiti SC Medium" pitchFamily="2" charset="-128"/>
            </a:endParaRPr>
          </a:p>
          <a:p>
            <a:endParaRPr lang="en-US" altLang="zh-TW" sz="2000" dirty="0">
              <a:effectLst/>
              <a:latin typeface="Heiti SC Medium" pitchFamily="2" charset="-128"/>
              <a:ea typeface="Heiti SC Medium" pitchFamily="2" charset="-128"/>
            </a:endParaRPr>
          </a:p>
          <a:p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                   社會的默許                                     厭女情節的擴張                             理所當然的侵害權利 </a:t>
            </a:r>
            <a:endParaRPr lang="en-US" altLang="zh-TW" sz="2000" dirty="0">
              <a:effectLst/>
              <a:latin typeface="Heiti SC Medium" pitchFamily="2" charset="-128"/>
              <a:ea typeface="Heiti SC Medium" pitchFamily="2" charset="-128"/>
            </a:endParaRPr>
          </a:p>
          <a:p>
            <a:endParaRPr lang="en-US" altLang="zh-TW" sz="2000" dirty="0">
              <a:latin typeface="Heiti SC Medium" pitchFamily="2" charset="-128"/>
              <a:ea typeface="Heiti SC Medium" pitchFamily="2" charset="-128"/>
            </a:endParaRPr>
          </a:p>
          <a:p>
            <a:endParaRPr lang="en-US" altLang="zh-TW" sz="2000" dirty="0">
              <a:latin typeface="Heiti SC Medium" pitchFamily="2" charset="-128"/>
              <a:ea typeface="Heiti SC Medium" pitchFamily="2" charset="-128"/>
            </a:endParaRPr>
          </a:p>
          <a:p>
            <a:endParaRPr lang="zh-TW" altLang="en-US" sz="2000" dirty="0">
              <a:latin typeface="Heiti SC Medium" pitchFamily="2" charset="-128"/>
              <a:ea typeface="Heiti SC Medium" pitchFamily="2" charset="-128"/>
            </a:endParaRPr>
          </a:p>
          <a:p>
            <a:r>
              <a:rPr lang="en-US" altLang="zh-TW" sz="2000" dirty="0">
                <a:latin typeface="Heiti SC Medium" pitchFamily="2" charset="-128"/>
                <a:ea typeface="Heiti SC Medium" pitchFamily="2" charset="-128"/>
              </a:rPr>
              <a:t>(</a:t>
            </a:r>
            <a:r>
              <a:rPr lang="zh-TW" altLang="en-US" sz="2000" dirty="0">
                <a:latin typeface="Heiti SC Medium" pitchFamily="2" charset="-128"/>
                <a:ea typeface="Heiti SC Medium" pitchFamily="2" charset="-128"/>
              </a:rPr>
              <a:t>三</a:t>
            </a:r>
            <a:r>
              <a:rPr lang="en-US" altLang="zh-TW" sz="2000" dirty="0">
                <a:latin typeface="Heiti SC Medium" pitchFamily="2" charset="-128"/>
                <a:ea typeface="Heiti SC Medium" pitchFamily="2" charset="-128"/>
              </a:rPr>
              <a:t>)</a:t>
            </a:r>
            <a:r>
              <a:rPr lang="zh-TW" altLang="en-US" sz="2000" dirty="0">
                <a:latin typeface="Heiti SC Medium" pitchFamily="2" charset="-128"/>
                <a:ea typeface="Heiti SC Medium" pitchFamily="2" charset="-128"/>
              </a:rPr>
              <a:t>關於女性生理用品被視為奢侈品的爭議 </a:t>
            </a:r>
          </a:p>
          <a:p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8014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B9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69F3D79C-22F6-0717-645C-BF52E4D70C65}"/>
              </a:ext>
            </a:extLst>
          </p:cNvPr>
          <p:cNvSpPr txBox="1"/>
          <p:nvPr/>
        </p:nvSpPr>
        <p:spPr>
          <a:xfrm>
            <a:off x="868047" y="2136338"/>
            <a:ext cx="487915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effectLst/>
                <a:latin typeface="Heiti SC Medium" pitchFamily="2" charset="-128"/>
                <a:ea typeface="Heiti SC Medium" pitchFamily="2" charset="-128"/>
              </a:rPr>
              <a:t>問卷分析 </a:t>
            </a:r>
            <a:endParaRPr lang="en-US" altLang="zh-TW" sz="2400" dirty="0">
              <a:effectLst/>
              <a:latin typeface="Heiti SC Medium" pitchFamily="2" charset="-128"/>
              <a:ea typeface="Heiti SC Medium" pitchFamily="2" charset="-128"/>
            </a:endParaRPr>
          </a:p>
          <a:p>
            <a:pPr algn="ctr"/>
            <a:endParaRPr lang="zh-TW" altLang="en-US" sz="2000" dirty="0">
              <a:latin typeface="Heiti SC Medium" pitchFamily="2" charset="-128"/>
              <a:ea typeface="Heiti SC Medium" pitchFamily="2" charset="-128"/>
            </a:endParaRPr>
          </a:p>
          <a:p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為了解民眾對月經稅的支持度及看法</a:t>
            </a:r>
            <a:endParaRPr lang="en-US" altLang="zh-TW" sz="2000" dirty="0">
              <a:effectLst/>
              <a:latin typeface="Heiti SC Medium" pitchFamily="2" charset="-128"/>
              <a:ea typeface="Heiti SC Medium" pitchFamily="2" charset="-128"/>
            </a:endParaRPr>
          </a:p>
          <a:p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我以 </a:t>
            </a:r>
            <a:r>
              <a:rPr lang="en" altLang="zh-TW" sz="2000" dirty="0">
                <a:effectLst/>
                <a:latin typeface="Heiti SC Medium" pitchFamily="2" charset="-128"/>
                <a:ea typeface="Heiti SC Medium" pitchFamily="2" charset="-128"/>
              </a:rPr>
              <a:t>Google </a:t>
            </a:r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表單的形式發送問卷</a:t>
            </a:r>
            <a:endParaRPr lang="en-US" altLang="zh-TW" sz="2000" dirty="0">
              <a:effectLst/>
              <a:latin typeface="Heiti SC Medium" pitchFamily="2" charset="-128"/>
              <a:ea typeface="Heiti SC Medium" pitchFamily="2" charset="-128"/>
            </a:endParaRPr>
          </a:p>
          <a:p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共收到 </a:t>
            </a:r>
            <a:r>
              <a:rPr lang="en-US" altLang="zh-TW" sz="2000" dirty="0">
                <a:effectLst/>
                <a:latin typeface="Heiti SC Medium" pitchFamily="2" charset="-128"/>
                <a:ea typeface="Heiti SC Medium" pitchFamily="2" charset="-128"/>
              </a:rPr>
              <a:t>60 </a:t>
            </a:r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份回覆</a:t>
            </a:r>
            <a:endParaRPr lang="en-US" altLang="zh-TW" sz="2000" dirty="0">
              <a:effectLst/>
              <a:latin typeface="Heiti SC Medium" pitchFamily="2" charset="-128"/>
              <a:ea typeface="Heiti SC Medium" pitchFamily="2" charset="-128"/>
            </a:endParaRPr>
          </a:p>
          <a:p>
            <a:endParaRPr lang="en-US" altLang="zh-TW" sz="2000" dirty="0">
              <a:effectLst/>
              <a:latin typeface="Heiti SC Medium" pitchFamily="2" charset="-128"/>
              <a:ea typeface="Heiti SC Medium" pitchFamily="2" charset="-128"/>
            </a:endParaRPr>
          </a:p>
          <a:p>
            <a:r>
              <a:rPr lang="zh-TW" altLang="en-US" sz="2000" dirty="0">
                <a:effectLst/>
                <a:latin typeface="Heiti SC Medium" pitchFamily="2" charset="-128"/>
                <a:ea typeface="Heiti SC Medium" pitchFamily="2" charset="-128"/>
              </a:rPr>
              <a:t>以下為問卷內容</a:t>
            </a:r>
            <a:r>
              <a:rPr lang="en-US" altLang="zh-TW" sz="2000" dirty="0">
                <a:effectLst/>
                <a:latin typeface="Heiti SC Medium" pitchFamily="2" charset="-128"/>
                <a:ea typeface="Heiti SC Medium" pitchFamily="2" charset="-128"/>
              </a:rPr>
              <a:t>: </a:t>
            </a:r>
            <a:endParaRPr lang="zh-TW" altLang="en-US" sz="2000" dirty="0">
              <a:latin typeface="Heiti SC Medium" pitchFamily="2" charset="-128"/>
              <a:ea typeface="Heiti SC Medium" pitchFamily="2" charset="-128"/>
            </a:endParaRPr>
          </a:p>
          <a:p>
            <a:endParaRPr kumimoji="1" lang="zh-TW" altLang="en-US" dirty="0"/>
          </a:p>
        </p:txBody>
      </p:sp>
      <p:pic>
        <p:nvPicPr>
          <p:cNvPr id="1026" name="Picture 2" descr="表單回應圖表。題目：性別。回應數：60 則回應。">
            <a:extLst>
              <a:ext uri="{FF2B5EF4-FFF2-40B4-BE49-F238E27FC236}">
                <a16:creationId xmlns:a16="http://schemas.microsoft.com/office/drawing/2014/main" id="{6F4F3C99-4913-A2C2-85FF-EA2C3263B2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25670"/>
          <a:stretch/>
        </p:blipFill>
        <p:spPr bwMode="auto">
          <a:xfrm>
            <a:off x="6096000" y="0"/>
            <a:ext cx="6096000" cy="345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表單回應圖表。題目：年齡。回應數：60 則回應。">
            <a:extLst>
              <a:ext uri="{FF2B5EF4-FFF2-40B4-BE49-F238E27FC236}">
                <a16:creationId xmlns:a16="http://schemas.microsoft.com/office/drawing/2014/main" id="{A17A4CD9-F693-2123-ECD4-2884A34EB3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26581"/>
          <a:stretch/>
        </p:blipFill>
        <p:spPr bwMode="auto">
          <a:xfrm>
            <a:off x="6096000" y="3364874"/>
            <a:ext cx="6096000" cy="3493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2288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B9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0C3DC6E3-2516-33A9-F49B-D76A9EA00D3D}"/>
              </a:ext>
            </a:extLst>
          </p:cNvPr>
          <p:cNvSpPr txBox="1"/>
          <p:nvPr/>
        </p:nvSpPr>
        <p:spPr>
          <a:xfrm>
            <a:off x="600891" y="1110346"/>
            <a:ext cx="50577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000" dirty="0">
                <a:latin typeface="Heiti SC Medium" pitchFamily="2" charset="-128"/>
                <a:ea typeface="Heiti SC Medium" pitchFamily="2" charset="-128"/>
              </a:rPr>
              <a:t>許多人說，月經對生活的影響沒有那麼大，</a:t>
            </a:r>
            <a:endParaRPr kumimoji="1" lang="en-US" altLang="zh-TW" sz="2000" dirty="0">
              <a:latin typeface="Heiti SC Medium" pitchFamily="2" charset="-128"/>
              <a:ea typeface="Heiti SC Medium" pitchFamily="2" charset="-128"/>
            </a:endParaRPr>
          </a:p>
          <a:p>
            <a:r>
              <a:rPr kumimoji="1" lang="zh-TW" altLang="en-US" sz="2000" dirty="0">
                <a:latin typeface="Heiti SC Medium" pitchFamily="2" charset="-128"/>
                <a:ea typeface="Heiti SC Medium" pitchFamily="2" charset="-128"/>
              </a:rPr>
              <a:t>但其實</a:t>
            </a:r>
            <a:r>
              <a:rPr kumimoji="1" lang="en-US" altLang="zh-TW" sz="2000" dirty="0">
                <a:latin typeface="Heiti SC Medium" pitchFamily="2" charset="-128"/>
                <a:ea typeface="Heiti SC Medium" pitchFamily="2" charset="-128"/>
              </a:rPr>
              <a:t>……</a:t>
            </a:r>
            <a:endParaRPr kumimoji="1" lang="zh-TW" altLang="en-US" sz="2000" dirty="0">
              <a:latin typeface="Heiti SC Medium" pitchFamily="2" charset="-128"/>
              <a:ea typeface="Heiti SC Medium" pitchFamily="2" charset="-128"/>
            </a:endParaRPr>
          </a:p>
        </p:txBody>
      </p:sp>
      <p:pic>
        <p:nvPicPr>
          <p:cNvPr id="2050" name="Picture 2" descr="表單回應圖表。題目：經期曾經影響到我的就學、就業（女性回答即可）。回應數：48 則回應。">
            <a:extLst>
              <a:ext uri="{FF2B5EF4-FFF2-40B4-BE49-F238E27FC236}">
                <a16:creationId xmlns:a16="http://schemas.microsoft.com/office/drawing/2014/main" id="{48A9B710-2CA4-2256-A30B-13D6EB1EF25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928"/>
          <a:stretch/>
        </p:blipFill>
        <p:spPr bwMode="auto">
          <a:xfrm>
            <a:off x="600891" y="2326120"/>
            <a:ext cx="6646172" cy="3826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字方塊 2">
            <a:extLst>
              <a:ext uri="{FF2B5EF4-FFF2-40B4-BE49-F238E27FC236}">
                <a16:creationId xmlns:a16="http://schemas.microsoft.com/office/drawing/2014/main" id="{C4CB4023-3A62-FD35-2A30-8583CC193F81}"/>
              </a:ext>
            </a:extLst>
          </p:cNvPr>
          <p:cNvSpPr txBox="1"/>
          <p:nvPr/>
        </p:nvSpPr>
        <p:spPr>
          <a:xfrm>
            <a:off x="7815716" y="2921168"/>
            <a:ext cx="377539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000" u="sng" dirty="0">
                <a:latin typeface="Heiti SC Medium" pitchFamily="2" charset="-128"/>
                <a:ea typeface="Heiti SC Medium" pitchFamily="2" charset="-128"/>
              </a:rPr>
              <a:t>超過六成</a:t>
            </a:r>
            <a:r>
              <a:rPr kumimoji="1" lang="zh-TW" altLang="en-US" sz="2000" dirty="0">
                <a:latin typeface="Heiti SC Medium" pitchFamily="2" charset="-128"/>
                <a:ea typeface="Heiti SC Medium" pitchFamily="2" charset="-128"/>
              </a:rPr>
              <a:t>填寫問卷的生理女性</a:t>
            </a:r>
            <a:endParaRPr kumimoji="1" lang="en-US" altLang="zh-TW" sz="2000" dirty="0">
              <a:latin typeface="Heiti SC Medium" pitchFamily="2" charset="-128"/>
              <a:ea typeface="Heiti SC Medium" pitchFamily="2" charset="-128"/>
            </a:endParaRPr>
          </a:p>
          <a:p>
            <a:r>
              <a:rPr kumimoji="1" lang="zh-TW" altLang="en-US" sz="2000" dirty="0">
                <a:latin typeface="Heiti SC Medium" pitchFamily="2" charset="-128"/>
                <a:ea typeface="Heiti SC Medium" pitchFamily="2" charset="-128"/>
              </a:rPr>
              <a:t>都表示，</a:t>
            </a:r>
            <a:endParaRPr kumimoji="1" lang="en-US" altLang="zh-TW" sz="2000" dirty="0">
              <a:latin typeface="Heiti SC Medium" pitchFamily="2" charset="-128"/>
              <a:ea typeface="Heiti SC Medium" pitchFamily="2" charset="-128"/>
            </a:endParaRPr>
          </a:p>
          <a:p>
            <a:r>
              <a:rPr kumimoji="1" lang="zh-TW" altLang="en-US" sz="2000" dirty="0">
                <a:latin typeface="Heiti SC Medium" pitchFamily="2" charset="-128"/>
                <a:ea typeface="Heiti SC Medium" pitchFamily="2" charset="-128"/>
              </a:rPr>
              <a:t>曾因月經而影響到就學與就業。</a:t>
            </a:r>
          </a:p>
        </p:txBody>
      </p:sp>
    </p:spTree>
    <p:extLst>
      <p:ext uri="{BB962C8B-B14F-4D97-AF65-F5344CB8AC3E}">
        <p14:creationId xmlns:p14="http://schemas.microsoft.com/office/powerpoint/2010/main" val="3024616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4682</TotalTime>
  <Words>1544</Words>
  <Application>Microsoft Office PowerPoint</Application>
  <PresentationFormat>寬螢幕</PresentationFormat>
  <Paragraphs>137</Paragraphs>
  <Slides>17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8" baseType="lpstr">
      <vt:lpstr>Aptos</vt:lpstr>
      <vt:lpstr>Aptos Display</vt:lpstr>
      <vt:lpstr>HEITI SC MEDIUM</vt:lpstr>
      <vt:lpstr>HEITI SC MEDIUM</vt:lpstr>
      <vt:lpstr>LingWai SC Medium</vt:lpstr>
      <vt:lpstr>PingFang TC</vt:lpstr>
      <vt:lpstr>新細明體</vt:lpstr>
      <vt:lpstr>新細明體</vt:lpstr>
      <vt:lpstr>Arial</vt:lpstr>
      <vt:lpstr>Helvetica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劉昀亭</dc:creator>
  <cp:lastModifiedBy>prnuser</cp:lastModifiedBy>
  <cp:revision>6</cp:revision>
  <dcterms:created xsi:type="dcterms:W3CDTF">2024-05-20T00:49:15Z</dcterms:created>
  <dcterms:modified xsi:type="dcterms:W3CDTF">2024-06-17T07:40:07Z</dcterms:modified>
</cp:coreProperties>
</file>