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1.xml" ContentType="application/inkml+xml"/>
  <Override PartName="/ppt/ink/ink2.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3.xml" ContentType="application/inkml+xml"/>
  <Override PartName="/ppt/ink/ink4.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20"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2192000" cy="6858000"/>
  <p:notesSz cx="6858000" cy="9144000"/>
  <p:embeddedFontLst>
    <p:embeddedFont>
      <p:font typeface="Play" pitchFamily="2" charset="0"/>
      <p:regular r:id="rId24"/>
      <p:bold r:id="rId25"/>
    </p:embeddedFont>
    <p:embeddedFont>
      <p:font typeface="Trebuchet MS" panose="020B0703020202090204" pitchFamily="34" charset="0"/>
      <p:regular r:id="rId26"/>
      <p:bold r:id="rId27"/>
      <p:italic r:id="rId28"/>
    </p:embeddedFont>
    <p:embeddedFont>
      <p:font typeface="Wingdings 3" pitchFamily="2" charset="2"/>
      <p:regular r:id="rId29"/>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0" roundtripDataSignature="AMtx7mhtnD6BW/tUkAIodo8DgHUqkI1Yp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6690440-93C2-49D6-8CE4-3F9E0EB7694C}">
  <a:tblStyle styleId="{86690440-93C2-49D6-8CE4-3F9E0EB7694C}" styleName="Table_0">
    <a:wholeTbl>
      <a:tcTxStyle b="off" i="off">
        <a:font>
          <a:latin typeface="Aptos"/>
          <a:ea typeface="Aptos"/>
          <a:cs typeface="Aptos"/>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FF7"/>
          </a:solidFill>
        </a:fill>
      </a:tcStyle>
    </a:wholeTbl>
    <a:band1H>
      <a:tcTxStyle/>
      <a:tcStyle>
        <a:tcBdr/>
        <a:fill>
          <a:solidFill>
            <a:srgbClr val="CADEEF"/>
          </a:solidFill>
        </a:fill>
      </a:tcStyle>
    </a:band1H>
    <a:band2H>
      <a:tcTxStyle/>
      <a:tcStyle>
        <a:tcBdr/>
      </a:tcStyle>
    </a:band2H>
    <a:band1V>
      <a:tcTxStyle/>
      <a:tcStyle>
        <a:tcBdr/>
        <a:fill>
          <a:solidFill>
            <a:srgbClr val="CADEEF"/>
          </a:solidFill>
        </a:fill>
      </a:tcStyle>
    </a:band1V>
    <a:band2V>
      <a:tcTxStyle/>
      <a:tcStyle>
        <a:tcBdr/>
      </a:tcStyle>
    </a:band2V>
    <a:lastCol>
      <a:tcTxStyle b="on" i="off">
        <a:font>
          <a:latin typeface="Aptos"/>
          <a:ea typeface="Aptos"/>
          <a:cs typeface="Aptos"/>
        </a:font>
        <a:schemeClr val="lt1"/>
      </a:tcTxStyle>
      <a:tcStyle>
        <a:tcBdr/>
        <a:fill>
          <a:solidFill>
            <a:schemeClr val="accent4"/>
          </a:solidFill>
        </a:fill>
      </a:tcStyle>
    </a:lastCol>
    <a:firstCol>
      <a:tcTxStyle b="on" i="off">
        <a:font>
          <a:latin typeface="Aptos"/>
          <a:ea typeface="Aptos"/>
          <a:cs typeface="Aptos"/>
        </a:font>
        <a:schemeClr val="lt1"/>
      </a:tcTxStyle>
      <a:tcStyle>
        <a:tcBdr/>
        <a:fill>
          <a:solidFill>
            <a:schemeClr val="accent4"/>
          </a:solidFill>
        </a:fill>
      </a:tcStyle>
    </a:firstCol>
    <a:lastRow>
      <a:tcTxStyle b="on" i="off">
        <a:font>
          <a:latin typeface="Aptos"/>
          <a:ea typeface="Aptos"/>
          <a:cs typeface="Aptos"/>
        </a:font>
        <a:schemeClr val="lt1"/>
      </a:tcTxStyle>
      <a:tcStyle>
        <a:tcBdr>
          <a:top>
            <a:ln w="38100" cap="flat" cmpd="sng">
              <a:solidFill>
                <a:schemeClr val="lt1"/>
              </a:solidFill>
              <a:prstDash val="solid"/>
              <a:round/>
              <a:headEnd type="none" w="sm" len="sm"/>
              <a:tailEnd type="none" w="sm" len="sm"/>
            </a:ln>
          </a:top>
        </a:tcBdr>
        <a:fill>
          <a:solidFill>
            <a:schemeClr val="accent4"/>
          </a:solidFill>
        </a:fill>
      </a:tcStyle>
    </a:lastRow>
    <a:seCell>
      <a:tcTxStyle/>
      <a:tcStyle>
        <a:tcBdr/>
      </a:tcStyle>
    </a:seCell>
    <a:swCell>
      <a:tcTxStyle/>
      <a:tcStyle>
        <a:tcBdr/>
      </a:tcStyle>
    </a:swCell>
    <a:firstRow>
      <a:tcTxStyle b="on" i="off">
        <a:font>
          <a:latin typeface="Aptos"/>
          <a:ea typeface="Aptos"/>
          <a:cs typeface="Aptos"/>
        </a:font>
        <a:schemeClr val="lt1"/>
      </a:tcTxStyle>
      <a:tcStyle>
        <a:tcBdr>
          <a:bottom>
            <a:ln w="38100" cap="flat" cmpd="sng">
              <a:solidFill>
                <a:schemeClr val="lt1"/>
              </a:solidFill>
              <a:prstDash val="solid"/>
              <a:round/>
              <a:headEnd type="none" w="sm" len="sm"/>
              <a:tailEnd type="none" w="sm" len="sm"/>
            </a:ln>
          </a:bottom>
        </a:tcBdr>
        <a:fill>
          <a:solidFill>
            <a:schemeClr val="accent4"/>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56"/>
    <p:restoredTop sz="94654"/>
  </p:normalViewPr>
  <p:slideViewPr>
    <p:cSldViewPr snapToGrid="0">
      <p:cViewPr varScale="1">
        <p:scale>
          <a:sx n="104" d="100"/>
          <a:sy n="104" d="100"/>
        </p:scale>
        <p:origin x="65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customschemas.google.com/relationships/presentationmetadata" Target="metadata"/><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A64DB2-614B-4229-A9F9-EB36B5E3955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5138BA9-A6AD-44D7-8AEA-80D2E63C0A23}">
      <dgm:prSet custT="1"/>
      <dgm:spPr/>
      <dgm:t>
        <a:bodyPr/>
        <a:lstStyle/>
        <a:p>
          <a:r>
            <a:rPr lang="zh-TW" sz="2400" dirty="0"/>
            <a:t>課程要點：</a:t>
          </a:r>
          <a:endParaRPr lang="en-US" sz="2400" dirty="0"/>
        </a:p>
      </dgm:t>
    </dgm:pt>
    <dgm:pt modelId="{52FDAF6F-79D2-489B-B891-BA68F3935952}" type="parTrans" cxnId="{8DD78E97-4A6A-4AD2-A187-2044D4F4111B}">
      <dgm:prSet/>
      <dgm:spPr/>
      <dgm:t>
        <a:bodyPr/>
        <a:lstStyle/>
        <a:p>
          <a:endParaRPr lang="en-US"/>
        </a:p>
      </dgm:t>
    </dgm:pt>
    <dgm:pt modelId="{832E6889-2C26-48A7-8C06-32FB6F4E5206}" type="sibTrans" cxnId="{8DD78E97-4A6A-4AD2-A187-2044D4F4111B}">
      <dgm:prSet/>
      <dgm:spPr/>
      <dgm:t>
        <a:bodyPr/>
        <a:lstStyle/>
        <a:p>
          <a:endParaRPr lang="en-US"/>
        </a:p>
      </dgm:t>
    </dgm:pt>
    <dgm:pt modelId="{9E54FF4A-32BC-486A-AC2C-ABEFCB7F94C5}">
      <dgm:prSet custT="1"/>
      <dgm:spPr/>
      <dgm:t>
        <a:bodyPr/>
        <a:lstStyle/>
        <a:p>
          <a:r>
            <a:rPr lang="zh-TW" sz="2400" dirty="0"/>
            <a:t>以前把它的木材當煤炭使用</a:t>
          </a:r>
          <a:endParaRPr lang="en-US" sz="2400" dirty="0"/>
        </a:p>
      </dgm:t>
    </dgm:pt>
    <dgm:pt modelId="{5A0CA995-9FCC-4DF2-BF0B-22743B9E4721}" type="parTrans" cxnId="{EEBC0A2F-1745-4F2F-B9E7-1B465ED1A50F}">
      <dgm:prSet/>
      <dgm:spPr/>
      <dgm:t>
        <a:bodyPr/>
        <a:lstStyle/>
        <a:p>
          <a:endParaRPr lang="en-US"/>
        </a:p>
      </dgm:t>
    </dgm:pt>
    <dgm:pt modelId="{FB0D2CFE-554B-4F5B-B086-4D797D2ADEA6}" type="sibTrans" cxnId="{EEBC0A2F-1745-4F2F-B9E7-1B465ED1A50F}">
      <dgm:prSet/>
      <dgm:spPr/>
      <dgm:t>
        <a:bodyPr/>
        <a:lstStyle/>
        <a:p>
          <a:endParaRPr lang="en-US"/>
        </a:p>
      </dgm:t>
    </dgm:pt>
    <dgm:pt modelId="{92656192-411D-419C-9D89-7AC09E83A761}">
      <dgm:prSet custT="1"/>
      <dgm:spPr/>
      <dgm:t>
        <a:bodyPr/>
        <a:lstStyle/>
        <a:p>
          <a:r>
            <a:rPr lang="zh-TW" sz="2400" dirty="0"/>
            <a:t>日本人種植</a:t>
          </a:r>
          <a:endParaRPr lang="en-US" sz="2400" dirty="0"/>
        </a:p>
      </dgm:t>
    </dgm:pt>
    <dgm:pt modelId="{77F9D771-8F71-4687-8D2C-B3B4A5E4E601}" type="parTrans" cxnId="{288DA189-D09D-46C3-B431-355F6475FA34}">
      <dgm:prSet/>
      <dgm:spPr/>
      <dgm:t>
        <a:bodyPr/>
        <a:lstStyle/>
        <a:p>
          <a:endParaRPr lang="en-US"/>
        </a:p>
      </dgm:t>
    </dgm:pt>
    <dgm:pt modelId="{69896572-9AC7-4574-A568-2B4DFF00D5CC}" type="sibTrans" cxnId="{288DA189-D09D-46C3-B431-355F6475FA34}">
      <dgm:prSet/>
      <dgm:spPr/>
      <dgm:t>
        <a:bodyPr/>
        <a:lstStyle/>
        <a:p>
          <a:endParaRPr lang="en-US"/>
        </a:p>
      </dgm:t>
    </dgm:pt>
    <dgm:pt modelId="{F77ED7E5-83E7-4FD5-A7C1-EC7D2469C2CA}">
      <dgm:prSet custT="1"/>
      <dgm:spPr/>
      <dgm:t>
        <a:bodyPr/>
        <a:lstStyle/>
        <a:p>
          <a:r>
            <a:rPr lang="zh-TW" sz="2400" dirty="0"/>
            <a:t>以前在南部</a:t>
          </a:r>
          <a:endParaRPr lang="en-US" sz="2400" dirty="0"/>
        </a:p>
      </dgm:t>
    </dgm:pt>
    <dgm:pt modelId="{5025087B-5D16-4C8A-8BA6-27C2A2DC7000}" type="parTrans" cxnId="{3AEF9C91-DCF3-4242-A0E7-B60E8A9E9E39}">
      <dgm:prSet/>
      <dgm:spPr/>
      <dgm:t>
        <a:bodyPr/>
        <a:lstStyle/>
        <a:p>
          <a:endParaRPr lang="en-US"/>
        </a:p>
      </dgm:t>
    </dgm:pt>
    <dgm:pt modelId="{73601846-DC07-47A1-A50D-99BC9C0A7050}" type="sibTrans" cxnId="{3AEF9C91-DCF3-4242-A0E7-B60E8A9E9E39}">
      <dgm:prSet/>
      <dgm:spPr/>
      <dgm:t>
        <a:bodyPr/>
        <a:lstStyle/>
        <a:p>
          <a:endParaRPr lang="en-US"/>
        </a:p>
      </dgm:t>
    </dgm:pt>
    <dgm:pt modelId="{44A9AE27-AF53-48CF-B63C-F4941DB490B7}">
      <dgm:prSet custT="1"/>
      <dgm:spPr/>
      <dgm:t>
        <a:bodyPr/>
        <a:lstStyle/>
        <a:p>
          <a:r>
            <a:rPr lang="zh-TW" sz="2400" dirty="0"/>
            <a:t>做家具</a:t>
          </a:r>
          <a:endParaRPr lang="en-US" sz="2400" dirty="0"/>
        </a:p>
      </dgm:t>
    </dgm:pt>
    <dgm:pt modelId="{AC912A13-E627-4018-B07A-473D4EFC5675}" type="parTrans" cxnId="{4D7B8F57-AB81-4CEB-9FD4-B04ABD6B7D2A}">
      <dgm:prSet/>
      <dgm:spPr/>
      <dgm:t>
        <a:bodyPr/>
        <a:lstStyle/>
        <a:p>
          <a:endParaRPr lang="en-US"/>
        </a:p>
      </dgm:t>
    </dgm:pt>
    <dgm:pt modelId="{DC88F3B3-B188-4551-8B11-E67755567051}" type="sibTrans" cxnId="{4D7B8F57-AB81-4CEB-9FD4-B04ABD6B7D2A}">
      <dgm:prSet/>
      <dgm:spPr/>
      <dgm:t>
        <a:bodyPr/>
        <a:lstStyle/>
        <a:p>
          <a:endParaRPr lang="en-US"/>
        </a:p>
      </dgm:t>
    </dgm:pt>
    <dgm:pt modelId="{033A1632-7705-2847-BF75-3F44A8EA4B7B}" type="pres">
      <dgm:prSet presAssocID="{FAA64DB2-614B-4229-A9F9-EB36B5E3955A}" presName="linear" presStyleCnt="0">
        <dgm:presLayoutVars>
          <dgm:animLvl val="lvl"/>
          <dgm:resizeHandles val="exact"/>
        </dgm:presLayoutVars>
      </dgm:prSet>
      <dgm:spPr/>
    </dgm:pt>
    <dgm:pt modelId="{76360468-3F79-6C4A-9A8F-1FFFDD3E78AB}" type="pres">
      <dgm:prSet presAssocID="{05138BA9-A6AD-44D7-8AEA-80D2E63C0A23}" presName="parentText" presStyleLbl="node1" presStyleIdx="0" presStyleCnt="1" custScaleY="52634">
        <dgm:presLayoutVars>
          <dgm:chMax val="0"/>
          <dgm:bulletEnabled val="1"/>
        </dgm:presLayoutVars>
      </dgm:prSet>
      <dgm:spPr/>
    </dgm:pt>
    <dgm:pt modelId="{90A541B6-0817-4943-A8F4-81B236B57DB9}" type="pres">
      <dgm:prSet presAssocID="{05138BA9-A6AD-44D7-8AEA-80D2E63C0A23}" presName="childText" presStyleLbl="revTx" presStyleIdx="0" presStyleCnt="1">
        <dgm:presLayoutVars>
          <dgm:bulletEnabled val="1"/>
        </dgm:presLayoutVars>
      </dgm:prSet>
      <dgm:spPr/>
    </dgm:pt>
  </dgm:ptLst>
  <dgm:cxnLst>
    <dgm:cxn modelId="{6ED9F902-DC28-2344-A6D9-7256AE5FCD3D}" type="presOf" srcId="{9E54FF4A-32BC-486A-AC2C-ABEFCB7F94C5}" destId="{90A541B6-0817-4943-A8F4-81B236B57DB9}" srcOrd="0" destOrd="0" presId="urn:microsoft.com/office/officeart/2005/8/layout/vList2"/>
    <dgm:cxn modelId="{EEBC0A2F-1745-4F2F-B9E7-1B465ED1A50F}" srcId="{05138BA9-A6AD-44D7-8AEA-80D2E63C0A23}" destId="{9E54FF4A-32BC-486A-AC2C-ABEFCB7F94C5}" srcOrd="0" destOrd="0" parTransId="{5A0CA995-9FCC-4DF2-BF0B-22743B9E4721}" sibTransId="{FB0D2CFE-554B-4F5B-B086-4D797D2ADEA6}"/>
    <dgm:cxn modelId="{4D7B8F57-AB81-4CEB-9FD4-B04ABD6B7D2A}" srcId="{05138BA9-A6AD-44D7-8AEA-80D2E63C0A23}" destId="{44A9AE27-AF53-48CF-B63C-F4941DB490B7}" srcOrd="3" destOrd="0" parTransId="{AC912A13-E627-4018-B07A-473D4EFC5675}" sibTransId="{DC88F3B3-B188-4551-8B11-E67755567051}"/>
    <dgm:cxn modelId="{8FD74275-68A3-7749-9C3D-A13DBD9AD65F}" type="presOf" srcId="{05138BA9-A6AD-44D7-8AEA-80D2E63C0A23}" destId="{76360468-3F79-6C4A-9A8F-1FFFDD3E78AB}" srcOrd="0" destOrd="0" presId="urn:microsoft.com/office/officeart/2005/8/layout/vList2"/>
    <dgm:cxn modelId="{288DA189-D09D-46C3-B431-355F6475FA34}" srcId="{05138BA9-A6AD-44D7-8AEA-80D2E63C0A23}" destId="{92656192-411D-419C-9D89-7AC09E83A761}" srcOrd="1" destOrd="0" parTransId="{77F9D771-8F71-4687-8D2C-B3B4A5E4E601}" sibTransId="{69896572-9AC7-4574-A568-2B4DFF00D5CC}"/>
    <dgm:cxn modelId="{3AEF9C91-DCF3-4242-A0E7-B60E8A9E9E39}" srcId="{05138BA9-A6AD-44D7-8AEA-80D2E63C0A23}" destId="{F77ED7E5-83E7-4FD5-A7C1-EC7D2469C2CA}" srcOrd="2" destOrd="0" parTransId="{5025087B-5D16-4C8A-8BA6-27C2A2DC7000}" sibTransId="{73601846-DC07-47A1-A50D-99BC9C0A7050}"/>
    <dgm:cxn modelId="{8DD78E97-4A6A-4AD2-A187-2044D4F4111B}" srcId="{FAA64DB2-614B-4229-A9F9-EB36B5E3955A}" destId="{05138BA9-A6AD-44D7-8AEA-80D2E63C0A23}" srcOrd="0" destOrd="0" parTransId="{52FDAF6F-79D2-489B-B891-BA68F3935952}" sibTransId="{832E6889-2C26-48A7-8C06-32FB6F4E5206}"/>
    <dgm:cxn modelId="{2E3D22A9-46DE-4D45-A308-1C7602766EC1}" type="presOf" srcId="{FAA64DB2-614B-4229-A9F9-EB36B5E3955A}" destId="{033A1632-7705-2847-BF75-3F44A8EA4B7B}" srcOrd="0" destOrd="0" presId="urn:microsoft.com/office/officeart/2005/8/layout/vList2"/>
    <dgm:cxn modelId="{C086DBBC-B420-3244-AA85-F33791F5FC91}" type="presOf" srcId="{F77ED7E5-83E7-4FD5-A7C1-EC7D2469C2CA}" destId="{90A541B6-0817-4943-A8F4-81B236B57DB9}" srcOrd="0" destOrd="2" presId="urn:microsoft.com/office/officeart/2005/8/layout/vList2"/>
    <dgm:cxn modelId="{A62E6CC4-6728-374D-8FD2-73CF6C0BE7AE}" type="presOf" srcId="{44A9AE27-AF53-48CF-B63C-F4941DB490B7}" destId="{90A541B6-0817-4943-A8F4-81B236B57DB9}" srcOrd="0" destOrd="3" presId="urn:microsoft.com/office/officeart/2005/8/layout/vList2"/>
    <dgm:cxn modelId="{DCC588E4-290D-3A40-9DDB-3948C4DE7E57}" type="presOf" srcId="{92656192-411D-419C-9D89-7AC09E83A761}" destId="{90A541B6-0817-4943-A8F4-81B236B57DB9}" srcOrd="0" destOrd="1" presId="urn:microsoft.com/office/officeart/2005/8/layout/vList2"/>
    <dgm:cxn modelId="{433C4905-71D6-BD48-BDF7-10117A74309D}" type="presParOf" srcId="{033A1632-7705-2847-BF75-3F44A8EA4B7B}" destId="{76360468-3F79-6C4A-9A8F-1FFFDD3E78AB}" srcOrd="0" destOrd="0" presId="urn:microsoft.com/office/officeart/2005/8/layout/vList2"/>
    <dgm:cxn modelId="{B5294420-5ABF-284F-AA95-CB8AC344C80B}" type="presParOf" srcId="{033A1632-7705-2847-BF75-3F44A8EA4B7B}" destId="{90A541B6-0817-4943-A8F4-81B236B57DB9}" srcOrd="1"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360468-3F79-6C4A-9A8F-1FFFDD3E78AB}">
      <dsp:nvSpPr>
        <dsp:cNvPr id="0" name=""/>
        <dsp:cNvSpPr/>
      </dsp:nvSpPr>
      <dsp:spPr>
        <a:xfrm>
          <a:off x="0" y="367795"/>
          <a:ext cx="5157787" cy="630597"/>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zh-TW" sz="2400" kern="1200" dirty="0"/>
            <a:t>課程要點：</a:t>
          </a:r>
          <a:endParaRPr lang="en-US" sz="2400" kern="1200" dirty="0"/>
        </a:p>
      </dsp:txBody>
      <dsp:txXfrm>
        <a:off x="30783" y="398578"/>
        <a:ext cx="5096221" cy="569031"/>
      </dsp:txXfrm>
    </dsp:sp>
    <dsp:sp modelId="{90A541B6-0817-4943-A8F4-81B236B57DB9}">
      <dsp:nvSpPr>
        <dsp:cNvPr id="0" name=""/>
        <dsp:cNvSpPr/>
      </dsp:nvSpPr>
      <dsp:spPr>
        <a:xfrm>
          <a:off x="0" y="998392"/>
          <a:ext cx="5157787" cy="2318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760"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zh-TW" sz="2400" kern="1200" dirty="0"/>
            <a:t>以前把它的木材當煤炭使用</a:t>
          </a:r>
          <a:endParaRPr lang="en-US" sz="2400" kern="1200" dirty="0"/>
        </a:p>
        <a:p>
          <a:pPr marL="228600" lvl="1" indent="-228600" algn="l" defTabSz="1066800">
            <a:lnSpc>
              <a:spcPct val="90000"/>
            </a:lnSpc>
            <a:spcBef>
              <a:spcPct val="0"/>
            </a:spcBef>
            <a:spcAft>
              <a:spcPct val="20000"/>
            </a:spcAft>
            <a:buChar char="•"/>
          </a:pPr>
          <a:r>
            <a:rPr lang="zh-TW" sz="2400" kern="1200" dirty="0"/>
            <a:t>日本人種植</a:t>
          </a:r>
          <a:endParaRPr lang="en-US" sz="2400" kern="1200" dirty="0"/>
        </a:p>
        <a:p>
          <a:pPr marL="228600" lvl="1" indent="-228600" algn="l" defTabSz="1066800">
            <a:lnSpc>
              <a:spcPct val="90000"/>
            </a:lnSpc>
            <a:spcBef>
              <a:spcPct val="0"/>
            </a:spcBef>
            <a:spcAft>
              <a:spcPct val="20000"/>
            </a:spcAft>
            <a:buChar char="•"/>
          </a:pPr>
          <a:r>
            <a:rPr lang="zh-TW" sz="2400" kern="1200" dirty="0"/>
            <a:t>以前在南部</a:t>
          </a:r>
          <a:endParaRPr lang="en-US" sz="2400" kern="1200" dirty="0"/>
        </a:p>
        <a:p>
          <a:pPr marL="228600" lvl="1" indent="-228600" algn="l" defTabSz="1066800">
            <a:lnSpc>
              <a:spcPct val="90000"/>
            </a:lnSpc>
            <a:spcBef>
              <a:spcPct val="0"/>
            </a:spcBef>
            <a:spcAft>
              <a:spcPct val="20000"/>
            </a:spcAft>
            <a:buChar char="•"/>
          </a:pPr>
          <a:r>
            <a:rPr lang="zh-TW" sz="2400" kern="1200" dirty="0"/>
            <a:t>做家具</a:t>
          </a:r>
          <a:endParaRPr lang="en-US" sz="2400" kern="1200" dirty="0"/>
        </a:p>
      </dsp:txBody>
      <dsp:txXfrm>
        <a:off x="0" y="998392"/>
        <a:ext cx="5157787" cy="23184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31T14:11:10.960"/>
    </inkml:context>
    <inkml:brush xml:id="br0">
      <inkml:brushProperty name="width" value="0.035" units="cm"/>
      <inkml:brushProperty name="height" value="0.035" units="cm"/>
    </inkml:brush>
  </inkml:definitions>
  <inkml:trace contextRef="#ctx0" brushRef="#br0">1 1 15200,'8'0'0,"-2"0"0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31T14:36:20.034"/>
    </inkml:context>
    <inkml:brush xml:id="br0">
      <inkml:brushProperty name="width" value="0.035" units="cm"/>
      <inkml:brushProperty name="height" value="0.035" units="cm"/>
      <inkml:brushProperty name="color" value="#E71224"/>
    </inkml:brush>
  </inkml:definitions>
  <inkml:trace contextRef="#ctx0" brushRef="#br0">464 5016 24575,'-10'0'0,"-3"-7"0,-11-14 0,-7-15 0,-5-10 0,-4-11 0,3-4 0,1-4 0,0-9 0,0-11 0,18 38 0,0-1 0,0-5 0,1-1 0,1-1 0,2 0 0,1-1 0,2 1 0,1-2 0,3 0 0,0-1 0,2-1 0,1 0 0,1 1 0,2-2 0,0 1 0,-1 1 0,2 2 0,2 4 0,1 2 0,6-44 0,7 13 0,9 9 0,9 5 0,12-4 0,-16 32 0,4-2 0,10-8 0,4-2 0,14-11 0,5-4 0,-13 14 0,4-3 0,1 0-470,9-8 0,2-1 0,2 0 470,-14 12 0,0 0 0,2 0 0,1 1 0,2-3 0,2 0 0,0 1 0,1 0 0,2 0 0,0 0 0,1 1 0,1 0-424,1-1 1,1 1-1,1 1 1,0-1 423,3 0 0,0 0 0,1 0 0,1 1 0,1-1 0,1 1 0,0 0 0,0 0 0,1 2 0,1-1 0,-1 2 0,2 0 0,1 0 0,1 1 0,0 1 0,1 0 0,0 2 0,1 1 0,-1 1 0,2 2 0,0 0 0,0 2 0,1 1 0,0 1 0,0 1 0,0 1 0,0 1 0,0 2 0,-4 2 0,0 1 0,-1 2 0,0 1 0,-3 2 0,-1 1 0,0 1 0,0 2-296,18-4 0,0 2 0,-3 3 296,-5 3 0,-2 2 0,-1 2 0,-7 3 0,-2 1 0,-2 1 0,23 1 0,-4 2 0,-11 1 0,-2 2 609,-7 2 0,-2 1-609,-3 3 0,-1 2 863,1 2 1,1 2-864,-3 0 0,1 2 523,1-2 1,0 0-524,3-1 0,0 0 0,0-1 0,-1 0 0,-4-1 0,0 2 0,6 1 0,1 2 0,11 3 0,2 1 0,-23-5 0,0 2 0,2-1 0,4 2 0,1 0 0,-1-1 0,-5 1 0,-1-1 0,-1 0 0,24 7 0,-2 0 0,-3 1 0,-1 1 0,-5-1 0,-3 1 0,-4 0 0,-1 0 0,-4 0 0,-2 0 0,-8-2 0,-2 1 0,-4-1 0,-3 0 0,36 24 0,-11-2 0,-5 5 0,0 4 0,-2 2 0,0 9 0,2 10 0,-32-32 0,-2 2 0,3 7 0,-3 3 0,0 3 0,-3 2 0,-1 6 0,-3 2 0,-2 2 0,-2 1 0,-3 0 0,-3 0 0,-1-1 0,-2 0 0,-3-4 0,-3 0 0,-1-4 0,-2-1 0,-1-3 0,-1 0 0,-1-3 0,0 0 0,-2-2 0,-3 0 0,-2 1 0,-3 0 0,-4-2 0,-2 0 0,-3-2 0,-3-2 0,-21 39 0,0-11 0,-1-10 0,-12 3 0,-6-4 0,-4-3 0,-1-4 0,3-10 0,-10 0 0,-9 3 0,39-26 0,-2 0 0,-3 0 0,-1 0 0,-1-1 0,-2 1 0,-4 0 0,-1 0 0,-2 0 0,-1 1 0,-2 0 0,0 0 0,-3 0 0,0-2 0,0 0 0,0-1 0,-4 1 0,-1 0 0,-3 1 0,-1 0 0,-5 2 0,-1 1 0,-5 1 0,-1 0 0,0-2 0,-1 0 0,-2-1 0,0-1 0,1 0 0,0-2 0,-1 0 0,0 0 0,-2-1 0,0-1 0,1 0 0,0-2 0,-1 1 0,-1-1 0,2-1 0,0 0 0,0 0 0,0-1 0,-1 0 0,1 0 0,0 0 0,-1-1 0,-1 1 0,0 0 0,0 0 0,1 0 0,4 0 0,2-2 0,5 0 0,2-1 0,-1-1 0,2 0 0,1-2 0,1 0 0,-1 1 0,1-2 0,3 1 0,1-2 0,8 0 0,1-1 0,1-1 0,0-1 0,3 0 0,-1-1 0,1-1 0,-1 0 0,-2 0 0,0 0 0,0 1 0,1-1 0,-2 1 0,1 0 0,-3 1 0,0-1 0,0 1 0,1-2 0,0 0 0,0-1 0,1 0 0,-1 0 0,2 0 0,1 0 0,0-1 0,1 0 0,1 0 0,0 0 0,3-1 0,1 0 0,3 0 0,0 0 0,0 0 0,0 0 0,0 0 0,1 0 0,-47 0 0,6 0 0,11 0 0,7 0 0,2 0 0,0-1 0,-2-3 0,-2 0 0,1-2 0,3 2 0,5 1 0,5 2 0,6 1 0,3-2 0,3-1 0,5-1 0,1-1 0,2-1 0,1-1 0,-1-2 0,1 0 0,1-1 0,3 0 0,0-4 0,1-2 0,-1 0 0,0-1 0,-3-1 0,-1-3 0,2-3 0,3-1 0,4 0 0,6 1 0,7 3 0,6 1 0,4 1 0,3-2 0,-4-4 0,-5-9 0,-6-11 0,-3-5 0,2 4 0,6 12 0,9 14 0,4 13 0,3 4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31T14:36:59.185"/>
    </inkml:context>
    <inkml:brush xml:id="br0">
      <inkml:brushProperty name="width" value="0.035" units="cm"/>
      <inkml:brushProperty name="height" value="0.035" units="cm"/>
      <inkml:brushProperty name="color" value="#E71224"/>
    </inkml:brush>
  </inkml:definitions>
  <inkml:trace contextRef="#ctx0" brushRef="#br0">245 2245 24575,'-2'4'0,"-6"-2"0,-5-3 0,-3-15 0,1-10 0,4-10 0,4-5 0,0-2 0,-2-10 0,-1-9 0,-8-11 0,-4-9 0,-2-5 0,1-9 0,5-2 0,4 0 0,5 4 0,1 10 0,2 10 0,3 12 0,1 5 0,2 1 0,0-3 0,0-3 0,2 4 0,2 3 0,5 3 0,6 0 0,3 0 0,0 3 0,-1 4 0,0 5 0,0 7 0,-1 5 0,0 6 0,0 2 0,4-2 0,19-10 0,39-21 0,-19 18 0,6 0 0,11-4 0,4 1 0,5 3 0,0 5 0,-4 7 0,-2 6 0,-10 5 0,-2 4 0,-9 4 0,-2 2 0,34 2 0,-17 8 0,-10 7 0,-5 8 0,-1 5 0,8 0 0,16 8 0,-31-13 0,2 3 0,7 6 0,2 3 0,3 7 0,0 4 0,-1 4 0,-2 2 0,-3 1 0,-3 1 0,-6 0 0,-3 0 0,-8-5 0,-4 1 0,-7-6 0,-4 1 0,5 34 0,-15-11 0,-10-5 0,-9-1 0,-6 8 0,-5 12 0,0 14 0,10-43 0,1-1 0,2 0 0,1-1 0,-3 41 0,2-14 0,-1-15 0,-2-9 0,-1-5 0,-1-7 0,-1-4 0,-1-7 0,-1-1 0,-4 0 0,-6 7 0,-7 11 0,-7 8 0,-5 5 0,1-2 0,4-9 0,6-12 0,7-12 0,2-8 0,5-5 0,1-2 0,-1-4 0,-2-2 0,-6 1 0,-7 0 0,-12 4 0,-8 4 0,-3 3 0,1-2 0,7 0 0,4-3 0,3 3 0,0-1 0,2-1 0,0 1 0,-2-1 0,-4 2 0,-6 0 0,-1-2 0,2-2 0,0-3 0,0-2 0,-3-2 0,-6 0 0,1-1 0,-4 0 0,4-1 0,7-1 0,2-1 0,7 0 0,1-3 0,1-3 0,2-5 0,2-2 0,3 0 0,1-1 0,-1 0 0,-1-6 0,-2-1 0,0-1 0,2 1 0,1 1 0,3-3 0,1-5 0,0-8 0,2-12 0,2-10 0,1-7 0,5 0 0,3 8 0,5 7 0,2 7 0,3 5 0,-1 6 0,0 4 0,1 5 0,0 2 0,1 1 0,-1 2 0,0 1 0,-1-1 0,-1 0 0,2 1 0,1 0 0,1 1 0,2 1 0,0 3 0,0 4 0,-1 10 0,0 6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31T14:37:06.801"/>
    </inkml:context>
    <inkml:brush xml:id="br0">
      <inkml:brushProperty name="width" value="0.035" units="cm"/>
      <inkml:brushProperty name="height" value="0.035" units="cm"/>
      <inkml:brushProperty name="color" value="#E71224"/>
    </inkml:brush>
  </inkml:definitions>
  <inkml:trace contextRef="#ctx0" brushRef="#br0">1694 3551 24575,'-4'8'0,"-24"-4"0,-58-1 0,11-2 0,-9-2 0,11 1 0,-3 0 0,-2 0-277,-4 1 0,-3-1 0,2-1 277,5 0 0,0-2 0,3-4 0,6-3 0,2-3 0,3-7 19,-21-18 0,8-13-19,9-16 0,8-12 0,22 17 0,4-5 0,4-1 0,4-3 0,5-2 0,3-1 0,3-1 0,4 0 0,2 0 0,2 7 0,2 0 0,1 3 0,4-22 0,0 4 0,0 12 0,0 2 0,0 5 0,2 0 0,3-4 0,3-2 0,7-9 0,5-4 0,7-11 0,5-2 0,-8 33 0,2 0 0,1 1 0,3-2 0,2 0 0,2 3 0,0 3 0,3 2 0,2 2 0,3 1 0,3 1 0,3 2-136,7-5 1,4 2 0,3 0 135,9-2 0,3 1 0,4 1-300,-13 10 0,2 2 1,2 0-1,1 2 300,3 0 0,2 1 0,2 3 0,0 2 0,1 3 0,1 3 0,1 2 0,1 4 0,0 3 0,1 3 0,1 2 0,0 3 0,2 2 0,1 2 0,1 4 0,0 3-433,2 4 0,2 3 0,0 5 1,-1 2 432,0 5 0,1 3 0,-1 3 0,-3 3 0,-8 2 0,-1 2 0,-2 3 0,-5 3-201,15 14 1,-6 4 0,-6 3 200,-15-6 0,-5 2 0,-6 1 364,6 21 1,-10 3-365,-6 4 0,-9 5 0,-14-25 0,-4 1 0,-2 3 114,-1 9 1,-3 2 0,-1 1-115,-1 4 0,-1 2 0,-1 0 0,0 0 0,-2 0 0,0-1 0,-2-5 0,-1 0 0,-1-4 891,-4 16 0,-1-4-891,-4-8 0,-2-4 354,-4-7 1,-2-2-355,1-7 0,-2-1 65,-1 1 0,-1-4-65,-20 29 1036,8-31-1036,3-13 0,-3 0 0,-8 4 0,-6 5 0,-7 1 0,18-20 0,-3 1 0,-5 2 0,-2 0 0,-4 0 0,-1-1 0,0-1 0,0-3 0,10-7 0,0-2 0,-47 15 0,39-20 0,-1-2 0,-5 0 0,-2-3 0,-7 0 0,-3-1 0,-3-1 0,1-2 0,2-1 0,0-1 0,2-2 0,0 0 0,4-1 0,1-1 0,1-1 0,0 0 0,0 0 0,0 0 0,2 0 0,1 0 0,4 0 0,2 0 0,-39 0 0,17 0 0,14 0 0,4-2 0,-2-3 0,-7 0 0,-11-3 0,-8 1 0,-7-8 0,40 9 0,11-6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0" name="Google Shape;150;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2e15c709a3d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2e15c709a3d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2e15c709a3d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2e15c709a3d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2e15c709a3d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2e15c709a3d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e15c709a3d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2e15c709a3d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2e15c709a3d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2e15c709a3d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4" name="Google Shape;19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1" name="Google Shape;201;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2729535079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8" name="Google Shape;208;g2729535079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2e19fbb7a78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2e19fbb7a78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 name="Google Shape;9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2e15c709a3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2e15c709a3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8" name="Google Shape;22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2e15c709a3d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2e15c709a3d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2e15c709a3d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2e15c709a3d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2e15c709a3d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2e15c709a3d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2e15c709a3d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2e15c709a3d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zh-TW" altLang="en-US"/>
              <a:t>按一下以編輯母片標題樣式</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altLang="zh-TW" smtClean="0"/>
              <a:t>‹#›</a:t>
            </a:fld>
            <a:endParaRPr lang="zh-TW" altLang="en-US"/>
          </a:p>
        </p:txBody>
      </p:sp>
    </p:spTree>
    <p:extLst>
      <p:ext uri="{BB962C8B-B14F-4D97-AF65-F5344CB8AC3E}">
        <p14:creationId xmlns:p14="http://schemas.microsoft.com/office/powerpoint/2010/main" val="4346959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標題與輔助字幕">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altLang="zh-TW" smtClean="0"/>
              <a:t>‹#›</a:t>
            </a:fld>
            <a:endParaRPr lang="zh-TW" altLang="en-US"/>
          </a:p>
        </p:txBody>
      </p:sp>
    </p:spTree>
    <p:extLst>
      <p:ext uri="{BB962C8B-B14F-4D97-AF65-F5344CB8AC3E}">
        <p14:creationId xmlns:p14="http://schemas.microsoft.com/office/powerpoint/2010/main" val="694678392"/>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引述 (含輔助字幕)">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zh-TW" altLang="en-US"/>
              <a:t>按一下以編輯母片標題樣式</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altLang="zh-TW" smtClean="0"/>
              <a:t>‹#›</a:t>
            </a:fld>
            <a:endParaRPr lang="zh-TW" alt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940416552"/>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altLang="zh-TW" smtClean="0"/>
              <a:t>‹#›</a:t>
            </a:fld>
            <a:endParaRPr lang="zh-TW" altLang="en-US"/>
          </a:p>
        </p:txBody>
      </p:sp>
    </p:spTree>
    <p:extLst>
      <p:ext uri="{BB962C8B-B14F-4D97-AF65-F5344CB8AC3E}">
        <p14:creationId xmlns:p14="http://schemas.microsoft.com/office/powerpoint/2010/main" val="2241088071"/>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zh-TW" altLang="en-US"/>
              <a:t>按一下以編輯母片標題樣式</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altLang="zh-TW" smtClean="0"/>
              <a:t>‹#›</a:t>
            </a:fld>
            <a:endParaRPr lang="zh-TW" alt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673475042"/>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zh-TW" altLang="en-US"/>
              <a:t>按一下以編輯母片標題樣式</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altLang="zh-TW" smtClean="0"/>
              <a:t>‹#›</a:t>
            </a:fld>
            <a:endParaRPr lang="zh-TW" altLang="en-US"/>
          </a:p>
        </p:txBody>
      </p:sp>
    </p:spTree>
    <p:extLst>
      <p:ext uri="{BB962C8B-B14F-4D97-AF65-F5344CB8AC3E}">
        <p14:creationId xmlns:p14="http://schemas.microsoft.com/office/powerpoint/2010/main" val="664734913"/>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altLang="zh-TW" smtClean="0"/>
              <a:t>‹#›</a:t>
            </a:fld>
            <a:endParaRPr lang="zh-TW" altLang="en-US"/>
          </a:p>
        </p:txBody>
      </p:sp>
    </p:spTree>
    <p:extLst>
      <p:ext uri="{BB962C8B-B14F-4D97-AF65-F5344CB8AC3E}">
        <p14:creationId xmlns:p14="http://schemas.microsoft.com/office/powerpoint/2010/main" val="39891251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altLang="zh-TW" smtClean="0"/>
              <a:t>‹#›</a:t>
            </a:fld>
            <a:endParaRPr lang="zh-TW" altLang="en-US"/>
          </a:p>
        </p:txBody>
      </p:sp>
    </p:spTree>
    <p:extLst>
      <p:ext uri="{BB962C8B-B14F-4D97-AF65-F5344CB8AC3E}">
        <p14:creationId xmlns:p14="http://schemas.microsoft.com/office/powerpoint/2010/main" val="22227667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altLang="zh-TW" smtClean="0"/>
              <a:t>‹#›</a:t>
            </a:fld>
            <a:endParaRPr lang="zh-TW" altLang="en-US"/>
          </a:p>
        </p:txBody>
      </p:sp>
    </p:spTree>
    <p:extLst>
      <p:ext uri="{BB962C8B-B14F-4D97-AF65-F5344CB8AC3E}">
        <p14:creationId xmlns:p14="http://schemas.microsoft.com/office/powerpoint/2010/main" val="1433982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altLang="zh-TW" smtClean="0"/>
              <a:t>‹#›</a:t>
            </a:fld>
            <a:endParaRPr lang="zh-TW" altLang="en-US"/>
          </a:p>
        </p:txBody>
      </p:sp>
    </p:spTree>
    <p:extLst>
      <p:ext uri="{BB962C8B-B14F-4D97-AF65-F5344CB8AC3E}">
        <p14:creationId xmlns:p14="http://schemas.microsoft.com/office/powerpoint/2010/main" val="317784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altLang="zh-TW" smtClean="0"/>
              <a:t>‹#›</a:t>
            </a:fld>
            <a:endParaRPr lang="zh-TW" altLang="en-US"/>
          </a:p>
        </p:txBody>
      </p:sp>
    </p:spTree>
    <p:extLst>
      <p:ext uri="{BB962C8B-B14F-4D97-AF65-F5344CB8AC3E}">
        <p14:creationId xmlns:p14="http://schemas.microsoft.com/office/powerpoint/2010/main" val="12310130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altLang="zh-TW" smtClean="0"/>
              <a:t>‹#›</a:t>
            </a:fld>
            <a:endParaRPr lang="zh-TW" altLang="en-US"/>
          </a:p>
        </p:txBody>
      </p:sp>
    </p:spTree>
    <p:extLst>
      <p:ext uri="{BB962C8B-B14F-4D97-AF65-F5344CB8AC3E}">
        <p14:creationId xmlns:p14="http://schemas.microsoft.com/office/powerpoint/2010/main" val="962313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altLang="zh-TW" smtClean="0"/>
              <a:t>‹#›</a:t>
            </a:fld>
            <a:endParaRPr lang="zh-TW" altLang="en-US"/>
          </a:p>
        </p:txBody>
      </p:sp>
    </p:spTree>
    <p:extLst>
      <p:ext uri="{BB962C8B-B14F-4D97-AF65-F5344CB8AC3E}">
        <p14:creationId xmlns:p14="http://schemas.microsoft.com/office/powerpoint/2010/main" val="4789239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altLang="zh-TW" smtClean="0"/>
              <a:t>‹#›</a:t>
            </a:fld>
            <a:endParaRPr lang="zh-TW" altLang="en-US"/>
          </a:p>
        </p:txBody>
      </p:sp>
    </p:spTree>
    <p:extLst>
      <p:ext uri="{BB962C8B-B14F-4D97-AF65-F5344CB8AC3E}">
        <p14:creationId xmlns:p14="http://schemas.microsoft.com/office/powerpoint/2010/main" val="24614194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zh-TW" altLang="en-US"/>
              <a:t>按一下以編輯母片標題樣式</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altLang="zh-TW" smtClean="0"/>
              <a:t>‹#›</a:t>
            </a:fld>
            <a:endParaRPr lang="zh-TW" altLang="en-US"/>
          </a:p>
        </p:txBody>
      </p:sp>
    </p:spTree>
    <p:extLst>
      <p:ext uri="{BB962C8B-B14F-4D97-AF65-F5344CB8AC3E}">
        <p14:creationId xmlns:p14="http://schemas.microsoft.com/office/powerpoint/2010/main" val="261664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altLang="zh-TW" smtClean="0"/>
              <a:t>‹#›</a:t>
            </a:fld>
            <a:endParaRPr lang="zh-TW" altLang="en-US"/>
          </a:p>
        </p:txBody>
      </p:sp>
    </p:spTree>
    <p:extLst>
      <p:ext uri="{BB962C8B-B14F-4D97-AF65-F5344CB8AC3E}">
        <p14:creationId xmlns:p14="http://schemas.microsoft.com/office/powerpoint/2010/main" val="2776175037"/>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zh-TW" alt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zh-TW" alt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pPr marL="0" lvl="0" indent="0" algn="r" rtl="0">
              <a:spcBef>
                <a:spcPts val="0"/>
              </a:spcBef>
              <a:spcAft>
                <a:spcPts val="0"/>
              </a:spcAft>
              <a:buNone/>
            </a:pPr>
            <a:fld id="{00000000-1234-1234-1234-123412341234}" type="slidenum">
              <a:rPr lang="en-US" altLang="zh-TW" smtClean="0"/>
              <a:t>‹#›</a:t>
            </a:fld>
            <a:endParaRPr lang="zh-TW" altLang="en-US"/>
          </a:p>
        </p:txBody>
      </p:sp>
    </p:spTree>
    <p:extLst>
      <p:ext uri="{BB962C8B-B14F-4D97-AF65-F5344CB8AC3E}">
        <p14:creationId xmlns:p14="http://schemas.microsoft.com/office/powerpoint/2010/main" val="331297184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Ls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customXml" Target="../ink/ink2.xml"/><Relationship Id="rId5" Type="http://schemas.openxmlformats.org/officeDocument/2006/relationships/image" Target="../media/image13.png"/><Relationship Id="rId4" Type="http://schemas.openxmlformats.org/officeDocument/2006/relationships/customXml" Target="../ink/ink1.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gif"/><Relationship Id="rId7"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customXml" Target="../ink/ink4.xml"/><Relationship Id="rId5" Type="http://schemas.openxmlformats.org/officeDocument/2006/relationships/image" Target="../media/image18.png"/><Relationship Id="rId4" Type="http://schemas.openxmlformats.org/officeDocument/2006/relationships/customXml" Target="../ink/ink3.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8.sv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chnh.mohw.gov.tw/tour/Details.aspx?Parser=13,4,117,,,,71"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hyperlink" Target="http://kplant.biodiv.tw/%E6%A7%8B%E6%A8%B9/%E6%A7%8B%E6%A8%B9.htm" TargetMode="External"/><Relationship Id="rId4" Type="http://schemas.openxmlformats.org/officeDocument/2006/relationships/hyperlink" Target="https://sowhc.sow.org.tw/html/observation/plant/a11plant/a111402-go-su/go-su.htm"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jp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3"/>
        <p:cNvGrpSpPr/>
        <p:nvPr/>
      </p:nvGrpSpPr>
      <p:grpSpPr>
        <a:xfrm>
          <a:off x="0" y="0"/>
          <a:ext cx="0" cy="0"/>
          <a:chOff x="0" y="0"/>
          <a:chExt cx="0" cy="0"/>
        </a:xfrm>
      </p:grpSpPr>
      <p:sp>
        <p:nvSpPr>
          <p:cNvPr id="84" name="Google Shape;84;p1"/>
          <p:cNvSpPr/>
          <p:nvPr/>
        </p:nvSpPr>
        <p:spPr>
          <a:xfrm>
            <a:off x="3048" y="336331"/>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85" name="Google Shape;85;p1"/>
          <p:cNvSpPr txBox="1">
            <a:spLocks noGrp="1"/>
          </p:cNvSpPr>
          <p:nvPr>
            <p:ph type="ctrTitle"/>
          </p:nvPr>
        </p:nvSpPr>
        <p:spPr>
          <a:xfrm>
            <a:off x="193923" y="2604385"/>
            <a:ext cx="4867550" cy="96749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ct val="100000"/>
              <a:buFont typeface="Play"/>
              <a:buNone/>
            </a:pPr>
            <a:r>
              <a:rPr lang="zh-TW" sz="5400" dirty="0"/>
              <a:t>靜宜後山探察</a:t>
            </a:r>
            <a:br>
              <a:rPr lang="zh-TW" sz="5400" dirty="0"/>
            </a:br>
            <a:r>
              <a:rPr lang="zh-TW" sz="5400" dirty="0"/>
              <a:t>-</a:t>
            </a:r>
            <a:endParaRPr sz="5400" dirty="0"/>
          </a:p>
        </p:txBody>
      </p:sp>
      <p:sp>
        <p:nvSpPr>
          <p:cNvPr id="86" name="Google Shape;86;p1"/>
          <p:cNvSpPr txBox="1">
            <a:spLocks noGrp="1"/>
          </p:cNvSpPr>
          <p:nvPr>
            <p:ph type="subTitle" idx="1"/>
          </p:nvPr>
        </p:nvSpPr>
        <p:spPr>
          <a:xfrm>
            <a:off x="1513273" y="3590651"/>
            <a:ext cx="2462201" cy="638537"/>
          </a:xfrm>
          <a:prstGeom prst="rect">
            <a:avLst/>
          </a:prstGeom>
          <a:noFill/>
          <a:ln>
            <a:noFill/>
          </a:ln>
        </p:spPr>
        <p:txBody>
          <a:bodyPr spcFirstLastPara="1" wrap="square" lIns="91425" tIns="45700" rIns="91425" bIns="45700" anchor="t" anchorCtr="0">
            <a:normAutofit fontScale="92500"/>
          </a:bodyPr>
          <a:lstStyle/>
          <a:p>
            <a:pPr marL="0" lvl="0" indent="0" algn="l" rtl="0">
              <a:lnSpc>
                <a:spcPct val="90000"/>
              </a:lnSpc>
              <a:spcBef>
                <a:spcPts val="0"/>
              </a:spcBef>
              <a:spcAft>
                <a:spcPts val="0"/>
              </a:spcAft>
              <a:buClr>
                <a:schemeClr val="dk1"/>
              </a:buClr>
              <a:buSzPct val="100000"/>
              <a:buNone/>
            </a:pPr>
            <a:r>
              <a:rPr lang="zh-TW" sz="3600" dirty="0"/>
              <a:t>探索大肚山</a:t>
            </a:r>
            <a:endParaRPr lang="en-US" altLang="zh-TW" sz="3600" dirty="0"/>
          </a:p>
        </p:txBody>
      </p:sp>
      <p:sp>
        <p:nvSpPr>
          <p:cNvPr id="87" name="Google Shape;87;p1"/>
          <p:cNvSpPr/>
          <p:nvPr/>
        </p:nvSpPr>
        <p:spPr>
          <a:xfrm>
            <a:off x="890338" y="4409267"/>
            <a:ext cx="3474720" cy="18288"/>
          </a:xfrm>
          <a:custGeom>
            <a:avLst/>
            <a:gdLst/>
            <a:ahLst/>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88" name="Google Shape;88;p1" descr="一張含有 戶外, 樹狀, 服裝, 人民 的圖片&#10;&#10;自動產生的描述"/>
          <p:cNvPicPr preferRelativeResize="0"/>
          <p:nvPr/>
        </p:nvPicPr>
        <p:blipFill rotWithShape="1">
          <a:blip r:embed="rId3">
            <a:alphaModFix/>
          </a:blip>
          <a:srcRect l="15494" r="9277"/>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89" name="Google Shape;89;p1"/>
          <p:cNvSpPr txBox="1"/>
          <p:nvPr/>
        </p:nvSpPr>
        <p:spPr>
          <a:xfrm>
            <a:off x="369905" y="4564468"/>
            <a:ext cx="2849122" cy="2062063"/>
          </a:xfrm>
          <a:prstGeom prst="rect">
            <a:avLst/>
          </a:prstGeom>
          <a:noFill/>
          <a:ln>
            <a:noFill/>
          </a:ln>
        </p:spPr>
        <p:txBody>
          <a:bodyPr spcFirstLastPara="1" wrap="square" lIns="91425" tIns="45700" rIns="91425" bIns="45700" anchor="t" anchorCtr="0">
            <a:spAutoFit/>
          </a:bodyPr>
          <a:lstStyle/>
          <a:p>
            <a:r>
              <a:rPr lang="zh-TW" altLang="en-US" sz="1800" dirty="0"/>
              <a:t>（第三組）</a:t>
            </a:r>
            <a:endParaRPr lang="zh-TW" altLang="en-US" dirty="0"/>
          </a:p>
          <a:p>
            <a:pPr marL="0" marR="0" lvl="0" indent="0" algn="l" rtl="0">
              <a:spcBef>
                <a:spcPts val="0"/>
              </a:spcBef>
              <a:spcAft>
                <a:spcPts val="0"/>
              </a:spcAft>
              <a:buNone/>
            </a:pPr>
            <a:r>
              <a:rPr lang="zh-TW" sz="1800" b="0" i="0" u="none" strike="noStrike" cap="none" dirty="0">
                <a:solidFill>
                  <a:schemeClr val="dk1"/>
                </a:solidFill>
                <a:latin typeface="Arial"/>
                <a:ea typeface="Arial"/>
                <a:cs typeface="Arial"/>
                <a:sym typeface="Arial"/>
              </a:rPr>
              <a:t>組員：</a:t>
            </a:r>
            <a:endParaRPr sz="1800" b="0" i="0" u="none" strike="noStrike" cap="none" dirty="0">
              <a:solidFill>
                <a:schemeClr val="dk1"/>
              </a:solidFill>
              <a:latin typeface="Arial"/>
              <a:ea typeface="Arial"/>
              <a:cs typeface="Arial"/>
              <a:sym typeface="Arial"/>
            </a:endParaRPr>
          </a:p>
          <a:p>
            <a:pPr marL="0" lvl="0" indent="0" algn="l" rtl="0">
              <a:spcBef>
                <a:spcPts val="600"/>
              </a:spcBef>
              <a:spcAft>
                <a:spcPts val="0"/>
              </a:spcAft>
              <a:buClr>
                <a:schemeClr val="dk1"/>
              </a:buClr>
              <a:buFont typeface="Arial"/>
              <a:buNone/>
            </a:pPr>
            <a:r>
              <a:rPr lang="zh-TW" sz="1800" b="0" i="0" u="none" strike="noStrike" cap="none" dirty="0">
                <a:solidFill>
                  <a:schemeClr val="dk1"/>
                </a:solidFill>
                <a:latin typeface="Arial"/>
                <a:ea typeface="Arial"/>
                <a:cs typeface="Arial"/>
                <a:sym typeface="Arial"/>
              </a:rPr>
              <a:t>吳羽婕</a:t>
            </a:r>
            <a:r>
              <a:rPr lang="es-ES" altLang="zh-TW" dirty="0">
                <a:solidFill>
                  <a:schemeClr val="dk1"/>
                </a:solidFill>
                <a:latin typeface="Arial"/>
                <a:ea typeface="Arial"/>
                <a:cs typeface="Arial"/>
                <a:sym typeface="Arial"/>
              </a:rPr>
              <a:t>  </a:t>
            </a:r>
            <a:r>
              <a:rPr lang="zh-TW" altLang="en-US" sz="1800" dirty="0">
                <a:solidFill>
                  <a:schemeClr val="dk1"/>
                </a:solidFill>
              </a:rPr>
              <a:t>王冠權</a:t>
            </a:r>
          </a:p>
          <a:p>
            <a:pPr>
              <a:spcBef>
                <a:spcPts val="600"/>
              </a:spcBef>
              <a:buClr>
                <a:schemeClr val="dk1"/>
              </a:buClr>
            </a:pPr>
            <a:r>
              <a:rPr lang="zh-TW" altLang="en-US" dirty="0">
                <a:solidFill>
                  <a:schemeClr val="dk1"/>
                </a:solidFill>
              </a:rPr>
              <a:t>顏愷升</a:t>
            </a:r>
            <a:r>
              <a:rPr lang="en-US" altLang="zh-TW" dirty="0">
                <a:solidFill>
                  <a:schemeClr val="dk1"/>
                </a:solidFill>
              </a:rPr>
              <a:t>  </a:t>
            </a:r>
            <a:r>
              <a:rPr lang="zh-TW" altLang="en-US" dirty="0">
                <a:solidFill>
                  <a:schemeClr val="dk1"/>
                </a:solidFill>
              </a:rPr>
              <a:t>高執益</a:t>
            </a:r>
            <a:r>
              <a:rPr lang="en-US" altLang="zh-TW" sz="1800" dirty="0">
                <a:solidFill>
                  <a:schemeClr val="dk1"/>
                </a:solidFill>
              </a:rPr>
              <a:t>     </a:t>
            </a:r>
            <a:endParaRPr lang="zh-TW" altLang="en-US" sz="1800" dirty="0">
              <a:solidFill>
                <a:schemeClr val="dk1"/>
              </a:solidFill>
            </a:endParaRPr>
          </a:p>
          <a:p>
            <a:pPr>
              <a:spcBef>
                <a:spcPts val="600"/>
              </a:spcBef>
            </a:pPr>
            <a:r>
              <a:rPr lang="zh-TW" sz="1800" dirty="0">
                <a:solidFill>
                  <a:schemeClr val="dk1"/>
                </a:solidFill>
              </a:rPr>
              <a:t>黃冠霖</a:t>
            </a:r>
            <a:r>
              <a:rPr lang="es-ES" altLang="zh-TW" dirty="0">
                <a:solidFill>
                  <a:schemeClr val="dk1"/>
                </a:solidFill>
              </a:rPr>
              <a:t> </a:t>
            </a:r>
            <a:r>
              <a:rPr lang="es-ES" altLang="zh-TW" sz="1800" dirty="0">
                <a:solidFill>
                  <a:schemeClr val="dk1"/>
                </a:solidFill>
              </a:rPr>
              <a:t> </a:t>
            </a:r>
            <a:r>
              <a:rPr lang="zh-TW" altLang="en-US" sz="1800" dirty="0">
                <a:solidFill>
                  <a:schemeClr val="dk1"/>
                </a:solidFill>
              </a:rPr>
              <a:t>王畊弘</a:t>
            </a:r>
            <a:endParaRPr sz="1800" dirty="0">
              <a:solidFill>
                <a:schemeClr val="dk1"/>
              </a:solidFill>
            </a:endParaRPr>
          </a:p>
          <a:p>
            <a:pPr>
              <a:spcBef>
                <a:spcPts val="600"/>
              </a:spcBef>
            </a:pPr>
            <a:r>
              <a:rPr lang="zh-TW" sz="1800" dirty="0">
                <a:solidFill>
                  <a:schemeClr val="dk1"/>
                </a:solidFill>
              </a:rPr>
              <a:t>許益承</a:t>
            </a:r>
            <a:r>
              <a:rPr lang="es-ES" altLang="zh-TW" sz="1800" dirty="0">
                <a:solidFill>
                  <a:schemeClr val="dk1"/>
                </a:solidFill>
              </a:rPr>
              <a:t>  </a:t>
            </a:r>
            <a:r>
              <a:rPr lang="zh-TW" altLang="en-US" sz="1800" dirty="0">
                <a:solidFill>
                  <a:schemeClr val="dk1"/>
                </a:solidFill>
              </a:rPr>
              <a:t>王畊弘</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1"/>
        <p:cNvGrpSpPr/>
        <p:nvPr/>
      </p:nvGrpSpPr>
      <p:grpSpPr>
        <a:xfrm>
          <a:off x="0" y="0"/>
          <a:ext cx="0" cy="0"/>
          <a:chOff x="0" y="0"/>
          <a:chExt cx="0" cy="0"/>
        </a:xfrm>
      </p:grpSpPr>
      <p:sp useBgFill="1">
        <p:nvSpPr>
          <p:cNvPr id="160" name="Rectangle 159">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4" name="Isosceles Triangle 163">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52" name="Google Shape;152;p8"/>
          <p:cNvSpPr txBox="1">
            <a:spLocks noGrp="1"/>
          </p:cNvSpPr>
          <p:nvPr>
            <p:ph type="title"/>
          </p:nvPr>
        </p:nvSpPr>
        <p:spPr>
          <a:xfrm>
            <a:off x="615126" y="0"/>
            <a:ext cx="4203045" cy="1375608"/>
          </a:xfrm>
          <a:prstGeom prst="rect">
            <a:avLst/>
          </a:prstGeom>
        </p:spPr>
        <p:txBody>
          <a:bodyPr spcFirstLastPara="1" lIns="91425" tIns="45700" rIns="91425" bIns="45700" anchor="ctr" anchorCtr="0">
            <a:normAutofit/>
          </a:bodyPr>
          <a:lstStyle/>
          <a:p>
            <a:pPr marL="0" lvl="0" indent="0" rtl="0">
              <a:spcBef>
                <a:spcPts val="0"/>
              </a:spcBef>
              <a:spcAft>
                <a:spcPts val="0"/>
              </a:spcAft>
              <a:buClr>
                <a:schemeClr val="dk1"/>
              </a:buClr>
              <a:buSzPts val="4400"/>
              <a:buFont typeface="Play"/>
              <a:buNone/>
            </a:pPr>
            <a:r>
              <a:rPr lang="zh-TW" altLang="en-US" dirty="0">
                <a:solidFill>
                  <a:schemeClr val="bg1"/>
                </a:solidFill>
              </a:rPr>
              <a:t>其他關於植物與額外之知識</a:t>
            </a:r>
          </a:p>
        </p:txBody>
      </p:sp>
      <p:sp>
        <p:nvSpPr>
          <p:cNvPr id="153" name="Google Shape;153;p8"/>
          <p:cNvSpPr txBox="1">
            <a:spLocks noGrp="1"/>
          </p:cNvSpPr>
          <p:nvPr>
            <p:ph idx="1"/>
          </p:nvPr>
        </p:nvSpPr>
        <p:spPr>
          <a:xfrm>
            <a:off x="47355" y="1456731"/>
            <a:ext cx="5141144" cy="4618949"/>
          </a:xfrm>
          <a:prstGeom prst="rect">
            <a:avLst/>
          </a:prstGeom>
        </p:spPr>
        <p:txBody>
          <a:bodyPr spcFirstLastPara="1" lIns="91425" tIns="45700" rIns="91425" bIns="45700" anchorCtr="0">
            <a:noAutofit/>
          </a:bodyPr>
          <a:lstStyle/>
          <a:p>
            <a:pPr marL="228600" lvl="0" indent="-50800" rtl="0">
              <a:lnSpc>
                <a:spcPct val="90000"/>
              </a:lnSpc>
              <a:spcBef>
                <a:spcPts val="0"/>
              </a:spcBef>
              <a:spcAft>
                <a:spcPts val="600"/>
              </a:spcAft>
              <a:buClr>
                <a:schemeClr val="dk1"/>
              </a:buClr>
              <a:buSzPts val="2800"/>
              <a:buNone/>
            </a:pPr>
            <a:r>
              <a:rPr lang="zh-TW" altLang="en-US" dirty="0">
                <a:solidFill>
                  <a:schemeClr val="bg1"/>
                </a:solidFill>
              </a:rPr>
              <a:t>海金沙是一種藥用植物，常生長在潮濕的環境中，如溪邊、山谷和陰濕的森林中。它的孢子被用來入藥，具有清熱解毒、利尿通淋的功效。</a:t>
            </a:r>
          </a:p>
          <a:p>
            <a:pPr marL="228600" lvl="0" indent="-50800" rtl="0">
              <a:lnSpc>
                <a:spcPct val="90000"/>
              </a:lnSpc>
              <a:spcBef>
                <a:spcPts val="0"/>
              </a:spcBef>
              <a:spcAft>
                <a:spcPts val="600"/>
              </a:spcAft>
              <a:buClr>
                <a:schemeClr val="dk1"/>
              </a:buClr>
              <a:buSzPts val="2800"/>
              <a:buNone/>
            </a:pPr>
            <a:endParaRPr lang="zh-TW" altLang="en-US" dirty="0">
              <a:solidFill>
                <a:schemeClr val="bg1"/>
              </a:solidFill>
            </a:endParaRPr>
          </a:p>
          <a:p>
            <a:pPr marL="228600" lvl="0" indent="-50800" rtl="0">
              <a:lnSpc>
                <a:spcPct val="90000"/>
              </a:lnSpc>
              <a:spcBef>
                <a:spcPts val="0"/>
              </a:spcBef>
              <a:spcAft>
                <a:spcPts val="600"/>
              </a:spcAft>
              <a:buClr>
                <a:schemeClr val="dk1"/>
              </a:buClr>
              <a:buSzPts val="2800"/>
              <a:buNone/>
            </a:pPr>
            <a:r>
              <a:rPr lang="zh-TW" altLang="en-US" dirty="0">
                <a:solidFill>
                  <a:schemeClr val="bg1"/>
                </a:solidFill>
              </a:rPr>
              <a:t>在中藥裡，海金沙常被用來治療尿路感染、膀胱炎和結石等問題。海金沙天然無毒，但要注意適量使用，避免過量引起不適。</a:t>
            </a:r>
          </a:p>
          <a:p>
            <a:pPr marL="228600" lvl="0" indent="-50800" rtl="0">
              <a:lnSpc>
                <a:spcPct val="90000"/>
              </a:lnSpc>
              <a:spcBef>
                <a:spcPts val="0"/>
              </a:spcBef>
              <a:spcAft>
                <a:spcPts val="600"/>
              </a:spcAft>
              <a:buClr>
                <a:schemeClr val="dk1"/>
              </a:buClr>
              <a:buSzPts val="2800"/>
              <a:buNone/>
            </a:pPr>
            <a:endParaRPr lang="zh-TW" altLang="en-US" dirty="0">
              <a:solidFill>
                <a:schemeClr val="bg1"/>
              </a:solidFill>
            </a:endParaRPr>
          </a:p>
          <a:p>
            <a:pPr marL="463550" indent="-285750">
              <a:lnSpc>
                <a:spcPct val="90000"/>
              </a:lnSpc>
              <a:spcBef>
                <a:spcPts val="0"/>
              </a:spcBef>
              <a:spcAft>
                <a:spcPts val="600"/>
              </a:spcAft>
              <a:buClr>
                <a:schemeClr val="dk1"/>
              </a:buClr>
              <a:buSzPts val="2800"/>
            </a:pPr>
            <a:r>
              <a:rPr lang="zh-TW" altLang="en-US" dirty="0">
                <a:solidFill>
                  <a:schemeClr val="bg1"/>
                </a:solidFill>
              </a:rPr>
              <a:t>課程要點：</a:t>
            </a:r>
          </a:p>
          <a:p>
            <a:pPr marL="228600" lvl="0" indent="-50800" rtl="0">
              <a:lnSpc>
                <a:spcPct val="90000"/>
              </a:lnSpc>
              <a:spcBef>
                <a:spcPts val="0"/>
              </a:spcBef>
              <a:spcAft>
                <a:spcPts val="600"/>
              </a:spcAft>
              <a:buClr>
                <a:schemeClr val="dk1"/>
              </a:buClr>
              <a:buSzPts val="2800"/>
              <a:buNone/>
            </a:pPr>
            <a:endParaRPr lang="zh-TW" altLang="en-US" dirty="0">
              <a:solidFill>
                <a:schemeClr val="bg1"/>
              </a:solidFill>
            </a:endParaRPr>
          </a:p>
          <a:p>
            <a:pPr marL="457200" lvl="0" indent="-381000" rtl="0">
              <a:lnSpc>
                <a:spcPct val="90000"/>
              </a:lnSpc>
              <a:spcBef>
                <a:spcPts val="0"/>
              </a:spcBef>
              <a:spcAft>
                <a:spcPts val="600"/>
              </a:spcAft>
              <a:buSzPts val="2400"/>
              <a:buChar char="•"/>
            </a:pPr>
            <a:r>
              <a:rPr lang="zh-TW" altLang="en-US" dirty="0">
                <a:solidFill>
                  <a:schemeClr val="bg1"/>
                </a:solidFill>
              </a:rPr>
              <a:t>可當臨時菜瓜布</a:t>
            </a:r>
          </a:p>
          <a:p>
            <a:pPr marL="457200" lvl="0" indent="-381000" rtl="0">
              <a:lnSpc>
                <a:spcPct val="90000"/>
              </a:lnSpc>
              <a:spcBef>
                <a:spcPts val="0"/>
              </a:spcBef>
              <a:spcAft>
                <a:spcPts val="600"/>
              </a:spcAft>
              <a:buSzPts val="2400"/>
              <a:buChar char="•"/>
            </a:pPr>
            <a:r>
              <a:rPr lang="zh-TW" altLang="en-US" dirty="0">
                <a:solidFill>
                  <a:schemeClr val="bg1"/>
                </a:solidFill>
              </a:rPr>
              <a:t>有兩種葉子</a:t>
            </a:r>
          </a:p>
          <a:p>
            <a:pPr marL="457200" lvl="0" indent="-381000" rtl="0">
              <a:lnSpc>
                <a:spcPct val="90000"/>
              </a:lnSpc>
              <a:spcBef>
                <a:spcPts val="0"/>
              </a:spcBef>
              <a:spcAft>
                <a:spcPts val="600"/>
              </a:spcAft>
              <a:buSzPts val="2400"/>
              <a:buChar char="•"/>
            </a:pPr>
            <a:r>
              <a:rPr lang="zh-TW" altLang="en-US" dirty="0">
                <a:solidFill>
                  <a:schemeClr val="bg1"/>
                </a:solidFill>
              </a:rPr>
              <a:t>大片葉</a:t>
            </a:r>
            <a:r>
              <a:rPr lang="en-US" altLang="zh-TW" dirty="0">
                <a:solidFill>
                  <a:schemeClr val="bg1"/>
                </a:solidFill>
              </a:rPr>
              <a:t>-</a:t>
            </a:r>
            <a:r>
              <a:rPr lang="zh-TW" altLang="en-US" dirty="0">
                <a:solidFill>
                  <a:schemeClr val="bg1"/>
                </a:solidFill>
              </a:rPr>
              <a:t>營養葉</a:t>
            </a:r>
          </a:p>
          <a:p>
            <a:pPr marL="457200" lvl="0" indent="-381000" rtl="0">
              <a:lnSpc>
                <a:spcPct val="90000"/>
              </a:lnSpc>
              <a:spcBef>
                <a:spcPts val="0"/>
              </a:spcBef>
              <a:spcAft>
                <a:spcPts val="600"/>
              </a:spcAft>
              <a:buSzPts val="2400"/>
              <a:buChar char="•"/>
            </a:pPr>
            <a:r>
              <a:rPr lang="zh-TW" altLang="en-US" dirty="0">
                <a:solidFill>
                  <a:schemeClr val="bg1"/>
                </a:solidFill>
              </a:rPr>
              <a:t>小片葉</a:t>
            </a:r>
            <a:r>
              <a:rPr lang="en-US" altLang="zh-TW" dirty="0">
                <a:solidFill>
                  <a:schemeClr val="bg1"/>
                </a:solidFill>
              </a:rPr>
              <a:t>-</a:t>
            </a:r>
            <a:r>
              <a:rPr lang="zh-TW" altLang="en-US" dirty="0">
                <a:solidFill>
                  <a:schemeClr val="bg1"/>
                </a:solidFill>
              </a:rPr>
              <a:t>繁殖葉</a:t>
            </a:r>
          </a:p>
        </p:txBody>
      </p:sp>
      <p:pic>
        <p:nvPicPr>
          <p:cNvPr id="154" name="Google Shape;154;p8"/>
          <p:cNvPicPr preferRelativeResize="0"/>
          <p:nvPr/>
        </p:nvPicPr>
        <p:blipFill rotWithShape="1">
          <a:blip r:embed="rId3"/>
          <a:srcRect l="16713" t="12273" r="23467" b="31606"/>
          <a:stretch/>
        </p:blipFill>
        <p:spPr>
          <a:xfrm rot="-5400000">
            <a:off x="5827298" y="1550028"/>
            <a:ext cx="5638400" cy="4432356"/>
          </a:xfrm>
          <a:prstGeom prst="rect">
            <a:avLst/>
          </a:prstGeom>
          <a:noFill/>
        </p:spPr>
      </p:pic>
      <p:sp>
        <p:nvSpPr>
          <p:cNvPr id="166" name="Isosceles Triangle 165">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55" name="Google Shape;155;p8"/>
          <p:cNvSpPr txBox="1"/>
          <p:nvPr/>
        </p:nvSpPr>
        <p:spPr>
          <a:xfrm>
            <a:off x="8698675" y="1603175"/>
            <a:ext cx="35181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800">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9"/>
        <p:cNvGrpSpPr/>
        <p:nvPr/>
      </p:nvGrpSpPr>
      <p:grpSpPr>
        <a:xfrm>
          <a:off x="0" y="0"/>
          <a:ext cx="0" cy="0"/>
          <a:chOff x="0" y="0"/>
          <a:chExt cx="0" cy="0"/>
        </a:xfrm>
      </p:grpSpPr>
      <p:sp useBgFill="1">
        <p:nvSpPr>
          <p:cNvPr id="167" name="Rectangle 166">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8">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1" name="Isosceles Triangle 170">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60" name="Google Shape;160;g2e15c709a3d_0_32"/>
          <p:cNvSpPr txBox="1">
            <a:spLocks noGrp="1"/>
          </p:cNvSpPr>
          <p:nvPr>
            <p:ph type="title"/>
          </p:nvPr>
        </p:nvSpPr>
        <p:spPr>
          <a:xfrm>
            <a:off x="673754" y="643467"/>
            <a:ext cx="4203045" cy="1375608"/>
          </a:xfrm>
          <a:prstGeom prst="rect">
            <a:avLst/>
          </a:prstGeom>
        </p:spPr>
        <p:txBody>
          <a:bodyPr spcFirstLastPara="1" lIns="91425" tIns="45700" rIns="91425" bIns="45700" anchor="ctr" anchorCtr="0">
            <a:normAutofit/>
          </a:bodyPr>
          <a:lstStyle/>
          <a:p>
            <a:pPr marL="0" lvl="0" indent="0" rtl="0">
              <a:spcBef>
                <a:spcPts val="0"/>
              </a:spcBef>
              <a:spcAft>
                <a:spcPts val="0"/>
              </a:spcAft>
              <a:buNone/>
            </a:pPr>
            <a:r>
              <a:rPr lang="zh-TW" altLang="en-US">
                <a:solidFill>
                  <a:schemeClr val="bg1"/>
                </a:solidFill>
              </a:rPr>
              <a:t>其他關於植物與額外之知識</a:t>
            </a:r>
          </a:p>
        </p:txBody>
      </p:sp>
      <p:sp>
        <p:nvSpPr>
          <p:cNvPr id="161" name="Google Shape;161;g2e15c709a3d_0_32"/>
          <p:cNvSpPr txBox="1">
            <a:spLocks noGrp="1"/>
          </p:cNvSpPr>
          <p:nvPr>
            <p:ph idx="1"/>
          </p:nvPr>
        </p:nvSpPr>
        <p:spPr>
          <a:xfrm>
            <a:off x="673754" y="2160590"/>
            <a:ext cx="3973943" cy="3440110"/>
          </a:xfrm>
          <a:prstGeom prst="rect">
            <a:avLst/>
          </a:prstGeom>
        </p:spPr>
        <p:txBody>
          <a:bodyPr spcFirstLastPara="1" lIns="91425" tIns="45700" rIns="91425" bIns="45700" anchorCtr="0">
            <a:normAutofit/>
          </a:bodyPr>
          <a:lstStyle/>
          <a:p>
            <a:r>
              <a:rPr lang="zh-TW" altLang="en-US" sz="2000" dirty="0">
                <a:solidFill>
                  <a:schemeClr val="bg1"/>
                </a:solidFill>
                <a:latin typeface="+mn-ea"/>
                <a:ea typeface="+mn-ea"/>
              </a:rPr>
              <a:t>課程要點：</a:t>
            </a:r>
          </a:p>
          <a:p>
            <a:pPr marL="0" lvl="0" indent="0" rtl="0">
              <a:spcBef>
                <a:spcPts val="1000"/>
              </a:spcBef>
              <a:spcAft>
                <a:spcPts val="0"/>
              </a:spcAft>
              <a:buNone/>
            </a:pPr>
            <a:r>
              <a:rPr lang="zh-TW" altLang="en-US" sz="2000" dirty="0">
                <a:solidFill>
                  <a:schemeClr val="bg1"/>
                </a:solidFill>
                <a:latin typeface="+mn-ea"/>
                <a:ea typeface="+mn-ea"/>
              </a:rPr>
              <a:t>大薯：早期大肚山養馬，拿來當作飼料。</a:t>
            </a:r>
          </a:p>
          <a:p>
            <a:pPr marL="0" lvl="0" indent="0" rtl="0">
              <a:spcBef>
                <a:spcPts val="1000"/>
              </a:spcBef>
              <a:spcAft>
                <a:spcPts val="0"/>
              </a:spcAft>
              <a:buNone/>
            </a:pPr>
            <a:endParaRPr lang="zh-TW" altLang="en-US" sz="2000" dirty="0">
              <a:solidFill>
                <a:schemeClr val="bg1"/>
              </a:solidFill>
              <a:latin typeface="+mn-ea"/>
              <a:ea typeface="+mn-ea"/>
            </a:endParaRPr>
          </a:p>
          <a:p>
            <a:pPr marL="0" lvl="0" indent="0" rtl="0">
              <a:spcBef>
                <a:spcPts val="1000"/>
              </a:spcBef>
              <a:spcAft>
                <a:spcPts val="0"/>
              </a:spcAft>
              <a:buNone/>
            </a:pPr>
            <a:r>
              <a:rPr lang="zh-TW" altLang="en-US" sz="2000" dirty="0">
                <a:solidFill>
                  <a:schemeClr val="bg1"/>
                </a:solidFill>
                <a:latin typeface="+mn-ea"/>
                <a:ea typeface="+mn-ea"/>
              </a:rPr>
              <a:t>（圖片可見，遍地大薯）</a:t>
            </a:r>
          </a:p>
        </p:txBody>
      </p:sp>
      <p:pic>
        <p:nvPicPr>
          <p:cNvPr id="162" name="Google Shape;162;g2e15c709a3d_0_32"/>
          <p:cNvPicPr preferRelativeResize="0"/>
          <p:nvPr/>
        </p:nvPicPr>
        <p:blipFill>
          <a:blip r:embed="rId3"/>
          <a:stretch>
            <a:fillRect/>
          </a:stretch>
        </p:blipFill>
        <p:spPr>
          <a:xfrm>
            <a:off x="5550553" y="1493930"/>
            <a:ext cx="5688948" cy="4276249"/>
          </a:xfrm>
          <a:prstGeom prst="rect">
            <a:avLst/>
          </a:prstGeom>
          <a:noFill/>
        </p:spPr>
      </p:pic>
      <p:sp>
        <p:nvSpPr>
          <p:cNvPr id="173" name="Isosceles Triangle 172">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mc:AlternateContent xmlns:mc="http://schemas.openxmlformats.org/markup-compatibility/2006" xmlns:p14="http://schemas.microsoft.com/office/powerpoint/2010/main">
        <mc:Choice Requires="p14">
          <p:contentPart p14:bwMode="auto" r:id="rId4">
            <p14:nvContentPartPr>
              <p14:cNvPr id="2" name="筆跡 1">
                <a:extLst>
                  <a:ext uri="{FF2B5EF4-FFF2-40B4-BE49-F238E27FC236}">
                    <a16:creationId xmlns:a16="http://schemas.microsoft.com/office/drawing/2014/main" id="{3B9C9DF1-BF24-C8EA-971C-B80A5DFB67C2}"/>
                  </a:ext>
                </a:extLst>
              </p14:cNvPr>
              <p14:cNvContentPartPr/>
              <p14:nvPr/>
            </p14:nvContentPartPr>
            <p14:xfrm>
              <a:off x="-228094" y="757878"/>
              <a:ext cx="5760" cy="360"/>
            </p14:xfrm>
          </p:contentPart>
        </mc:Choice>
        <mc:Fallback xmlns="">
          <p:pic>
            <p:nvPicPr>
              <p:cNvPr id="2" name="筆跡 1">
                <a:extLst>
                  <a:ext uri="{FF2B5EF4-FFF2-40B4-BE49-F238E27FC236}">
                    <a16:creationId xmlns:a16="http://schemas.microsoft.com/office/drawing/2014/main" id="{3B9C9DF1-BF24-C8EA-971C-B80A5DFB67C2}"/>
                  </a:ext>
                </a:extLst>
              </p:cNvPr>
              <p:cNvPicPr/>
              <p:nvPr/>
            </p:nvPicPr>
            <p:blipFill>
              <a:blip r:embed="rId5"/>
              <a:stretch>
                <a:fillRect/>
              </a:stretch>
            </p:blipFill>
            <p:spPr>
              <a:xfrm>
                <a:off x="-234214" y="751758"/>
                <a:ext cx="180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筆跡 6">
                <a:extLst>
                  <a:ext uri="{FF2B5EF4-FFF2-40B4-BE49-F238E27FC236}">
                    <a16:creationId xmlns:a16="http://schemas.microsoft.com/office/drawing/2014/main" id="{F10AFE4C-2230-50CD-4A5D-12514AEC1C3E}"/>
                  </a:ext>
                </a:extLst>
              </p14:cNvPr>
              <p14:cNvContentPartPr/>
              <p14:nvPr/>
            </p14:nvContentPartPr>
            <p14:xfrm>
              <a:off x="6362659" y="4263368"/>
              <a:ext cx="3562920" cy="1805760"/>
            </p14:xfrm>
          </p:contentPart>
        </mc:Choice>
        <mc:Fallback xmlns="">
          <p:pic>
            <p:nvPicPr>
              <p:cNvPr id="7" name="筆跡 6">
                <a:extLst>
                  <a:ext uri="{FF2B5EF4-FFF2-40B4-BE49-F238E27FC236}">
                    <a16:creationId xmlns:a16="http://schemas.microsoft.com/office/drawing/2014/main" id="{F10AFE4C-2230-50CD-4A5D-12514AEC1C3E}"/>
                  </a:ext>
                </a:extLst>
              </p:cNvPr>
              <p:cNvPicPr/>
              <p:nvPr/>
            </p:nvPicPr>
            <p:blipFill>
              <a:blip r:embed="rId7"/>
              <a:stretch>
                <a:fillRect/>
              </a:stretch>
            </p:blipFill>
            <p:spPr>
              <a:xfrm>
                <a:off x="6356539" y="4257248"/>
                <a:ext cx="3575160" cy="1818000"/>
              </a:xfrm>
              <a:prstGeom prst="rect">
                <a:avLst/>
              </a:prstGeom>
            </p:spPr>
          </p:pic>
        </mc:Fallback>
      </mc:AlternateContent>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6"/>
        <p:cNvGrpSpPr/>
        <p:nvPr/>
      </p:nvGrpSpPr>
      <p:grpSpPr>
        <a:xfrm>
          <a:off x="0" y="0"/>
          <a:ext cx="0" cy="0"/>
          <a:chOff x="0" y="0"/>
          <a:chExt cx="0" cy="0"/>
        </a:xfrm>
      </p:grpSpPr>
      <p:sp useBgFill="1">
        <p:nvSpPr>
          <p:cNvPr id="174" name="Rectangle 173">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8" name="Isosceles Triangle 177">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67" name="Google Shape;167;g2e15c709a3d_0_51"/>
          <p:cNvSpPr txBox="1">
            <a:spLocks noGrp="1"/>
          </p:cNvSpPr>
          <p:nvPr>
            <p:ph type="title"/>
          </p:nvPr>
        </p:nvSpPr>
        <p:spPr>
          <a:xfrm>
            <a:off x="673754" y="643467"/>
            <a:ext cx="4203045" cy="1375608"/>
          </a:xfrm>
          <a:prstGeom prst="rect">
            <a:avLst/>
          </a:prstGeom>
        </p:spPr>
        <p:txBody>
          <a:bodyPr spcFirstLastPara="1" lIns="91425" tIns="45700" rIns="91425" bIns="45700" anchor="ctr" anchorCtr="0">
            <a:normAutofit/>
          </a:bodyPr>
          <a:lstStyle/>
          <a:p>
            <a:pPr marL="0" lvl="0" indent="0" rtl="0">
              <a:spcBef>
                <a:spcPts val="0"/>
              </a:spcBef>
              <a:spcAft>
                <a:spcPts val="0"/>
              </a:spcAft>
              <a:buNone/>
            </a:pPr>
            <a:r>
              <a:rPr lang="zh-TW" altLang="en-US">
                <a:solidFill>
                  <a:schemeClr val="bg1"/>
                </a:solidFill>
              </a:rPr>
              <a:t>其他關於植物與額外之知識</a:t>
            </a:r>
          </a:p>
        </p:txBody>
      </p:sp>
      <p:sp>
        <p:nvSpPr>
          <p:cNvPr id="168" name="Google Shape;168;g2e15c709a3d_0_51"/>
          <p:cNvSpPr txBox="1">
            <a:spLocks noGrp="1"/>
          </p:cNvSpPr>
          <p:nvPr>
            <p:ph idx="1"/>
          </p:nvPr>
        </p:nvSpPr>
        <p:spPr>
          <a:xfrm>
            <a:off x="673754" y="2160590"/>
            <a:ext cx="3973943" cy="3440110"/>
          </a:xfrm>
          <a:prstGeom prst="rect">
            <a:avLst/>
          </a:prstGeom>
        </p:spPr>
        <p:txBody>
          <a:bodyPr spcFirstLastPara="1" lIns="91425" tIns="45700" rIns="91425" bIns="45700" anchorCtr="0">
            <a:normAutofit/>
          </a:bodyPr>
          <a:lstStyle/>
          <a:p>
            <a:r>
              <a:rPr lang="zh-TW" altLang="en-US" sz="2000" dirty="0">
                <a:solidFill>
                  <a:schemeClr val="bg1"/>
                </a:solidFill>
                <a:latin typeface="+mn-ea"/>
                <a:ea typeface="+mn-ea"/>
              </a:rPr>
              <a:t>課程要點：</a:t>
            </a:r>
          </a:p>
          <a:p>
            <a:pPr marL="457200" lvl="0" indent="-381000" rtl="0">
              <a:spcBef>
                <a:spcPts val="1000"/>
              </a:spcBef>
              <a:spcAft>
                <a:spcPts val="0"/>
              </a:spcAft>
              <a:buSzPts val="2400"/>
              <a:buChar char="•"/>
            </a:pPr>
            <a:r>
              <a:rPr lang="zh-TW" altLang="en-US" sz="2000" dirty="0">
                <a:solidFill>
                  <a:schemeClr val="bg1"/>
                </a:solidFill>
                <a:latin typeface="+mn-ea"/>
                <a:ea typeface="+mn-ea"/>
              </a:rPr>
              <a:t>有竹林之地</a:t>
            </a:r>
            <a:r>
              <a:rPr lang="en-US" altLang="zh-TW" sz="2000" dirty="0">
                <a:solidFill>
                  <a:schemeClr val="bg1"/>
                </a:solidFill>
                <a:latin typeface="+mn-ea"/>
                <a:ea typeface="+mn-ea"/>
              </a:rPr>
              <a:t>-</a:t>
            </a:r>
            <a:r>
              <a:rPr lang="zh-TW" altLang="en-US" sz="2000" dirty="0">
                <a:solidFill>
                  <a:schemeClr val="bg1"/>
                </a:solidFill>
                <a:latin typeface="+mn-ea"/>
                <a:ea typeface="+mn-ea"/>
              </a:rPr>
              <a:t>以前可能有部落</a:t>
            </a:r>
            <a:endParaRPr lang="es-ES" altLang="zh-TW" sz="2000" dirty="0">
              <a:solidFill>
                <a:schemeClr val="bg1"/>
              </a:solidFill>
              <a:latin typeface="+mn-ea"/>
              <a:ea typeface="+mn-ea"/>
            </a:endParaRPr>
          </a:p>
          <a:p>
            <a:pPr marL="457200" lvl="0" indent="-381000" rtl="0">
              <a:spcBef>
                <a:spcPts val="1000"/>
              </a:spcBef>
              <a:spcAft>
                <a:spcPts val="0"/>
              </a:spcAft>
              <a:buSzPts val="2400"/>
              <a:buChar char="•"/>
            </a:pPr>
            <a:r>
              <a:rPr lang="zh-TW" altLang="en-US" sz="2000" dirty="0">
                <a:solidFill>
                  <a:schemeClr val="bg1"/>
                </a:solidFill>
                <a:latin typeface="+mn-ea"/>
                <a:ea typeface="+mn-ea"/>
              </a:rPr>
              <a:t>可搭建房子</a:t>
            </a:r>
          </a:p>
          <a:p>
            <a:pPr marL="0" lvl="0" indent="0" rtl="0">
              <a:spcBef>
                <a:spcPts val="1000"/>
              </a:spcBef>
              <a:spcAft>
                <a:spcPts val="0"/>
              </a:spcAft>
              <a:buNone/>
            </a:pPr>
            <a:endParaRPr lang="zh-TW" altLang="en-US" dirty="0">
              <a:solidFill>
                <a:schemeClr val="bg1"/>
              </a:solidFill>
            </a:endParaRPr>
          </a:p>
        </p:txBody>
      </p:sp>
      <p:pic>
        <p:nvPicPr>
          <p:cNvPr id="169" name="Google Shape;169;g2e15c709a3d_0_51"/>
          <p:cNvPicPr preferRelativeResize="0"/>
          <p:nvPr/>
        </p:nvPicPr>
        <p:blipFill>
          <a:blip r:embed="rId3"/>
          <a:stretch>
            <a:fillRect/>
          </a:stretch>
        </p:blipFill>
        <p:spPr>
          <a:xfrm rot="-5400000">
            <a:off x="5887716" y="1288640"/>
            <a:ext cx="5175945" cy="4030221"/>
          </a:xfrm>
          <a:prstGeom prst="rect">
            <a:avLst/>
          </a:prstGeom>
          <a:noFill/>
        </p:spPr>
      </p:pic>
      <p:sp>
        <p:nvSpPr>
          <p:cNvPr id="180" name="Isosceles Triangle 179">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173"/>
        <p:cNvGrpSpPr/>
        <p:nvPr/>
      </p:nvGrpSpPr>
      <p:grpSpPr>
        <a:xfrm>
          <a:off x="0" y="0"/>
          <a:ext cx="0" cy="0"/>
          <a:chOff x="0" y="0"/>
          <a:chExt cx="0" cy="0"/>
        </a:xfrm>
      </p:grpSpPr>
      <p:sp>
        <p:nvSpPr>
          <p:cNvPr id="174" name="Google Shape;174;g2e15c709a3d_0_58"/>
          <p:cNvSpPr txBox="1">
            <a:spLocks noGrp="1"/>
          </p:cNvSpPr>
          <p:nvPr>
            <p:ph type="title"/>
          </p:nvPr>
        </p:nvSpPr>
        <p:spPr>
          <a:xfrm>
            <a:off x="5536734" y="609600"/>
            <a:ext cx="3737268" cy="1320800"/>
          </a:xfrm>
          <a:prstGeom prst="rect">
            <a:avLst/>
          </a:prstGeom>
        </p:spPr>
        <p:txBody>
          <a:bodyPr spcFirstLastPara="1" lIns="91425" tIns="45700" rIns="91425" bIns="45700" anchorCtr="0">
            <a:normAutofit/>
          </a:bodyPr>
          <a:lstStyle/>
          <a:p>
            <a:pPr marL="0" lvl="0" indent="0" rtl="0">
              <a:spcBef>
                <a:spcPts val="0"/>
              </a:spcBef>
              <a:spcAft>
                <a:spcPts val="0"/>
              </a:spcAft>
              <a:buNone/>
            </a:pPr>
            <a:r>
              <a:rPr lang="zh-TW" dirty="0"/>
              <a:t>其他關於植物與額外之知識</a:t>
            </a:r>
            <a:endParaRPr lang="zh-TW" altLang="en-US"/>
          </a:p>
        </p:txBody>
      </p:sp>
      <p:sp>
        <p:nvSpPr>
          <p:cNvPr id="175" name="Google Shape;175;g2e15c709a3d_0_58"/>
          <p:cNvSpPr txBox="1">
            <a:spLocks noGrp="1"/>
          </p:cNvSpPr>
          <p:nvPr>
            <p:ph idx="1"/>
          </p:nvPr>
        </p:nvSpPr>
        <p:spPr>
          <a:xfrm>
            <a:off x="5209563" y="2160589"/>
            <a:ext cx="4064439" cy="3880773"/>
          </a:xfrm>
          <a:prstGeom prst="rect">
            <a:avLst/>
          </a:prstGeom>
        </p:spPr>
        <p:txBody>
          <a:bodyPr spcFirstLastPara="1" lIns="91425" tIns="45700" rIns="91425" bIns="45700" anchorCtr="0">
            <a:normAutofit/>
          </a:bodyPr>
          <a:lstStyle/>
          <a:p>
            <a:r>
              <a:rPr lang="zh-TW" altLang="en-US" sz="2000" dirty="0">
                <a:latin typeface="+mn-ea"/>
                <a:ea typeface="+mn-ea"/>
              </a:rPr>
              <a:t>課程要點：</a:t>
            </a:r>
          </a:p>
          <a:p>
            <a:pPr marL="457200" lvl="0" indent="-381000" rtl="0">
              <a:spcBef>
                <a:spcPts val="1000"/>
              </a:spcBef>
              <a:spcAft>
                <a:spcPts val="0"/>
              </a:spcAft>
              <a:buSzPts val="2400"/>
              <a:buChar char="•"/>
            </a:pPr>
            <a:r>
              <a:rPr lang="zh-TW" altLang="en-US" sz="2000" dirty="0">
                <a:latin typeface="+mn-ea"/>
                <a:ea typeface="+mn-ea"/>
              </a:rPr>
              <a:t>人造林</a:t>
            </a:r>
            <a:r>
              <a:rPr lang="en-US" altLang="zh-TW" sz="2000" dirty="0">
                <a:latin typeface="+mn-ea"/>
                <a:ea typeface="+mn-ea"/>
              </a:rPr>
              <a:t>-</a:t>
            </a:r>
            <a:r>
              <a:rPr lang="zh-TW" altLang="en-US" sz="2000" dirty="0">
                <a:latin typeface="+mn-ea"/>
                <a:ea typeface="+mn-ea"/>
              </a:rPr>
              <a:t>植物生長較整齊（排列整齊可方便排水）</a:t>
            </a:r>
          </a:p>
        </p:txBody>
      </p:sp>
      <p:pic>
        <p:nvPicPr>
          <p:cNvPr id="176" name="Google Shape;176;g2e15c709a3d_0_58"/>
          <p:cNvPicPr preferRelativeResize="0"/>
          <p:nvPr/>
        </p:nvPicPr>
        <p:blipFill rotWithShape="1">
          <a:blip r:embed="rId3"/>
          <a:srcRect r="-1" b="4660"/>
          <a:stretch/>
        </p:blipFill>
        <p:spPr>
          <a:xfrm>
            <a:off x="-1" y="0"/>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a:noFill/>
        </p:spPr>
      </p:pic>
      <p:sp>
        <p:nvSpPr>
          <p:cNvPr id="181" name="Isosceles Triangle 180">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Tree>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g2e15c709a3d_0_37"/>
          <p:cNvSpPr txBox="1">
            <a:spLocks noGrp="1"/>
          </p:cNvSpPr>
          <p:nvPr>
            <p:ph type="title"/>
          </p:nvPr>
        </p:nvSpPr>
        <p:spPr>
          <a:xfrm>
            <a:off x="0" y="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zh-TW" dirty="0"/>
              <a:t>其他關於植物與額外之知識</a:t>
            </a:r>
            <a:endParaRPr dirty="0"/>
          </a:p>
        </p:txBody>
      </p:sp>
      <p:sp>
        <p:nvSpPr>
          <p:cNvPr id="182" name="Google Shape;182;g2e15c709a3d_0_37"/>
          <p:cNvSpPr txBox="1">
            <a:spLocks noGrp="1"/>
          </p:cNvSpPr>
          <p:nvPr>
            <p:ph idx="1"/>
          </p:nvPr>
        </p:nvSpPr>
        <p:spPr>
          <a:xfrm>
            <a:off x="0" y="1053014"/>
            <a:ext cx="10515600" cy="5128200"/>
          </a:xfrm>
          <a:prstGeom prst="rect">
            <a:avLst/>
          </a:prstGeom>
        </p:spPr>
        <p:txBody>
          <a:bodyPr spcFirstLastPara="1" wrap="square" lIns="91425" tIns="45700" rIns="91425" bIns="45700" anchor="t" anchorCtr="0">
            <a:normAutofit/>
          </a:bodyPr>
          <a:lstStyle/>
          <a:p>
            <a:r>
              <a:rPr lang="zh-TW" sz="2400" dirty="0">
                <a:latin typeface="+mn-ea"/>
                <a:ea typeface="+mn-ea"/>
              </a:rPr>
              <a:t>課程要點：</a:t>
            </a:r>
            <a:endParaRPr sz="2400" dirty="0">
              <a:latin typeface="+mn-ea"/>
              <a:ea typeface="+mn-ea"/>
            </a:endParaRPr>
          </a:p>
          <a:p>
            <a:pPr marL="457200" lvl="0" indent="-381000" algn="l" rtl="0">
              <a:spcBef>
                <a:spcPts val="1000"/>
              </a:spcBef>
              <a:spcAft>
                <a:spcPts val="0"/>
              </a:spcAft>
              <a:buSzPts val="2400"/>
              <a:buChar char="•"/>
            </a:pPr>
            <a:r>
              <a:rPr lang="zh-TW" sz="2400" dirty="0">
                <a:latin typeface="+mn-ea"/>
                <a:ea typeface="+mn-ea"/>
              </a:rPr>
              <a:t>原石頭-以前有河流經過，沖刷而成</a:t>
            </a:r>
            <a:endParaRPr sz="2400" dirty="0">
              <a:latin typeface="+mn-ea"/>
              <a:ea typeface="+mn-ea"/>
            </a:endParaRPr>
          </a:p>
          <a:p>
            <a:pPr marL="457200" lvl="0" indent="0" algn="l" rtl="0">
              <a:spcBef>
                <a:spcPts val="1000"/>
              </a:spcBef>
              <a:spcAft>
                <a:spcPts val="0"/>
              </a:spcAft>
              <a:buNone/>
            </a:pPr>
            <a:endParaRPr lang="en-US" sz="2400" dirty="0">
              <a:latin typeface="+mn-ea"/>
              <a:ea typeface="+mn-ea"/>
            </a:endParaRPr>
          </a:p>
          <a:p>
            <a:pPr marL="457200" lvl="0" indent="0" algn="l" rtl="0">
              <a:spcBef>
                <a:spcPts val="1000"/>
              </a:spcBef>
              <a:spcAft>
                <a:spcPts val="0"/>
              </a:spcAft>
              <a:buNone/>
            </a:pPr>
            <a:endParaRPr lang="en-US" sz="2400" dirty="0">
              <a:latin typeface="+mn-ea"/>
              <a:ea typeface="+mn-ea"/>
            </a:endParaRPr>
          </a:p>
          <a:p>
            <a:pPr marL="457200" lvl="0" indent="0" algn="l" rtl="0">
              <a:spcBef>
                <a:spcPts val="1000"/>
              </a:spcBef>
              <a:spcAft>
                <a:spcPts val="0"/>
              </a:spcAft>
              <a:buNone/>
            </a:pPr>
            <a:endParaRPr lang="en-US" sz="2400" dirty="0">
              <a:latin typeface="+mn-ea"/>
              <a:ea typeface="+mn-ea"/>
            </a:endParaRPr>
          </a:p>
          <a:p>
            <a:pPr marL="457200" lvl="0" indent="0" algn="l" rtl="0">
              <a:spcBef>
                <a:spcPts val="1000"/>
              </a:spcBef>
              <a:spcAft>
                <a:spcPts val="0"/>
              </a:spcAft>
              <a:buNone/>
            </a:pPr>
            <a:endParaRPr sz="2400" dirty="0">
              <a:latin typeface="+mn-ea"/>
              <a:ea typeface="+mn-ea"/>
            </a:endParaRPr>
          </a:p>
          <a:p>
            <a:pPr marL="457200" lvl="0" indent="0" algn="l" rtl="0">
              <a:spcBef>
                <a:spcPts val="1000"/>
              </a:spcBef>
              <a:spcAft>
                <a:spcPts val="0"/>
              </a:spcAft>
              <a:buNone/>
            </a:pPr>
            <a:endParaRPr lang="es-ES" sz="2400" dirty="0">
              <a:latin typeface="+mn-ea"/>
              <a:ea typeface="+mn-ea"/>
            </a:endParaRPr>
          </a:p>
          <a:p>
            <a:pPr marL="457200" lvl="0" indent="0" algn="l" rtl="0">
              <a:spcBef>
                <a:spcPts val="1000"/>
              </a:spcBef>
              <a:spcAft>
                <a:spcPts val="0"/>
              </a:spcAft>
              <a:buNone/>
            </a:pPr>
            <a:endParaRPr sz="2400" dirty="0">
              <a:latin typeface="+mn-ea"/>
              <a:ea typeface="+mn-ea"/>
            </a:endParaRPr>
          </a:p>
          <a:p>
            <a:pPr marL="457200" lvl="0" indent="-381000" algn="l" rtl="0">
              <a:spcBef>
                <a:spcPts val="1000"/>
              </a:spcBef>
              <a:spcAft>
                <a:spcPts val="0"/>
              </a:spcAft>
              <a:buSzPts val="2400"/>
              <a:buChar char="•"/>
            </a:pPr>
            <a:r>
              <a:rPr lang="zh-TW" sz="2400" dirty="0">
                <a:latin typeface="+mn-ea"/>
                <a:ea typeface="+mn-ea"/>
              </a:rPr>
              <a:t>野外乾枯的草-可能噴除草劑，盡量避開碰觸</a:t>
            </a:r>
            <a:endParaRPr sz="2400" dirty="0">
              <a:latin typeface="+mn-ea"/>
              <a:ea typeface="+mn-ea"/>
            </a:endParaRPr>
          </a:p>
          <a:p>
            <a:pPr marL="457200" lvl="0" indent="-381000" algn="l" rtl="0">
              <a:spcBef>
                <a:spcPts val="1000"/>
              </a:spcBef>
              <a:spcAft>
                <a:spcPts val="0"/>
              </a:spcAft>
              <a:buSzPts val="2400"/>
              <a:buChar char="•"/>
            </a:pPr>
            <a:r>
              <a:rPr lang="zh-TW" sz="2400" dirty="0">
                <a:latin typeface="+mn-ea"/>
                <a:ea typeface="+mn-ea"/>
              </a:rPr>
              <a:t>梧棲港又稱五叉港</a:t>
            </a:r>
            <a:endParaRPr sz="2400" dirty="0">
              <a:latin typeface="+mn-ea"/>
              <a:ea typeface="+mn-ea"/>
            </a:endParaRPr>
          </a:p>
          <a:p>
            <a:pPr marL="457200" lvl="0" indent="0" algn="l" rtl="0">
              <a:spcBef>
                <a:spcPts val="1000"/>
              </a:spcBef>
              <a:spcAft>
                <a:spcPts val="0"/>
              </a:spcAft>
              <a:buNone/>
            </a:pPr>
            <a:endParaRPr sz="2400" dirty="0"/>
          </a:p>
          <a:p>
            <a:pPr marL="457200" lvl="0" indent="0" algn="l" rtl="0">
              <a:spcBef>
                <a:spcPts val="1000"/>
              </a:spcBef>
              <a:spcAft>
                <a:spcPts val="0"/>
              </a:spcAft>
              <a:buNone/>
            </a:pPr>
            <a:endParaRPr sz="2400" dirty="0"/>
          </a:p>
        </p:txBody>
      </p:sp>
      <p:pic>
        <p:nvPicPr>
          <p:cNvPr id="183" name="Google Shape;183;g2e15c709a3d_0_37"/>
          <p:cNvPicPr preferRelativeResize="0"/>
          <p:nvPr/>
        </p:nvPicPr>
        <p:blipFill rotWithShape="1">
          <a:blip r:embed="rId3">
            <a:alphaModFix/>
          </a:blip>
          <a:srcRect l="27588" t="39608" b="21214"/>
          <a:stretch/>
        </p:blipFill>
        <p:spPr>
          <a:xfrm>
            <a:off x="5650139" y="1661545"/>
            <a:ext cx="4385387" cy="3287144"/>
          </a:xfrm>
          <a:prstGeom prst="rect">
            <a:avLst/>
          </a:prstGeom>
          <a:noFill/>
          <a:ln>
            <a:noFill/>
          </a:ln>
        </p:spPr>
      </p:pic>
      <mc:AlternateContent xmlns:mc="http://schemas.openxmlformats.org/markup-compatibility/2006" xmlns:p14="http://schemas.microsoft.com/office/powerpoint/2010/main">
        <mc:Choice Requires="p14">
          <p:contentPart p14:bwMode="auto" r:id="rId4">
            <p14:nvContentPartPr>
              <p14:cNvPr id="4" name="筆跡 3">
                <a:extLst>
                  <a:ext uri="{FF2B5EF4-FFF2-40B4-BE49-F238E27FC236}">
                    <a16:creationId xmlns:a16="http://schemas.microsoft.com/office/drawing/2014/main" id="{32DB2AD0-5E54-B3D6-57B8-F9AE5BB664C5}"/>
                  </a:ext>
                </a:extLst>
              </p14:cNvPr>
              <p14:cNvContentPartPr/>
              <p14:nvPr/>
            </p14:nvContentPartPr>
            <p14:xfrm>
              <a:off x="6018410" y="2404136"/>
              <a:ext cx="899280" cy="993600"/>
            </p14:xfrm>
          </p:contentPart>
        </mc:Choice>
        <mc:Fallback xmlns="">
          <p:pic>
            <p:nvPicPr>
              <p:cNvPr id="4" name="筆跡 3">
                <a:extLst>
                  <a:ext uri="{FF2B5EF4-FFF2-40B4-BE49-F238E27FC236}">
                    <a16:creationId xmlns:a16="http://schemas.microsoft.com/office/drawing/2014/main" id="{32DB2AD0-5E54-B3D6-57B8-F9AE5BB664C5}"/>
                  </a:ext>
                </a:extLst>
              </p:cNvPr>
              <p:cNvPicPr/>
              <p:nvPr/>
            </p:nvPicPr>
            <p:blipFill>
              <a:blip r:embed="rId5"/>
              <a:stretch>
                <a:fillRect/>
              </a:stretch>
            </p:blipFill>
            <p:spPr>
              <a:xfrm>
                <a:off x="6012290" y="2398016"/>
                <a:ext cx="911520" cy="100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筆跡 5">
                <a:extLst>
                  <a:ext uri="{FF2B5EF4-FFF2-40B4-BE49-F238E27FC236}">
                    <a16:creationId xmlns:a16="http://schemas.microsoft.com/office/drawing/2014/main" id="{DCC91796-306B-6664-0D20-4E71E26BE52C}"/>
                  </a:ext>
                </a:extLst>
              </p14:cNvPr>
              <p14:cNvContentPartPr/>
              <p14:nvPr/>
            </p14:nvContentPartPr>
            <p14:xfrm>
              <a:off x="8105330" y="3187136"/>
              <a:ext cx="1490400" cy="1331280"/>
            </p14:xfrm>
          </p:contentPart>
        </mc:Choice>
        <mc:Fallback xmlns="">
          <p:pic>
            <p:nvPicPr>
              <p:cNvPr id="6" name="筆跡 5">
                <a:extLst>
                  <a:ext uri="{FF2B5EF4-FFF2-40B4-BE49-F238E27FC236}">
                    <a16:creationId xmlns:a16="http://schemas.microsoft.com/office/drawing/2014/main" id="{DCC91796-306B-6664-0D20-4E71E26BE52C}"/>
                  </a:ext>
                </a:extLst>
              </p:cNvPr>
              <p:cNvPicPr/>
              <p:nvPr/>
            </p:nvPicPr>
            <p:blipFill>
              <a:blip r:embed="rId7"/>
              <a:stretch>
                <a:fillRect/>
              </a:stretch>
            </p:blipFill>
            <p:spPr>
              <a:xfrm>
                <a:off x="8099210" y="3181016"/>
                <a:ext cx="1502640" cy="1343520"/>
              </a:xfrm>
              <a:prstGeom prst="rect">
                <a:avLst/>
              </a:prstGeom>
            </p:spPr>
          </p:pic>
        </mc:Fallback>
      </mc:AlternateContent>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88"/>
        <p:cNvGrpSpPr/>
        <p:nvPr/>
      </p:nvGrpSpPr>
      <p:grpSpPr>
        <a:xfrm>
          <a:off x="0" y="0"/>
          <a:ext cx="0" cy="0"/>
          <a:chOff x="0" y="0"/>
          <a:chExt cx="0" cy="0"/>
        </a:xfrm>
      </p:grpSpPr>
      <p:sp>
        <p:nvSpPr>
          <p:cNvPr id="189" name="Google Shape;189;g2e15c709a3d_0_42"/>
          <p:cNvSpPr txBox="1">
            <a:spLocks noGrp="1"/>
          </p:cNvSpPr>
          <p:nvPr>
            <p:ph type="title"/>
          </p:nvPr>
        </p:nvSpPr>
        <p:spPr>
          <a:xfrm>
            <a:off x="677334" y="609600"/>
            <a:ext cx="8596668" cy="1320800"/>
          </a:xfrm>
          <a:prstGeom prst="rect">
            <a:avLst/>
          </a:prstGeom>
        </p:spPr>
        <p:txBody>
          <a:bodyPr spcFirstLastPara="1" lIns="91425" tIns="45700" rIns="91425" bIns="45700" anchorCtr="0">
            <a:normAutofit/>
          </a:bodyPr>
          <a:lstStyle/>
          <a:p>
            <a:pPr marL="0" lvl="0" indent="0" rtl="0">
              <a:spcBef>
                <a:spcPts val="0"/>
              </a:spcBef>
              <a:spcAft>
                <a:spcPts val="0"/>
              </a:spcAft>
              <a:buNone/>
            </a:pPr>
            <a:r>
              <a:rPr lang="zh-TW" dirty="0"/>
              <a:t>其他關於植物與額外之知識</a:t>
            </a:r>
            <a:endParaRPr lang="zh-TW" altLang="en-US" dirty="0"/>
          </a:p>
        </p:txBody>
      </p:sp>
      <p:sp>
        <p:nvSpPr>
          <p:cNvPr id="190" name="Google Shape;190;g2e15c709a3d_0_42"/>
          <p:cNvSpPr txBox="1">
            <a:spLocks noGrp="1"/>
          </p:cNvSpPr>
          <p:nvPr>
            <p:ph idx="1"/>
          </p:nvPr>
        </p:nvSpPr>
        <p:spPr>
          <a:xfrm>
            <a:off x="6329362" y="2160589"/>
            <a:ext cx="3468185" cy="4087811"/>
          </a:xfrm>
          <a:prstGeom prst="rect">
            <a:avLst/>
          </a:prstGeom>
        </p:spPr>
        <p:txBody>
          <a:bodyPr spcFirstLastPara="1" lIns="91425" tIns="45700" rIns="91425" bIns="45700" anchorCtr="0">
            <a:normAutofit/>
          </a:bodyPr>
          <a:lstStyle/>
          <a:p>
            <a:pPr marL="457200" lvl="0" indent="-381000" rtl="0">
              <a:lnSpc>
                <a:spcPct val="90000"/>
              </a:lnSpc>
              <a:spcBef>
                <a:spcPts val="1000"/>
              </a:spcBef>
              <a:spcAft>
                <a:spcPts val="0"/>
              </a:spcAft>
              <a:buSzPts val="2400"/>
              <a:buChar char="•"/>
            </a:pPr>
            <a:r>
              <a:rPr lang="zh-TW" altLang="en-US" sz="1900" dirty="0">
                <a:latin typeface="+mn-ea"/>
                <a:ea typeface="+mn-ea"/>
              </a:rPr>
              <a:t>礙子</a:t>
            </a:r>
            <a:r>
              <a:rPr lang="en-US" altLang="zh-TW" sz="1900" dirty="0">
                <a:latin typeface="+mn-ea"/>
                <a:ea typeface="+mn-ea"/>
              </a:rPr>
              <a:t>-</a:t>
            </a:r>
            <a:r>
              <a:rPr lang="zh-TW" altLang="en-US" sz="1900" dirty="0">
                <a:latin typeface="+mn-ea"/>
                <a:ea typeface="+mn-ea"/>
              </a:rPr>
              <a:t>隔絕電</a:t>
            </a:r>
            <a:r>
              <a:rPr lang="en-US" altLang="zh-TW" sz="1900" dirty="0">
                <a:latin typeface="+mn-ea"/>
                <a:ea typeface="+mn-ea"/>
              </a:rPr>
              <a:t>(</a:t>
            </a:r>
            <a:r>
              <a:rPr lang="zh-TW" altLang="en-US" sz="1900" dirty="0">
                <a:latin typeface="+mn-ea"/>
                <a:ea typeface="+mn-ea"/>
              </a:rPr>
              <a:t>大肚山點塔多</a:t>
            </a:r>
            <a:r>
              <a:rPr lang="en-US" altLang="zh-TW" sz="1900" dirty="0">
                <a:latin typeface="+mn-ea"/>
                <a:ea typeface="+mn-ea"/>
              </a:rPr>
              <a:t>)</a:t>
            </a:r>
            <a:endParaRPr lang="zh-TW" altLang="en-US" sz="1900" dirty="0">
              <a:latin typeface="+mn-ea"/>
              <a:ea typeface="+mn-ea"/>
            </a:endParaRPr>
          </a:p>
          <a:p>
            <a:pPr marL="457200" lvl="0" indent="-381000" rtl="0">
              <a:lnSpc>
                <a:spcPct val="90000"/>
              </a:lnSpc>
              <a:spcBef>
                <a:spcPts val="0"/>
              </a:spcBef>
              <a:spcAft>
                <a:spcPts val="0"/>
              </a:spcAft>
              <a:buSzPts val="2400"/>
              <a:buChar char="•"/>
            </a:pPr>
            <a:r>
              <a:rPr lang="zh-TW" altLang="en-US" sz="1900" dirty="0">
                <a:latin typeface="+mn-ea"/>
                <a:ea typeface="+mn-ea"/>
              </a:rPr>
              <a:t>電線不同會隔開 因為電壓不同</a:t>
            </a:r>
          </a:p>
          <a:p>
            <a:pPr marL="457200" lvl="0" indent="-381000" rtl="0">
              <a:lnSpc>
                <a:spcPct val="90000"/>
              </a:lnSpc>
              <a:spcBef>
                <a:spcPts val="0"/>
              </a:spcBef>
              <a:spcAft>
                <a:spcPts val="0"/>
              </a:spcAft>
              <a:buSzPts val="2400"/>
              <a:buChar char="•"/>
            </a:pPr>
            <a:r>
              <a:rPr lang="zh-TW" altLang="en-US" sz="1900" dirty="0">
                <a:latin typeface="+mn-ea"/>
                <a:ea typeface="+mn-ea"/>
              </a:rPr>
              <a:t>大肚上王 靠鹿皮賺錢（銷往西班牙 荷蘭）</a:t>
            </a:r>
          </a:p>
          <a:p>
            <a:pPr marL="457200" lvl="0" indent="-381000" rtl="0">
              <a:lnSpc>
                <a:spcPct val="90000"/>
              </a:lnSpc>
              <a:spcBef>
                <a:spcPts val="0"/>
              </a:spcBef>
              <a:spcAft>
                <a:spcPts val="0"/>
              </a:spcAft>
              <a:buSzPts val="2400"/>
              <a:buChar char="•"/>
            </a:pPr>
            <a:r>
              <a:rPr lang="zh-TW" altLang="en-US" sz="1900" dirty="0">
                <a:latin typeface="+mn-ea"/>
                <a:ea typeface="+mn-ea"/>
              </a:rPr>
              <a:t>日治時期養馬（馬吃的食物為大薯，因此大肚山遍地佈滿大薯）</a:t>
            </a:r>
          </a:p>
          <a:p>
            <a:pPr marL="0" lvl="0" indent="0" rtl="0">
              <a:lnSpc>
                <a:spcPct val="90000"/>
              </a:lnSpc>
              <a:spcBef>
                <a:spcPts val="1000"/>
              </a:spcBef>
              <a:spcAft>
                <a:spcPts val="0"/>
              </a:spcAft>
              <a:buNone/>
            </a:pPr>
            <a:endParaRPr lang="zh-TW" altLang="en-US" sz="1500" dirty="0"/>
          </a:p>
          <a:p>
            <a:pPr marL="0" lvl="0" indent="0" rtl="0">
              <a:lnSpc>
                <a:spcPct val="90000"/>
              </a:lnSpc>
              <a:spcBef>
                <a:spcPts val="1000"/>
              </a:spcBef>
              <a:spcAft>
                <a:spcPts val="0"/>
              </a:spcAft>
              <a:buNone/>
            </a:pPr>
            <a:endParaRPr lang="zh-TW" altLang="en-US" sz="1500" dirty="0"/>
          </a:p>
        </p:txBody>
      </p:sp>
      <p:pic>
        <p:nvPicPr>
          <p:cNvPr id="191" name="Google Shape;191;g2e15c709a3d_0_42"/>
          <p:cNvPicPr preferRelativeResize="0"/>
          <p:nvPr/>
        </p:nvPicPr>
        <p:blipFill rotWithShape="1">
          <a:blip r:embed="rId3"/>
          <a:srcRect t="11" b="11"/>
          <a:stretch/>
        </p:blipFill>
        <p:spPr>
          <a:xfrm>
            <a:off x="2627814" y="1750297"/>
            <a:ext cx="3468186" cy="4498103"/>
          </a:xfrm>
          <a:prstGeom prst="rect">
            <a:avLst/>
          </a:prstGeom>
          <a:noFill/>
        </p:spPr>
      </p:pic>
      <p:pic>
        <p:nvPicPr>
          <p:cNvPr id="3" name="圖形 2" descr="向右箭頭 外框">
            <a:extLst>
              <a:ext uri="{FF2B5EF4-FFF2-40B4-BE49-F238E27FC236}">
                <a16:creationId xmlns:a16="http://schemas.microsoft.com/office/drawing/2014/main" id="{401A9CAC-2784-2D6C-B122-D481BF1A141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99089" y="3311245"/>
            <a:ext cx="2596281" cy="2596281"/>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95"/>
        <p:cNvGrpSpPr/>
        <p:nvPr/>
      </p:nvGrpSpPr>
      <p:grpSpPr>
        <a:xfrm>
          <a:off x="0" y="0"/>
          <a:ext cx="0" cy="0"/>
          <a:chOff x="0" y="0"/>
          <a:chExt cx="0" cy="0"/>
        </a:xfrm>
      </p:grpSpPr>
      <p:sp useBgFill="1">
        <p:nvSpPr>
          <p:cNvPr id="203" name="Rectangle 202">
            <a:extLst>
              <a:ext uri="{FF2B5EF4-FFF2-40B4-BE49-F238E27FC236}">
                <a16:creationId xmlns:a16="http://schemas.microsoft.com/office/drawing/2014/main" id="{BDDE9CD4-0E0A-4129-8689-A89C4E9A6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8" name="Google Shape;198;p9" descr="一張含有 服裝, 人員, 足部穿著, 男人 的圖片&#10;&#10;自動產生的描述"/>
          <p:cNvPicPr preferRelativeResize="0"/>
          <p:nvPr/>
        </p:nvPicPr>
        <p:blipFill rotWithShape="1">
          <a:blip r:embed="rId3">
            <a:duotone>
              <a:schemeClr val="bg2">
                <a:shade val="45000"/>
                <a:satMod val="135000"/>
              </a:schemeClr>
              <a:prstClr val="white"/>
            </a:duotone>
            <a:alphaModFix amt="25000"/>
          </a:blip>
          <a:srcRect t="24033" b="967"/>
          <a:stretch/>
        </p:blipFill>
        <p:spPr>
          <a:xfrm>
            <a:off x="1" y="10"/>
            <a:ext cx="12191999" cy="6857990"/>
          </a:xfrm>
          <a:prstGeom prst="rect">
            <a:avLst/>
          </a:prstGeom>
          <a:noFill/>
        </p:spPr>
      </p:pic>
      <p:grpSp>
        <p:nvGrpSpPr>
          <p:cNvPr id="205" name="Group 204">
            <a:extLst>
              <a:ext uri="{FF2B5EF4-FFF2-40B4-BE49-F238E27FC236}">
                <a16:creationId xmlns:a16="http://schemas.microsoft.com/office/drawing/2014/main" id="{85DB3CA2-FA66-42B9-90EF-394894352D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06" name="Straight Connector 205">
              <a:extLst>
                <a:ext uri="{FF2B5EF4-FFF2-40B4-BE49-F238E27FC236}">
                  <a16:creationId xmlns:a16="http://schemas.microsoft.com/office/drawing/2014/main" id="{2C8D0718-07C6-45A2-A743-BC64673C965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07" name="Straight Connector 206">
              <a:extLst>
                <a:ext uri="{FF2B5EF4-FFF2-40B4-BE49-F238E27FC236}">
                  <a16:creationId xmlns:a16="http://schemas.microsoft.com/office/drawing/2014/main" id="{FAE7BCCE-817C-4933-A587-F1EF87D4B4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08" name="Rectangle 23">
              <a:extLst>
                <a:ext uri="{FF2B5EF4-FFF2-40B4-BE49-F238E27FC236}">
                  <a16:creationId xmlns:a16="http://schemas.microsoft.com/office/drawing/2014/main" id="{0E96C1E8-3E07-4AF1-BA61-7FB948F90A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209" name="Rectangle 25">
              <a:extLst>
                <a:ext uri="{FF2B5EF4-FFF2-40B4-BE49-F238E27FC236}">
                  <a16:creationId xmlns:a16="http://schemas.microsoft.com/office/drawing/2014/main" id="{B3B592D1-4031-4144-A2DB-B2D8F8C738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210" name="Isosceles Triangle 209">
              <a:extLst>
                <a:ext uri="{FF2B5EF4-FFF2-40B4-BE49-F238E27FC236}">
                  <a16:creationId xmlns:a16="http://schemas.microsoft.com/office/drawing/2014/main" id="{55CB28D4-D6D1-4DB7-B557-D5FF65237B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211" name="Rectangle 27">
              <a:extLst>
                <a:ext uri="{FF2B5EF4-FFF2-40B4-BE49-F238E27FC236}">
                  <a16:creationId xmlns:a16="http://schemas.microsoft.com/office/drawing/2014/main" id="{F69D97D4-6031-4064-9BBA-2E96839A3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212" name="Rectangle 28">
              <a:extLst>
                <a:ext uri="{FF2B5EF4-FFF2-40B4-BE49-F238E27FC236}">
                  <a16:creationId xmlns:a16="http://schemas.microsoft.com/office/drawing/2014/main" id="{BAF978AE-97B1-4224-A562-EBCE373A12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213" name="Rectangle 29">
              <a:extLst>
                <a:ext uri="{FF2B5EF4-FFF2-40B4-BE49-F238E27FC236}">
                  <a16:creationId xmlns:a16="http://schemas.microsoft.com/office/drawing/2014/main" id="{3A18250B-41A2-4BA7-9E5C-679CF3AEFB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214" name="Isosceles Triangle 213">
              <a:extLst>
                <a:ext uri="{FF2B5EF4-FFF2-40B4-BE49-F238E27FC236}">
                  <a16:creationId xmlns:a16="http://schemas.microsoft.com/office/drawing/2014/main" id="{C8751ECC-5286-4332-9942-2D01B71359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215" name="Isosceles Triangle 214">
              <a:extLst>
                <a:ext uri="{FF2B5EF4-FFF2-40B4-BE49-F238E27FC236}">
                  <a16:creationId xmlns:a16="http://schemas.microsoft.com/office/drawing/2014/main" id="{5952A4A6-F619-458C-A026-6E5D6AF15D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grpSp>
      <p:sp>
        <p:nvSpPr>
          <p:cNvPr id="196" name="Google Shape;196;p9"/>
          <p:cNvSpPr txBox="1">
            <a:spLocks noGrp="1"/>
          </p:cNvSpPr>
          <p:nvPr>
            <p:ph type="title"/>
          </p:nvPr>
        </p:nvSpPr>
        <p:spPr>
          <a:xfrm>
            <a:off x="677334" y="609600"/>
            <a:ext cx="8596668" cy="1320800"/>
          </a:xfrm>
          <a:prstGeom prst="rect">
            <a:avLst/>
          </a:prstGeom>
        </p:spPr>
        <p:txBody>
          <a:bodyPr spcFirstLastPara="1" lIns="91425" tIns="45700" rIns="91425" bIns="45700" anchorCtr="0">
            <a:normAutofit/>
          </a:bodyPr>
          <a:lstStyle/>
          <a:p>
            <a:pPr marL="0" lvl="0" indent="0" rtl="0">
              <a:spcBef>
                <a:spcPts val="0"/>
              </a:spcBef>
              <a:spcAft>
                <a:spcPts val="0"/>
              </a:spcAft>
              <a:buClr>
                <a:schemeClr val="dk1"/>
              </a:buClr>
              <a:buSzPts val="4400"/>
              <a:buFont typeface="Play"/>
              <a:buNone/>
            </a:pPr>
            <a:r>
              <a:rPr lang="zh-TW" dirty="0"/>
              <a:t>心得</a:t>
            </a:r>
            <a:endParaRPr lang="zh-TW" altLang="en-US"/>
          </a:p>
        </p:txBody>
      </p:sp>
      <p:sp>
        <p:nvSpPr>
          <p:cNvPr id="197" name="Google Shape;197;p9"/>
          <p:cNvSpPr txBox="1">
            <a:spLocks noGrp="1"/>
          </p:cNvSpPr>
          <p:nvPr>
            <p:ph idx="1"/>
          </p:nvPr>
        </p:nvSpPr>
        <p:spPr>
          <a:xfrm>
            <a:off x="677334" y="2160589"/>
            <a:ext cx="8596668" cy="3880773"/>
          </a:xfrm>
          <a:prstGeom prst="rect">
            <a:avLst/>
          </a:prstGeom>
        </p:spPr>
        <p:txBody>
          <a:bodyPr spcFirstLastPara="1" lIns="91425" tIns="45700" rIns="91425" bIns="45700" anchorCtr="0">
            <a:normAutofit fontScale="92500" lnSpcReduction="10000"/>
          </a:bodyPr>
          <a:lstStyle/>
          <a:p>
            <a:pPr marL="457200" lvl="0" indent="-342900" rtl="0">
              <a:spcBef>
                <a:spcPts val="0"/>
              </a:spcBef>
              <a:spcAft>
                <a:spcPts val="0"/>
              </a:spcAft>
              <a:buSzPts val="1800"/>
              <a:buChar char="•"/>
            </a:pPr>
            <a:r>
              <a:rPr lang="zh-TW" altLang="en-US" sz="2000" dirty="0">
                <a:latin typeface="+mn-ea"/>
                <a:ea typeface="+mn-ea"/>
              </a:rPr>
              <a:t>吳羽婕：</a:t>
            </a:r>
          </a:p>
          <a:p>
            <a:pPr marL="228600" indent="0">
              <a:spcBef>
                <a:spcPts val="0"/>
              </a:spcBef>
              <a:buSzPts val="935"/>
              <a:buNone/>
            </a:pPr>
            <a:r>
              <a:rPr lang="zh-TW" altLang="en-US" sz="2000" dirty="0">
                <a:effectLst/>
                <a:latin typeface="+mn-ea"/>
                <a:ea typeface="+mn-ea"/>
              </a:rPr>
              <a:t>透過這次戶外教學，學習到需多課堂中的額外知識，這也可以應用於日常生活中。這趟教學也很有趣，早上的景色讓人心曠神怡！對我來說不僅不累，而是充滿朝氣。在大肚山上看到了平常不會注意到的植物，能在這次愉快的課程當中增加其知識，對我來說獲益良多。但途中發現蠻多垃圾的，讓我心情有些許複雜。</a:t>
            </a:r>
          </a:p>
          <a:p>
            <a:pPr marL="228600" lvl="0" indent="0" rtl="0">
              <a:spcBef>
                <a:spcPts val="0"/>
              </a:spcBef>
              <a:spcAft>
                <a:spcPts val="0"/>
              </a:spcAft>
              <a:buSzPts val="935"/>
              <a:buNone/>
            </a:pPr>
            <a:endParaRPr lang="zh-TW" altLang="en-US" sz="2000" dirty="0">
              <a:highlight>
                <a:srgbClr val="FFFFFF"/>
              </a:highlight>
              <a:latin typeface="+mn-ea"/>
              <a:ea typeface="+mn-ea"/>
            </a:endParaRPr>
          </a:p>
          <a:p>
            <a:pPr marL="457200" lvl="0" indent="-342900" rtl="0">
              <a:spcBef>
                <a:spcPts val="1000"/>
              </a:spcBef>
              <a:spcAft>
                <a:spcPts val="0"/>
              </a:spcAft>
              <a:buSzPts val="1800"/>
              <a:buChar char="•"/>
            </a:pPr>
            <a:r>
              <a:rPr lang="zh-TW" altLang="en-US" sz="2000" dirty="0">
                <a:latin typeface="+mn-ea"/>
                <a:ea typeface="+mn-ea"/>
              </a:rPr>
              <a:t>黃冠霖</a:t>
            </a:r>
            <a:r>
              <a:rPr lang="en-US" altLang="zh-TW" sz="2000" dirty="0">
                <a:latin typeface="+mn-ea"/>
                <a:ea typeface="+mn-ea"/>
              </a:rPr>
              <a:t>:</a:t>
            </a:r>
            <a:endParaRPr lang="zh-TW" altLang="en-US" sz="2000" dirty="0">
              <a:latin typeface="+mn-ea"/>
              <a:ea typeface="+mn-ea"/>
            </a:endParaRPr>
          </a:p>
          <a:p>
            <a:pPr marL="457200" lvl="0" indent="0" rtl="0">
              <a:spcBef>
                <a:spcPts val="1000"/>
              </a:spcBef>
              <a:spcAft>
                <a:spcPts val="0"/>
              </a:spcAft>
              <a:buNone/>
            </a:pPr>
            <a:r>
              <a:rPr lang="zh-TW" altLang="en-US" sz="2000" dirty="0">
                <a:latin typeface="+mn-ea"/>
                <a:ea typeface="+mn-ea"/>
              </a:rPr>
              <a:t>    一開始走在隊伍比較後，因為距離老師太遠不怎麼能聽到老師講解而沒有特別認真的在聽。不過因為走路速度較快，漸漸地就到了前方，聽著老師講解各種植物相關介紹，再配著沿途美麗的自然環境和山下相當廣闊的視野。內心彷彿和那樣的一個環境契合了起來，即便已經走了快兩個小時，也一點都不會令人感到疲累，反倒更是心曠神怡了許多。</a:t>
            </a:r>
          </a:p>
          <a:p>
            <a:pPr marL="228600" lvl="0" indent="0" rtl="0">
              <a:spcBef>
                <a:spcPts val="0"/>
              </a:spcBef>
              <a:spcAft>
                <a:spcPts val="0"/>
              </a:spcAft>
              <a:buSzPts val="935"/>
              <a:buNone/>
            </a:pPr>
            <a:endParaRPr lang="zh-TW" altLang="en-US" dirty="0">
              <a:highlight>
                <a:srgbClr val="FFFFFF"/>
              </a:highligh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02"/>
        <p:cNvGrpSpPr/>
        <p:nvPr/>
      </p:nvGrpSpPr>
      <p:grpSpPr>
        <a:xfrm>
          <a:off x="0" y="0"/>
          <a:ext cx="0" cy="0"/>
          <a:chOff x="0" y="0"/>
          <a:chExt cx="0" cy="0"/>
        </a:xfrm>
      </p:grpSpPr>
      <p:sp useBgFill="1">
        <p:nvSpPr>
          <p:cNvPr id="209" name="Rectangle 208">
            <a:extLst>
              <a:ext uri="{FF2B5EF4-FFF2-40B4-BE49-F238E27FC236}">
                <a16:creationId xmlns:a16="http://schemas.microsoft.com/office/drawing/2014/main" id="{BDDE9CD4-0E0A-4129-8689-A89C4E9A6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oogle Shape;198;p9" descr="一張含有 服裝, 人員, 足部穿著, 男人 的圖片&#10;&#10;自動產生的描述">
            <a:extLst>
              <a:ext uri="{FF2B5EF4-FFF2-40B4-BE49-F238E27FC236}">
                <a16:creationId xmlns:a16="http://schemas.microsoft.com/office/drawing/2014/main" id="{5531E775-D750-2B73-D413-4AF0BDE6E2B9}"/>
              </a:ext>
            </a:extLst>
          </p:cNvPr>
          <p:cNvPicPr preferRelativeResize="0"/>
          <p:nvPr/>
        </p:nvPicPr>
        <p:blipFill rotWithShape="1">
          <a:blip r:embed="rId3">
            <a:duotone>
              <a:schemeClr val="bg2">
                <a:shade val="45000"/>
                <a:satMod val="135000"/>
              </a:schemeClr>
              <a:prstClr val="white"/>
            </a:duotone>
            <a:alphaModFix amt="25000"/>
          </a:blip>
          <a:srcRect t="24033" b="967"/>
          <a:stretch/>
        </p:blipFill>
        <p:spPr>
          <a:xfrm>
            <a:off x="1" y="10"/>
            <a:ext cx="12191999" cy="6857990"/>
          </a:xfrm>
          <a:prstGeom prst="rect">
            <a:avLst/>
          </a:prstGeom>
          <a:noFill/>
        </p:spPr>
      </p:pic>
      <p:grpSp>
        <p:nvGrpSpPr>
          <p:cNvPr id="211" name="Group 210">
            <a:extLst>
              <a:ext uri="{FF2B5EF4-FFF2-40B4-BE49-F238E27FC236}">
                <a16:creationId xmlns:a16="http://schemas.microsoft.com/office/drawing/2014/main" id="{85DB3CA2-FA66-42B9-90EF-394894352D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12" name="Straight Connector 211">
              <a:extLst>
                <a:ext uri="{FF2B5EF4-FFF2-40B4-BE49-F238E27FC236}">
                  <a16:creationId xmlns:a16="http://schemas.microsoft.com/office/drawing/2014/main" id="{2C8D0718-07C6-45A2-A743-BC64673C965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3" name="Straight Connector 212">
              <a:extLst>
                <a:ext uri="{FF2B5EF4-FFF2-40B4-BE49-F238E27FC236}">
                  <a16:creationId xmlns:a16="http://schemas.microsoft.com/office/drawing/2014/main" id="{FAE7BCCE-817C-4933-A587-F1EF87D4B4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14" name="Rectangle 23">
              <a:extLst>
                <a:ext uri="{FF2B5EF4-FFF2-40B4-BE49-F238E27FC236}">
                  <a16:creationId xmlns:a16="http://schemas.microsoft.com/office/drawing/2014/main" id="{0E96C1E8-3E07-4AF1-BA61-7FB948F90A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215" name="Rectangle 25">
              <a:extLst>
                <a:ext uri="{FF2B5EF4-FFF2-40B4-BE49-F238E27FC236}">
                  <a16:creationId xmlns:a16="http://schemas.microsoft.com/office/drawing/2014/main" id="{B3B592D1-4031-4144-A2DB-B2D8F8C738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216" name="Isosceles Triangle 215">
              <a:extLst>
                <a:ext uri="{FF2B5EF4-FFF2-40B4-BE49-F238E27FC236}">
                  <a16:creationId xmlns:a16="http://schemas.microsoft.com/office/drawing/2014/main" id="{55CB28D4-D6D1-4DB7-B557-D5FF65237B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217" name="Rectangle 27">
              <a:extLst>
                <a:ext uri="{FF2B5EF4-FFF2-40B4-BE49-F238E27FC236}">
                  <a16:creationId xmlns:a16="http://schemas.microsoft.com/office/drawing/2014/main" id="{F69D97D4-6031-4064-9BBA-2E96839A3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218" name="Rectangle 28">
              <a:extLst>
                <a:ext uri="{FF2B5EF4-FFF2-40B4-BE49-F238E27FC236}">
                  <a16:creationId xmlns:a16="http://schemas.microsoft.com/office/drawing/2014/main" id="{BAF978AE-97B1-4224-A562-EBCE373A12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219" name="Rectangle 29">
              <a:extLst>
                <a:ext uri="{FF2B5EF4-FFF2-40B4-BE49-F238E27FC236}">
                  <a16:creationId xmlns:a16="http://schemas.microsoft.com/office/drawing/2014/main" id="{3A18250B-41A2-4BA7-9E5C-679CF3AEFB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220" name="Isosceles Triangle 219">
              <a:extLst>
                <a:ext uri="{FF2B5EF4-FFF2-40B4-BE49-F238E27FC236}">
                  <a16:creationId xmlns:a16="http://schemas.microsoft.com/office/drawing/2014/main" id="{C8751ECC-5286-4332-9942-2D01B71359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221" name="Isosceles Triangle 220">
              <a:extLst>
                <a:ext uri="{FF2B5EF4-FFF2-40B4-BE49-F238E27FC236}">
                  <a16:creationId xmlns:a16="http://schemas.microsoft.com/office/drawing/2014/main" id="{5952A4A6-F619-458C-A026-6E5D6AF15D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grpSp>
      <p:sp>
        <p:nvSpPr>
          <p:cNvPr id="203" name="Google Shape;203;p10"/>
          <p:cNvSpPr txBox="1">
            <a:spLocks noGrp="1"/>
          </p:cNvSpPr>
          <p:nvPr>
            <p:ph type="title"/>
          </p:nvPr>
        </p:nvSpPr>
        <p:spPr>
          <a:xfrm>
            <a:off x="677334" y="609600"/>
            <a:ext cx="8596668" cy="1320800"/>
          </a:xfrm>
          <a:prstGeom prst="rect">
            <a:avLst/>
          </a:prstGeom>
        </p:spPr>
        <p:txBody>
          <a:bodyPr spcFirstLastPara="1" lIns="91425" tIns="45700" rIns="91425" bIns="45700" anchorCtr="0">
            <a:normAutofit/>
          </a:bodyPr>
          <a:lstStyle/>
          <a:p>
            <a:pPr marL="0" lvl="0" indent="0" rtl="0">
              <a:spcBef>
                <a:spcPts val="0"/>
              </a:spcBef>
              <a:spcAft>
                <a:spcPts val="0"/>
              </a:spcAft>
              <a:buClr>
                <a:schemeClr val="dk1"/>
              </a:buClr>
              <a:buSzPts val="4400"/>
              <a:buFont typeface="Play"/>
              <a:buNone/>
            </a:pPr>
            <a:r>
              <a:rPr lang="zh-TW" dirty="0"/>
              <a:t>心得</a:t>
            </a:r>
            <a:endParaRPr lang="zh-TW" altLang="en-US" dirty="0"/>
          </a:p>
        </p:txBody>
      </p:sp>
      <p:sp>
        <p:nvSpPr>
          <p:cNvPr id="204" name="Google Shape;204;p10"/>
          <p:cNvSpPr txBox="1">
            <a:spLocks noGrp="1"/>
          </p:cNvSpPr>
          <p:nvPr>
            <p:ph idx="1"/>
          </p:nvPr>
        </p:nvSpPr>
        <p:spPr>
          <a:xfrm>
            <a:off x="677334" y="2160589"/>
            <a:ext cx="8596668" cy="3880773"/>
          </a:xfrm>
          <a:prstGeom prst="rect">
            <a:avLst/>
          </a:prstGeom>
        </p:spPr>
        <p:txBody>
          <a:bodyPr spcFirstLastPara="1" lIns="91425" tIns="45700" rIns="91425" bIns="45700" anchorCtr="0">
            <a:normAutofit fontScale="92500" lnSpcReduction="10000"/>
          </a:bodyPr>
          <a:lstStyle/>
          <a:p>
            <a:pPr marL="457200" lvl="0" indent="-344170" rtl="0">
              <a:spcBef>
                <a:spcPts val="0"/>
              </a:spcBef>
              <a:spcAft>
                <a:spcPts val="600"/>
              </a:spcAft>
              <a:buSzPts val="1820"/>
              <a:buChar char="•"/>
            </a:pPr>
            <a:r>
              <a:rPr lang="zh-TW" altLang="en-US" sz="2000" dirty="0">
                <a:latin typeface="+mn-ea"/>
                <a:ea typeface="+mn-ea"/>
              </a:rPr>
              <a:t>蔣豐恩：</a:t>
            </a:r>
          </a:p>
          <a:p>
            <a:pPr marL="457200" lvl="0" indent="0" rtl="0">
              <a:spcBef>
                <a:spcPts val="0"/>
              </a:spcBef>
              <a:spcAft>
                <a:spcPts val="600"/>
              </a:spcAft>
              <a:buSzPts val="1018"/>
              <a:buNone/>
            </a:pPr>
            <a:r>
              <a:rPr lang="zh-TW" altLang="en-US" sz="2000" dirty="0">
                <a:latin typeface="+mn-ea"/>
                <a:ea typeface="+mn-ea"/>
              </a:rPr>
              <a:t>   我覺得這次的後山探索見識到很多平常自己沒注意到的大自然生物，也不知道原來學校後面有這種地方，很驚艷，景觀也很漂亮，但晚上去才有夜景可以看，然後一路慢慢的走，就觀察到很多植物，還看到人面蜘蛛，只是簡單走了這段路就享受到大自然的美妙，覺得自己心曠神怡，好像當下的煩惱都拋之腦後了，也跟同學邊走邊聊，一切都很舒服，那天天氣也不錯，很美好的回憶。</a:t>
            </a:r>
          </a:p>
          <a:p>
            <a:pPr marL="457200" lvl="0" indent="0" rtl="0">
              <a:spcBef>
                <a:spcPts val="0"/>
              </a:spcBef>
              <a:spcAft>
                <a:spcPts val="600"/>
              </a:spcAft>
              <a:buSzPts val="1018"/>
              <a:buNone/>
            </a:pPr>
            <a:endParaRPr lang="zh-TW" altLang="en-US" sz="2000" dirty="0">
              <a:latin typeface="+mn-ea"/>
              <a:ea typeface="+mn-ea"/>
            </a:endParaRPr>
          </a:p>
          <a:p>
            <a:pPr marL="457200" lvl="0" indent="-344170" rtl="0">
              <a:spcBef>
                <a:spcPts val="0"/>
              </a:spcBef>
              <a:spcAft>
                <a:spcPts val="600"/>
              </a:spcAft>
              <a:buSzPts val="1820"/>
              <a:buChar char="•"/>
            </a:pPr>
            <a:r>
              <a:rPr lang="zh-TW" altLang="en-US" sz="2000" dirty="0">
                <a:latin typeface="+mn-ea"/>
                <a:ea typeface="+mn-ea"/>
              </a:rPr>
              <a:t>許益承：</a:t>
            </a:r>
          </a:p>
          <a:p>
            <a:pPr marL="457200" lvl="0" indent="0" rtl="0">
              <a:spcBef>
                <a:spcPts val="0"/>
              </a:spcBef>
              <a:spcAft>
                <a:spcPts val="600"/>
              </a:spcAft>
              <a:buSzPts val="1018"/>
              <a:buNone/>
            </a:pPr>
            <a:r>
              <a:rPr lang="zh-TW" altLang="en-US" sz="2000" dirty="0">
                <a:latin typeface="+mn-ea"/>
                <a:ea typeface="+mn-ea"/>
              </a:rPr>
              <a:t>   今天的戶外教學活動過程我覺得很開心雖然路途遙遠但途中看到了許多美麗的風景跟動植物不只更認識學校後山的生態也了解我們應該要好好的去保護自己所生活的環境也謝謝老師用心的講解這次的活動真的獲益良多。</a:t>
            </a:r>
          </a:p>
          <a:p>
            <a:pPr marL="457200" lvl="0" indent="0" rtl="0">
              <a:spcBef>
                <a:spcPts val="0"/>
              </a:spcBef>
              <a:spcAft>
                <a:spcPts val="600"/>
              </a:spcAft>
              <a:buSzPts val="1018"/>
              <a:buNone/>
            </a:pPr>
            <a:endParaRPr lang="zh-TW" alt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09"/>
        <p:cNvGrpSpPr/>
        <p:nvPr/>
      </p:nvGrpSpPr>
      <p:grpSpPr>
        <a:xfrm>
          <a:off x="0" y="0"/>
          <a:ext cx="0" cy="0"/>
          <a:chOff x="0" y="0"/>
          <a:chExt cx="0" cy="0"/>
        </a:xfrm>
      </p:grpSpPr>
      <p:sp useBgFill="1">
        <p:nvSpPr>
          <p:cNvPr id="216" name="Rectangle 215">
            <a:extLst>
              <a:ext uri="{FF2B5EF4-FFF2-40B4-BE49-F238E27FC236}">
                <a16:creationId xmlns:a16="http://schemas.microsoft.com/office/drawing/2014/main" id="{BDDE9CD4-0E0A-4129-8689-A89C4E9A6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oogle Shape;198;p9" descr="一張含有 服裝, 人員, 足部穿著, 男人 的圖片&#10;&#10;自動產生的描述">
            <a:extLst>
              <a:ext uri="{FF2B5EF4-FFF2-40B4-BE49-F238E27FC236}">
                <a16:creationId xmlns:a16="http://schemas.microsoft.com/office/drawing/2014/main" id="{A5D98639-F8B2-B002-8F91-BA9EB5D0B910}"/>
              </a:ext>
            </a:extLst>
          </p:cNvPr>
          <p:cNvPicPr preferRelativeResize="0"/>
          <p:nvPr/>
        </p:nvPicPr>
        <p:blipFill rotWithShape="1">
          <a:blip r:embed="rId3">
            <a:duotone>
              <a:schemeClr val="bg2">
                <a:shade val="45000"/>
                <a:satMod val="135000"/>
              </a:schemeClr>
              <a:prstClr val="white"/>
            </a:duotone>
            <a:alphaModFix amt="25000"/>
          </a:blip>
          <a:srcRect t="24033" b="967"/>
          <a:stretch/>
        </p:blipFill>
        <p:spPr>
          <a:xfrm>
            <a:off x="1" y="10"/>
            <a:ext cx="12191999" cy="6857990"/>
          </a:xfrm>
          <a:prstGeom prst="rect">
            <a:avLst/>
          </a:prstGeom>
          <a:noFill/>
        </p:spPr>
      </p:pic>
      <p:grpSp>
        <p:nvGrpSpPr>
          <p:cNvPr id="218" name="Group 217">
            <a:extLst>
              <a:ext uri="{FF2B5EF4-FFF2-40B4-BE49-F238E27FC236}">
                <a16:creationId xmlns:a16="http://schemas.microsoft.com/office/drawing/2014/main" id="{85DB3CA2-FA66-42B9-90EF-394894352D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19" name="Straight Connector 218">
              <a:extLst>
                <a:ext uri="{FF2B5EF4-FFF2-40B4-BE49-F238E27FC236}">
                  <a16:creationId xmlns:a16="http://schemas.microsoft.com/office/drawing/2014/main" id="{2C8D0718-07C6-45A2-A743-BC64673C965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20" name="Straight Connector 219">
              <a:extLst>
                <a:ext uri="{FF2B5EF4-FFF2-40B4-BE49-F238E27FC236}">
                  <a16:creationId xmlns:a16="http://schemas.microsoft.com/office/drawing/2014/main" id="{FAE7BCCE-817C-4933-A587-F1EF87D4B4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1" name="Rectangle 23">
              <a:extLst>
                <a:ext uri="{FF2B5EF4-FFF2-40B4-BE49-F238E27FC236}">
                  <a16:creationId xmlns:a16="http://schemas.microsoft.com/office/drawing/2014/main" id="{0E96C1E8-3E07-4AF1-BA61-7FB948F90A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222" name="Rectangle 25">
              <a:extLst>
                <a:ext uri="{FF2B5EF4-FFF2-40B4-BE49-F238E27FC236}">
                  <a16:creationId xmlns:a16="http://schemas.microsoft.com/office/drawing/2014/main" id="{B3B592D1-4031-4144-A2DB-B2D8F8C738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223" name="Isosceles Triangle 222">
              <a:extLst>
                <a:ext uri="{FF2B5EF4-FFF2-40B4-BE49-F238E27FC236}">
                  <a16:creationId xmlns:a16="http://schemas.microsoft.com/office/drawing/2014/main" id="{55CB28D4-D6D1-4DB7-B557-D5FF65237B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224" name="Rectangle 27">
              <a:extLst>
                <a:ext uri="{FF2B5EF4-FFF2-40B4-BE49-F238E27FC236}">
                  <a16:creationId xmlns:a16="http://schemas.microsoft.com/office/drawing/2014/main" id="{F69D97D4-6031-4064-9BBA-2E96839A3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225" name="Rectangle 28">
              <a:extLst>
                <a:ext uri="{FF2B5EF4-FFF2-40B4-BE49-F238E27FC236}">
                  <a16:creationId xmlns:a16="http://schemas.microsoft.com/office/drawing/2014/main" id="{BAF978AE-97B1-4224-A562-EBCE373A12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226" name="Rectangle 29">
              <a:extLst>
                <a:ext uri="{FF2B5EF4-FFF2-40B4-BE49-F238E27FC236}">
                  <a16:creationId xmlns:a16="http://schemas.microsoft.com/office/drawing/2014/main" id="{3A18250B-41A2-4BA7-9E5C-679CF3AEFB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227" name="Isosceles Triangle 226">
              <a:extLst>
                <a:ext uri="{FF2B5EF4-FFF2-40B4-BE49-F238E27FC236}">
                  <a16:creationId xmlns:a16="http://schemas.microsoft.com/office/drawing/2014/main" id="{C8751ECC-5286-4332-9942-2D01B71359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228" name="Isosceles Triangle 227">
              <a:extLst>
                <a:ext uri="{FF2B5EF4-FFF2-40B4-BE49-F238E27FC236}">
                  <a16:creationId xmlns:a16="http://schemas.microsoft.com/office/drawing/2014/main" id="{5952A4A6-F619-458C-A026-6E5D6AF15D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grpSp>
      <p:sp>
        <p:nvSpPr>
          <p:cNvPr id="210" name="Google Shape;210;g27295350790_0_0"/>
          <p:cNvSpPr txBox="1">
            <a:spLocks noGrp="1"/>
          </p:cNvSpPr>
          <p:nvPr>
            <p:ph type="title"/>
          </p:nvPr>
        </p:nvSpPr>
        <p:spPr>
          <a:xfrm>
            <a:off x="677334" y="609600"/>
            <a:ext cx="8596668" cy="1320800"/>
          </a:xfrm>
          <a:prstGeom prst="rect">
            <a:avLst/>
          </a:prstGeom>
        </p:spPr>
        <p:txBody>
          <a:bodyPr spcFirstLastPara="1" lIns="91425" tIns="45700" rIns="91425" bIns="45700" anchorCtr="0">
            <a:normAutofit/>
          </a:bodyPr>
          <a:lstStyle/>
          <a:p>
            <a:pPr marL="0" lvl="0" indent="0" rtl="0">
              <a:spcBef>
                <a:spcPts val="0"/>
              </a:spcBef>
              <a:spcAft>
                <a:spcPts val="0"/>
              </a:spcAft>
              <a:buClr>
                <a:schemeClr val="dk1"/>
              </a:buClr>
              <a:buSzPts val="4400"/>
              <a:buFont typeface="Play"/>
              <a:buNone/>
            </a:pPr>
            <a:r>
              <a:rPr lang="zh-TW"/>
              <a:t>心得</a:t>
            </a:r>
            <a:endParaRPr lang="zh-TW" altLang="en-US"/>
          </a:p>
        </p:txBody>
      </p:sp>
      <p:sp>
        <p:nvSpPr>
          <p:cNvPr id="211" name="Google Shape;211;g27295350790_0_0"/>
          <p:cNvSpPr txBox="1">
            <a:spLocks noGrp="1"/>
          </p:cNvSpPr>
          <p:nvPr>
            <p:ph idx="1"/>
          </p:nvPr>
        </p:nvSpPr>
        <p:spPr>
          <a:xfrm>
            <a:off x="677334" y="2160589"/>
            <a:ext cx="8596668" cy="3880773"/>
          </a:xfrm>
          <a:prstGeom prst="rect">
            <a:avLst/>
          </a:prstGeom>
        </p:spPr>
        <p:txBody>
          <a:bodyPr spcFirstLastPara="1" lIns="91425" tIns="45700" rIns="91425" bIns="45700" anchorCtr="0">
            <a:normAutofit/>
          </a:bodyPr>
          <a:lstStyle/>
          <a:p>
            <a:pPr>
              <a:spcBef>
                <a:spcPts val="0"/>
              </a:spcBef>
              <a:spcAft>
                <a:spcPts val="600"/>
              </a:spcAft>
            </a:pPr>
            <a:r>
              <a:rPr lang="zh-TW" altLang="en-US" sz="2000" dirty="0">
                <a:latin typeface="+mn-ea"/>
                <a:ea typeface="+mn-ea"/>
              </a:rPr>
              <a:t>王冠權：</a:t>
            </a:r>
          </a:p>
          <a:p>
            <a:pPr marL="114300" indent="0">
              <a:spcBef>
                <a:spcPts val="0"/>
              </a:spcBef>
              <a:spcAft>
                <a:spcPts val="600"/>
              </a:spcAft>
              <a:buNone/>
            </a:pPr>
            <a:r>
              <a:rPr lang="zh-TW" altLang="en-US" sz="2000" dirty="0">
                <a:effectLst/>
                <a:latin typeface="+mn-ea"/>
                <a:ea typeface="+mn-ea"/>
              </a:rPr>
              <a:t>        從這次的戶外活動讓我知道關於後山的生態環境，雖然上山的過程有些辛苦，不過到終點之後俯瞰整個海線風景就覺得值得了，，而且再加上老師細心的講解，讓我更加清楚後山的自然環境，若不是因為這堂課我大概也不會到後山去，更不會好好地瞭解這片土地，這次的活動讓我收穫良多。</a:t>
            </a:r>
          </a:p>
          <a:p>
            <a:pPr marL="457200" lvl="0" indent="-342900" rtl="0">
              <a:spcBef>
                <a:spcPts val="0"/>
              </a:spcBef>
              <a:spcAft>
                <a:spcPts val="600"/>
              </a:spcAft>
              <a:buSzPts val="1800"/>
              <a:buChar char="•"/>
            </a:pPr>
            <a:endParaRPr lang="zh-TW" altLang="en-US" sz="2000" dirty="0">
              <a:latin typeface="+mn-ea"/>
              <a:ea typeface="+mn-ea"/>
            </a:endParaRPr>
          </a:p>
          <a:p>
            <a:pPr marL="457200" lvl="0" indent="-342900" rtl="0">
              <a:spcBef>
                <a:spcPts val="0"/>
              </a:spcBef>
              <a:spcAft>
                <a:spcPts val="600"/>
              </a:spcAft>
              <a:buSzPts val="1800"/>
              <a:buChar char="•"/>
            </a:pPr>
            <a:r>
              <a:rPr lang="zh-TW" altLang="en-US" sz="2000" dirty="0">
                <a:latin typeface="+mn-ea"/>
                <a:ea typeface="+mn-ea"/>
              </a:rPr>
              <a:t>高執益：</a:t>
            </a:r>
          </a:p>
          <a:p>
            <a:pPr marL="450000" lvl="0" indent="0" rtl="0">
              <a:spcBef>
                <a:spcPts val="0"/>
              </a:spcBef>
              <a:spcAft>
                <a:spcPts val="600"/>
              </a:spcAft>
              <a:buNone/>
            </a:pPr>
            <a:r>
              <a:rPr lang="zh-TW" altLang="en-US" sz="2000" dirty="0">
                <a:latin typeface="+mn-ea"/>
                <a:ea typeface="+mn-ea"/>
              </a:rPr>
              <a:t>	</a:t>
            </a:r>
            <a:r>
              <a:rPr lang="zh-TW" altLang="en-US" sz="2000" dirty="0">
                <a:latin typeface="+mn-ea"/>
                <a:ea typeface="+mn-ea"/>
                <a:cs typeface="Microsoft JhengHei"/>
                <a:sym typeface="Microsoft JhengHei"/>
              </a:rPr>
              <a:t>當天的活度有別於平常都待在教室裡上課，除了讓我們能實際的到現場去體驗不同的生態環境外，更能讓我們專注在課程上</a:t>
            </a:r>
            <a:r>
              <a:rPr lang="zh-TW" altLang="en-US" sz="2000" dirty="0">
                <a:latin typeface="+mn-ea"/>
                <a:ea typeface="+mn-ea"/>
              </a:rPr>
              <a:t>。</a:t>
            </a:r>
            <a:endParaRPr lang="zh-TW" altLang="en-US" sz="2000" dirty="0">
              <a:highlight>
                <a:srgbClr val="FFFFFF"/>
              </a:highlight>
              <a:latin typeface="+mn-ea"/>
              <a:ea typeface="+mn-ea"/>
            </a:endParaRPr>
          </a:p>
          <a:p>
            <a:pPr marL="228600" lvl="0" indent="-50800" rtl="0">
              <a:spcBef>
                <a:spcPts val="0"/>
              </a:spcBef>
              <a:spcAft>
                <a:spcPts val="600"/>
              </a:spcAft>
              <a:buClr>
                <a:schemeClr val="dk1"/>
              </a:buClr>
              <a:buSzPts val="2800"/>
              <a:buNone/>
            </a:pPr>
            <a:endParaRPr lang="zh-TW" altLang="en-US" dirty="0">
              <a:highlight>
                <a:srgbClr val="FFFFFF"/>
              </a:highligh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16"/>
        <p:cNvGrpSpPr/>
        <p:nvPr/>
      </p:nvGrpSpPr>
      <p:grpSpPr>
        <a:xfrm>
          <a:off x="0" y="0"/>
          <a:ext cx="0" cy="0"/>
          <a:chOff x="0" y="0"/>
          <a:chExt cx="0" cy="0"/>
        </a:xfrm>
      </p:grpSpPr>
      <p:sp useBgFill="1">
        <p:nvSpPr>
          <p:cNvPr id="223" name="Rectangle 222">
            <a:extLst>
              <a:ext uri="{FF2B5EF4-FFF2-40B4-BE49-F238E27FC236}">
                <a16:creationId xmlns:a16="http://schemas.microsoft.com/office/drawing/2014/main" id="{BDDE9CD4-0E0A-4129-8689-A89C4E9A6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oogle Shape;198;p9" descr="一張含有 服裝, 人員, 足部穿著, 男人 的圖片&#10;&#10;自動產生的描述">
            <a:extLst>
              <a:ext uri="{FF2B5EF4-FFF2-40B4-BE49-F238E27FC236}">
                <a16:creationId xmlns:a16="http://schemas.microsoft.com/office/drawing/2014/main" id="{D7FB4798-E9E6-E057-7E62-C5D1B8DFC5FB}"/>
              </a:ext>
            </a:extLst>
          </p:cNvPr>
          <p:cNvPicPr preferRelativeResize="0"/>
          <p:nvPr/>
        </p:nvPicPr>
        <p:blipFill rotWithShape="1">
          <a:blip r:embed="rId3">
            <a:duotone>
              <a:schemeClr val="bg2">
                <a:shade val="45000"/>
                <a:satMod val="135000"/>
              </a:schemeClr>
              <a:prstClr val="white"/>
            </a:duotone>
            <a:alphaModFix amt="25000"/>
          </a:blip>
          <a:srcRect t="24033" b="967"/>
          <a:stretch/>
        </p:blipFill>
        <p:spPr>
          <a:xfrm>
            <a:off x="1" y="10"/>
            <a:ext cx="12191999" cy="6857990"/>
          </a:xfrm>
          <a:prstGeom prst="rect">
            <a:avLst/>
          </a:prstGeom>
          <a:noFill/>
        </p:spPr>
      </p:pic>
      <p:grpSp>
        <p:nvGrpSpPr>
          <p:cNvPr id="225" name="Group 224">
            <a:extLst>
              <a:ext uri="{FF2B5EF4-FFF2-40B4-BE49-F238E27FC236}">
                <a16:creationId xmlns:a16="http://schemas.microsoft.com/office/drawing/2014/main" id="{85DB3CA2-FA66-42B9-90EF-394894352D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26" name="Straight Connector 225">
              <a:extLst>
                <a:ext uri="{FF2B5EF4-FFF2-40B4-BE49-F238E27FC236}">
                  <a16:creationId xmlns:a16="http://schemas.microsoft.com/office/drawing/2014/main" id="{2C8D0718-07C6-45A2-A743-BC64673C965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27" name="Straight Connector 226">
              <a:extLst>
                <a:ext uri="{FF2B5EF4-FFF2-40B4-BE49-F238E27FC236}">
                  <a16:creationId xmlns:a16="http://schemas.microsoft.com/office/drawing/2014/main" id="{FAE7BCCE-817C-4933-A587-F1EF87D4B4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8" name="Rectangle 23">
              <a:extLst>
                <a:ext uri="{FF2B5EF4-FFF2-40B4-BE49-F238E27FC236}">
                  <a16:creationId xmlns:a16="http://schemas.microsoft.com/office/drawing/2014/main" id="{0E96C1E8-3E07-4AF1-BA61-7FB948F90A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229" name="Rectangle 25">
              <a:extLst>
                <a:ext uri="{FF2B5EF4-FFF2-40B4-BE49-F238E27FC236}">
                  <a16:creationId xmlns:a16="http://schemas.microsoft.com/office/drawing/2014/main" id="{B3B592D1-4031-4144-A2DB-B2D8F8C738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230" name="Isosceles Triangle 229">
              <a:extLst>
                <a:ext uri="{FF2B5EF4-FFF2-40B4-BE49-F238E27FC236}">
                  <a16:creationId xmlns:a16="http://schemas.microsoft.com/office/drawing/2014/main" id="{55CB28D4-D6D1-4DB7-B557-D5FF65237B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231" name="Rectangle 27">
              <a:extLst>
                <a:ext uri="{FF2B5EF4-FFF2-40B4-BE49-F238E27FC236}">
                  <a16:creationId xmlns:a16="http://schemas.microsoft.com/office/drawing/2014/main" id="{F69D97D4-6031-4064-9BBA-2E96839A3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232" name="Rectangle 28">
              <a:extLst>
                <a:ext uri="{FF2B5EF4-FFF2-40B4-BE49-F238E27FC236}">
                  <a16:creationId xmlns:a16="http://schemas.microsoft.com/office/drawing/2014/main" id="{BAF978AE-97B1-4224-A562-EBCE373A12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233" name="Rectangle 29">
              <a:extLst>
                <a:ext uri="{FF2B5EF4-FFF2-40B4-BE49-F238E27FC236}">
                  <a16:creationId xmlns:a16="http://schemas.microsoft.com/office/drawing/2014/main" id="{3A18250B-41A2-4BA7-9E5C-679CF3AEFB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234" name="Isosceles Triangle 233">
              <a:extLst>
                <a:ext uri="{FF2B5EF4-FFF2-40B4-BE49-F238E27FC236}">
                  <a16:creationId xmlns:a16="http://schemas.microsoft.com/office/drawing/2014/main" id="{C8751ECC-5286-4332-9942-2D01B71359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235" name="Isosceles Triangle 234">
              <a:extLst>
                <a:ext uri="{FF2B5EF4-FFF2-40B4-BE49-F238E27FC236}">
                  <a16:creationId xmlns:a16="http://schemas.microsoft.com/office/drawing/2014/main" id="{5952A4A6-F619-458C-A026-6E5D6AF15D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grpSp>
      <p:sp>
        <p:nvSpPr>
          <p:cNvPr id="217" name="Google Shape;217;g2e19fbb7a78_0_1"/>
          <p:cNvSpPr txBox="1">
            <a:spLocks noGrp="1"/>
          </p:cNvSpPr>
          <p:nvPr>
            <p:ph type="title"/>
          </p:nvPr>
        </p:nvSpPr>
        <p:spPr>
          <a:xfrm>
            <a:off x="677334" y="609600"/>
            <a:ext cx="8596668" cy="1320800"/>
          </a:xfrm>
          <a:prstGeom prst="rect">
            <a:avLst/>
          </a:prstGeom>
        </p:spPr>
        <p:txBody>
          <a:bodyPr spcFirstLastPara="1" lIns="91425" tIns="45700" rIns="91425" bIns="45700" anchorCtr="0">
            <a:normAutofit/>
          </a:bodyPr>
          <a:lstStyle/>
          <a:p>
            <a:pPr marL="0" lvl="0" indent="0" rtl="0">
              <a:spcBef>
                <a:spcPts val="0"/>
              </a:spcBef>
              <a:spcAft>
                <a:spcPts val="0"/>
              </a:spcAft>
              <a:buNone/>
            </a:pPr>
            <a:r>
              <a:rPr lang="zh-TW"/>
              <a:t>心得</a:t>
            </a:r>
            <a:endParaRPr lang="zh-TW" altLang="en-US"/>
          </a:p>
        </p:txBody>
      </p:sp>
      <p:sp>
        <p:nvSpPr>
          <p:cNvPr id="218" name="Google Shape;218;g2e19fbb7a78_0_1"/>
          <p:cNvSpPr txBox="1">
            <a:spLocks noGrp="1"/>
          </p:cNvSpPr>
          <p:nvPr>
            <p:ph idx="1"/>
          </p:nvPr>
        </p:nvSpPr>
        <p:spPr>
          <a:xfrm>
            <a:off x="677334" y="2160589"/>
            <a:ext cx="8596668" cy="3880773"/>
          </a:xfrm>
          <a:prstGeom prst="rect">
            <a:avLst/>
          </a:prstGeom>
        </p:spPr>
        <p:txBody>
          <a:bodyPr spcFirstLastPara="1" lIns="91425" tIns="45700" rIns="91425" bIns="45700" anchorCtr="0">
            <a:normAutofit/>
          </a:bodyPr>
          <a:lstStyle/>
          <a:p>
            <a:r>
              <a:rPr lang="zh-TW" altLang="en-US" sz="2000" dirty="0">
                <a:effectLst/>
                <a:latin typeface="+mn-ea"/>
                <a:ea typeface="+mn-ea"/>
              </a:rPr>
              <a:t>顏愷升 ：</a:t>
            </a:r>
          </a:p>
          <a:p>
            <a:pPr marL="114300" indent="0">
              <a:buNone/>
            </a:pPr>
            <a:r>
              <a:rPr lang="zh-TW" altLang="en-US" sz="2000" dirty="0">
                <a:effectLst/>
                <a:latin typeface="+mn-ea"/>
                <a:ea typeface="+mn-ea"/>
              </a:rPr>
              <a:t>這次的後山活動讓我受益良多，認識了後山環境的同時還增長了對許多植物的認知，活動要結束時找地景活動更是加深了我對台中進一步的瞭解。感謝老師特別安排這次的活動！</a:t>
            </a:r>
          </a:p>
          <a:p>
            <a:r>
              <a:rPr lang="zh-TW" altLang="en-US" sz="2000" dirty="0">
                <a:effectLst/>
                <a:latin typeface="+mn-ea"/>
                <a:ea typeface="+mn-ea"/>
              </a:rPr>
              <a:t>王畊弘：</a:t>
            </a:r>
          </a:p>
          <a:p>
            <a:pPr marL="114300" indent="0">
              <a:buNone/>
            </a:pPr>
            <a:r>
              <a:rPr lang="zh-TW" altLang="en-US" sz="2000" dirty="0">
                <a:effectLst/>
                <a:latin typeface="+mn-ea"/>
                <a:ea typeface="+mn-ea"/>
              </a:rPr>
              <a:t>當天的活動有別於正常的課程，能實際去欣賞山林的美景，與感受山裡蓬勃的生機，更能去感受人類的發展改變了大自然的什麼，並反思。</a:t>
            </a:r>
          </a:p>
          <a:p>
            <a:pPr marL="457200" marR="0" lvl="0" indent="-342900" rtl="0">
              <a:spcBef>
                <a:spcPts val="1000"/>
              </a:spcBef>
              <a:spcAft>
                <a:spcPts val="0"/>
              </a:spcAft>
              <a:buClr>
                <a:srgbClr val="111111"/>
              </a:buClr>
              <a:buSzPts val="1800"/>
              <a:buChar char="•"/>
            </a:pPr>
            <a:endParaRPr lang="zh-TW" altLang="en-US" dirty="0">
              <a:highlight>
                <a:srgbClr val="FFFFFF"/>
              </a:highligh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4"/>
        <p:cNvGrpSpPr/>
        <p:nvPr/>
      </p:nvGrpSpPr>
      <p:grpSpPr>
        <a:xfrm>
          <a:off x="0" y="0"/>
          <a:ext cx="0" cy="0"/>
          <a:chOff x="0" y="0"/>
          <a:chExt cx="0" cy="0"/>
        </a:xfrm>
      </p:grpSpPr>
      <p:sp>
        <p:nvSpPr>
          <p:cNvPr id="95" name="Google Shape;95;p2"/>
          <p:cNvSpPr txBox="1">
            <a:spLocks noGrp="1"/>
          </p:cNvSpPr>
          <p:nvPr>
            <p:ph type="title"/>
          </p:nvPr>
        </p:nvSpPr>
        <p:spPr>
          <a:xfrm>
            <a:off x="676746" y="609600"/>
            <a:ext cx="3729076" cy="1320800"/>
          </a:xfrm>
          <a:prstGeom prst="rect">
            <a:avLst/>
          </a:prstGeom>
        </p:spPr>
        <p:txBody>
          <a:bodyPr spcFirstLastPara="1" lIns="91425" tIns="45700" rIns="91425" bIns="45700" anchor="ctr" anchorCtr="0">
            <a:normAutofit/>
          </a:bodyPr>
          <a:lstStyle/>
          <a:p>
            <a:pPr marL="0" lvl="0" indent="0" rtl="0">
              <a:spcBef>
                <a:spcPts val="0"/>
              </a:spcBef>
              <a:spcAft>
                <a:spcPts val="0"/>
              </a:spcAft>
              <a:buClr>
                <a:schemeClr val="dk1"/>
              </a:buClr>
              <a:buSzPts val="4400"/>
              <a:buFont typeface="Play"/>
              <a:buNone/>
            </a:pPr>
            <a:r>
              <a:rPr lang="zh-TW" altLang="en-US"/>
              <a:t>關於大肚山</a:t>
            </a:r>
          </a:p>
        </p:txBody>
      </p:sp>
      <p:sp>
        <p:nvSpPr>
          <p:cNvPr id="96" name="Google Shape;96;p2"/>
          <p:cNvSpPr txBox="1">
            <a:spLocks noGrp="1"/>
          </p:cNvSpPr>
          <p:nvPr>
            <p:ph idx="1"/>
          </p:nvPr>
        </p:nvSpPr>
        <p:spPr>
          <a:xfrm>
            <a:off x="282434" y="1842866"/>
            <a:ext cx="3953235" cy="4253134"/>
          </a:xfrm>
          <a:prstGeom prst="rect">
            <a:avLst/>
          </a:prstGeom>
        </p:spPr>
        <p:txBody>
          <a:bodyPr spcFirstLastPara="1" lIns="91425" tIns="45700" rIns="91425" bIns="45700" anchorCtr="0">
            <a:noAutofit/>
          </a:bodyPr>
          <a:lstStyle/>
          <a:p>
            <a:pPr marL="228600" lvl="0" indent="-50800" algn="just" rtl="0">
              <a:lnSpc>
                <a:spcPct val="90000"/>
              </a:lnSpc>
              <a:spcBef>
                <a:spcPts val="0"/>
              </a:spcBef>
              <a:spcAft>
                <a:spcPts val="600"/>
              </a:spcAft>
              <a:buClr>
                <a:schemeClr val="dk1"/>
              </a:buClr>
              <a:buSzPts val="2800"/>
              <a:buNone/>
            </a:pPr>
            <a:r>
              <a:rPr lang="zh-TW" altLang="en-US" dirty="0"/>
              <a:t>大肚山位於台灣中部，橫跨台中市和彰化縣。主峰約</a:t>
            </a:r>
            <a:r>
              <a:rPr lang="en-US" altLang="zh-TW" dirty="0"/>
              <a:t>596</a:t>
            </a:r>
            <a:r>
              <a:rPr lang="zh-TW" altLang="en-US" dirty="0"/>
              <a:t>公尺高，是當地的重要地標。這裡有豐富的自然資源和多樣的生態系統，適合健行、賞花和野餐。</a:t>
            </a:r>
          </a:p>
          <a:p>
            <a:pPr marL="228600" lvl="0" indent="-50800" algn="just" rtl="0">
              <a:lnSpc>
                <a:spcPct val="90000"/>
              </a:lnSpc>
              <a:spcBef>
                <a:spcPts val="0"/>
              </a:spcBef>
              <a:spcAft>
                <a:spcPts val="600"/>
              </a:spcAft>
              <a:buClr>
                <a:schemeClr val="dk1"/>
              </a:buClr>
              <a:buSzPts val="2800"/>
              <a:buNone/>
            </a:pPr>
            <a:endParaRPr lang="zh-TW" altLang="en-US" dirty="0"/>
          </a:p>
          <a:p>
            <a:pPr marL="228600" lvl="0" indent="-50800" algn="just" rtl="0">
              <a:lnSpc>
                <a:spcPct val="90000"/>
              </a:lnSpc>
              <a:spcBef>
                <a:spcPts val="0"/>
              </a:spcBef>
              <a:spcAft>
                <a:spcPts val="600"/>
              </a:spcAft>
              <a:buClr>
                <a:schemeClr val="dk1"/>
              </a:buClr>
              <a:buSzPts val="2800"/>
              <a:buNone/>
            </a:pPr>
            <a:r>
              <a:rPr lang="zh-TW" altLang="en-US" dirty="0"/>
              <a:t>大肚山歷史悠久，早期是原住民的活動範圍，後來成為清朝移民的重要據點，留下許多歷史遺跡。</a:t>
            </a:r>
          </a:p>
          <a:p>
            <a:pPr marL="228600" lvl="0" indent="-50800" algn="just" rtl="0">
              <a:lnSpc>
                <a:spcPct val="90000"/>
              </a:lnSpc>
              <a:spcBef>
                <a:spcPts val="0"/>
              </a:spcBef>
              <a:spcAft>
                <a:spcPts val="600"/>
              </a:spcAft>
              <a:buClr>
                <a:schemeClr val="dk1"/>
              </a:buClr>
              <a:buSzPts val="2800"/>
              <a:buNone/>
            </a:pPr>
            <a:endParaRPr lang="zh-TW" altLang="en-US" dirty="0"/>
          </a:p>
          <a:p>
            <a:pPr marL="228600" lvl="0" indent="-50800" algn="just" rtl="0">
              <a:lnSpc>
                <a:spcPct val="90000"/>
              </a:lnSpc>
              <a:spcBef>
                <a:spcPts val="0"/>
              </a:spcBef>
              <a:spcAft>
                <a:spcPts val="600"/>
              </a:spcAft>
              <a:buClr>
                <a:schemeClr val="dk1"/>
              </a:buClr>
              <a:buSzPts val="2800"/>
              <a:buNone/>
            </a:pPr>
            <a:r>
              <a:rPr lang="zh-TW" altLang="en-US" dirty="0"/>
              <a:t>最近，地方政府和環保團體致力於保護這片自然環境，確保大肚山的生態系統永續發展。總之，大肚山是個自然美景和文化歷史兼具的好地方。</a:t>
            </a:r>
          </a:p>
        </p:txBody>
      </p:sp>
      <p:pic>
        <p:nvPicPr>
          <p:cNvPr id="97" name="Google Shape;97;p2"/>
          <p:cNvPicPr preferRelativeResize="0"/>
          <p:nvPr/>
        </p:nvPicPr>
        <p:blipFill>
          <a:blip r:embed="rId3"/>
          <a:stretch>
            <a:fillRect/>
          </a:stretch>
        </p:blipFill>
        <p:spPr>
          <a:xfrm>
            <a:off x="4584356" y="1454400"/>
            <a:ext cx="5216123" cy="3949199"/>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g2e15c709a3d_0_1"/>
          <p:cNvSpPr txBox="1">
            <a:spLocks noGrp="1"/>
          </p:cNvSpPr>
          <p:nvPr>
            <p:ph type="title"/>
          </p:nvPr>
        </p:nvSpPr>
        <p:spPr>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zh-TW"/>
              <a:t>資料來源</a:t>
            </a:r>
            <a:endParaRPr/>
          </a:p>
        </p:txBody>
      </p:sp>
      <p:sp>
        <p:nvSpPr>
          <p:cNvPr id="225" name="Google Shape;225;g2e15c709a3d_0_1"/>
          <p:cNvSpPr txBox="1">
            <a:spLocks noGrp="1"/>
          </p:cNvSpPr>
          <p:nvPr>
            <p:ph idx="1"/>
          </p:nvPr>
        </p:nvSpPr>
        <p:spPr>
          <a:xfrm>
            <a:off x="838200" y="1813350"/>
            <a:ext cx="105156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zh-TW" sz="2400" u="sng">
                <a:solidFill>
                  <a:schemeClr val="hlink"/>
                </a:solidFill>
                <a:hlinkClick r:id="rId3"/>
              </a:rPr>
              <a:t>https://chnh.mohw.gov.tw/tour/Details.aspx?Parser=13,4,117,,,,71</a:t>
            </a:r>
            <a:endParaRPr sz="2400"/>
          </a:p>
          <a:p>
            <a:pPr marL="0" lvl="0" indent="0" algn="l" rtl="0">
              <a:spcBef>
                <a:spcPts val="1000"/>
              </a:spcBef>
              <a:spcAft>
                <a:spcPts val="0"/>
              </a:spcAft>
              <a:buNone/>
            </a:pPr>
            <a:endParaRPr sz="2400"/>
          </a:p>
          <a:p>
            <a:pPr marL="0" marR="685800" lvl="0" indent="0" algn="l" rtl="0">
              <a:lnSpc>
                <a:spcPct val="115000"/>
              </a:lnSpc>
              <a:spcBef>
                <a:spcPts val="0"/>
              </a:spcBef>
              <a:spcAft>
                <a:spcPts val="0"/>
              </a:spcAft>
              <a:buNone/>
            </a:pPr>
            <a:r>
              <a:rPr lang="zh-TW" sz="2400">
                <a:solidFill>
                  <a:srgbClr val="747878"/>
                </a:solidFill>
                <a:uFill>
                  <a:noFill/>
                </a:uFill>
                <a:hlinkClick r:id="rId4">
                  <a:extLst>
                    <a:ext uri="{A12FA001-AC4F-418D-AE19-62706E023703}">
                      <ahyp:hlinkClr xmlns:ahyp="http://schemas.microsoft.com/office/drawing/2018/hyperlinkcolor" val="tx"/>
                    </a:ext>
                  </a:extLst>
                </a:hlinkClick>
              </a:rPr>
              <a:t>https://sowhc.</a:t>
            </a:r>
            <a:r>
              <a:rPr lang="zh-TW" sz="2400">
                <a:solidFill>
                  <a:srgbClr val="202124"/>
                </a:solidFill>
                <a:uFill>
                  <a:noFill/>
                </a:uFill>
                <a:hlinkClick r:id="rId4">
                  <a:extLst>
                    <a:ext uri="{A12FA001-AC4F-418D-AE19-62706E023703}">
                      <ahyp:hlinkClr xmlns:ahyp="http://schemas.microsoft.com/office/drawing/2018/hyperlinkcolor" val="tx"/>
                    </a:ext>
                  </a:extLst>
                </a:hlinkClick>
              </a:rPr>
              <a:t>sow</a:t>
            </a:r>
            <a:r>
              <a:rPr lang="zh-TW" sz="2400">
                <a:solidFill>
                  <a:srgbClr val="747878"/>
                </a:solidFill>
                <a:uFill>
                  <a:noFill/>
                </a:uFill>
                <a:hlinkClick r:id="rId4">
                  <a:extLst>
                    <a:ext uri="{A12FA001-AC4F-418D-AE19-62706E023703}">
                      <ahyp:hlinkClr xmlns:ahyp="http://schemas.microsoft.com/office/drawing/2018/hyperlinkcolor" val="tx"/>
                    </a:ext>
                  </a:extLst>
                </a:hlinkClick>
              </a:rPr>
              <a:t>.org.tw › go-su</a:t>
            </a:r>
            <a:endParaRPr/>
          </a:p>
          <a:p>
            <a:pPr marL="0" marR="685800" lvl="0" indent="0" algn="l" rtl="0">
              <a:lnSpc>
                <a:spcPct val="115000"/>
              </a:lnSpc>
              <a:spcBef>
                <a:spcPts val="800"/>
              </a:spcBef>
              <a:spcAft>
                <a:spcPts val="0"/>
              </a:spcAft>
              <a:buNone/>
            </a:pPr>
            <a:r>
              <a:rPr lang="zh-TW" sz="2400" u="sng">
                <a:solidFill>
                  <a:schemeClr val="hlink"/>
                </a:solidFill>
                <a:hlinkClick r:id="rId5"/>
              </a:rPr>
              <a:t>kplant.biodiv.tw</a:t>
            </a:r>
            <a:endParaRPr sz="2400">
              <a:uFill>
                <a:noFill/>
              </a:uFill>
              <a:hlinkClick r:id="rId4"/>
            </a:endParaRPr>
          </a:p>
          <a:p>
            <a:pPr marL="0" lvl="0" indent="0" algn="l" rtl="0">
              <a:spcBef>
                <a:spcPts val="1000"/>
              </a:spcBef>
              <a:spcAft>
                <a:spcPts val="0"/>
              </a:spcAft>
              <a:buNone/>
            </a:pPr>
            <a:endParaRPr/>
          </a:p>
          <a:p>
            <a:pPr marL="0" lvl="0" indent="0" algn="l" rtl="0">
              <a:spcBef>
                <a:spcPts val="1000"/>
              </a:spcBef>
              <a:spcAft>
                <a:spcPts val="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12"/>
          <p:cNvSpPr txBox="1">
            <a:spLocks noGrp="1"/>
          </p:cNvSpPr>
          <p:nvPr>
            <p:ph type="title"/>
          </p:nvPr>
        </p:nvSpPr>
        <p:spPr>
          <a:xfrm>
            <a:off x="838200" y="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zh-TW"/>
              <a:t>分工表</a:t>
            </a:r>
            <a:endParaRPr/>
          </a:p>
        </p:txBody>
      </p:sp>
      <p:graphicFrame>
        <p:nvGraphicFramePr>
          <p:cNvPr id="231" name="Google Shape;231;p12"/>
          <p:cNvGraphicFramePr/>
          <p:nvPr/>
        </p:nvGraphicFramePr>
        <p:xfrm>
          <a:off x="838200" y="1517888"/>
          <a:ext cx="10515600" cy="3738320"/>
        </p:xfrm>
        <a:graphic>
          <a:graphicData uri="http://schemas.openxmlformats.org/drawingml/2006/table">
            <a:tbl>
              <a:tblPr firstRow="1" bandRow="1">
                <a:noFill/>
                <a:tableStyleId>{86690440-93C2-49D6-8CE4-3F9E0EB7694C}</a:tableStyleId>
              </a:tblPr>
              <a:tblGrid>
                <a:gridCol w="2633675">
                  <a:extLst>
                    <a:ext uri="{9D8B030D-6E8A-4147-A177-3AD203B41FA5}">
                      <a16:colId xmlns:a16="http://schemas.microsoft.com/office/drawing/2014/main" val="20000"/>
                    </a:ext>
                  </a:extLst>
                </a:gridCol>
                <a:gridCol w="2624125">
                  <a:extLst>
                    <a:ext uri="{9D8B030D-6E8A-4147-A177-3AD203B41FA5}">
                      <a16:colId xmlns:a16="http://schemas.microsoft.com/office/drawing/2014/main" val="20001"/>
                    </a:ext>
                  </a:extLst>
                </a:gridCol>
                <a:gridCol w="2628900">
                  <a:extLst>
                    <a:ext uri="{9D8B030D-6E8A-4147-A177-3AD203B41FA5}">
                      <a16:colId xmlns:a16="http://schemas.microsoft.com/office/drawing/2014/main" val="20002"/>
                    </a:ext>
                  </a:extLst>
                </a:gridCol>
                <a:gridCol w="2628900">
                  <a:extLst>
                    <a:ext uri="{9D8B030D-6E8A-4147-A177-3AD203B41FA5}">
                      <a16:colId xmlns:a16="http://schemas.microsoft.com/office/drawing/2014/main" val="20003"/>
                    </a:ext>
                  </a:extLst>
                </a:gridCol>
              </a:tblGrid>
              <a:tr h="184600">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ctr" rtl="0">
                        <a:spcBef>
                          <a:spcPts val="0"/>
                        </a:spcBef>
                        <a:spcAft>
                          <a:spcPts val="0"/>
                        </a:spcAft>
                        <a:buNone/>
                      </a:pPr>
                      <a:r>
                        <a:rPr lang="zh-TW" sz="2400"/>
                        <a:t>PPT製作</a:t>
                      </a:r>
                      <a:endParaRPr/>
                    </a:p>
                  </a:txBody>
                  <a:tcPr marL="91450" marR="91450" marT="45725" marB="45725"/>
                </a:tc>
                <a:tc>
                  <a:txBody>
                    <a:bodyPr/>
                    <a:lstStyle/>
                    <a:p>
                      <a:pPr marL="0" marR="0" lvl="0" indent="0" algn="ctr" rtl="0">
                        <a:spcBef>
                          <a:spcPts val="0"/>
                        </a:spcBef>
                        <a:spcAft>
                          <a:spcPts val="0"/>
                        </a:spcAft>
                        <a:buNone/>
                      </a:pPr>
                      <a:r>
                        <a:rPr lang="zh-TW" sz="2400"/>
                        <a:t>資料提供</a:t>
                      </a:r>
                      <a:endParaRPr/>
                    </a:p>
                  </a:txBody>
                  <a:tcPr marL="91450" marR="91450" marT="45725" marB="45725"/>
                </a:tc>
                <a:tc>
                  <a:txBody>
                    <a:bodyPr/>
                    <a:lstStyle/>
                    <a:p>
                      <a:pPr marL="0" marR="0" lvl="0" indent="0" algn="ctr" rtl="0">
                        <a:spcBef>
                          <a:spcPts val="0"/>
                        </a:spcBef>
                        <a:spcAft>
                          <a:spcPts val="0"/>
                        </a:spcAft>
                        <a:buNone/>
                      </a:pPr>
                      <a:r>
                        <a:rPr lang="zh-TW" sz="2400"/>
                        <a:t>統整</a:t>
                      </a:r>
                      <a:endParaRPr/>
                    </a:p>
                  </a:txBody>
                  <a:tcPr marL="91450" marR="91450" marT="45725" marB="45725"/>
                </a:tc>
                <a:extLst>
                  <a:ext uri="{0D108BD9-81ED-4DB2-BD59-A6C34878D82A}">
                    <a16:rowId xmlns:a16="http://schemas.microsoft.com/office/drawing/2014/main" val="10000"/>
                  </a:ext>
                </a:extLst>
              </a:tr>
              <a:tr h="537850">
                <a:tc>
                  <a:txBody>
                    <a:bodyPr/>
                    <a:lstStyle/>
                    <a:p>
                      <a:pPr marL="0" marR="0" lvl="0" indent="0" algn="ctr" rtl="0">
                        <a:spcBef>
                          <a:spcPts val="0"/>
                        </a:spcBef>
                        <a:spcAft>
                          <a:spcPts val="0"/>
                        </a:spcAft>
                        <a:buNone/>
                      </a:pPr>
                      <a:r>
                        <a:rPr lang="zh-TW" sz="2400"/>
                        <a:t>吳羽婕</a:t>
                      </a:r>
                      <a:endParaRPr sz="2400"/>
                    </a:p>
                  </a:txBody>
                  <a:tcPr marL="91450" marR="91450" marT="45725" marB="45725"/>
                </a:tc>
                <a:tc>
                  <a:txBody>
                    <a:bodyPr/>
                    <a:lstStyle/>
                    <a:p>
                      <a:pPr marL="0" lvl="0" indent="0" algn="ctr" rtl="0">
                        <a:spcBef>
                          <a:spcPts val="0"/>
                        </a:spcBef>
                        <a:spcAft>
                          <a:spcPts val="0"/>
                        </a:spcAft>
                        <a:buClr>
                          <a:schemeClr val="dk1"/>
                        </a:buClr>
                        <a:buFont typeface="Arial"/>
                        <a:buNone/>
                      </a:pPr>
                      <a:r>
                        <a:rPr lang="zh-TW" sz="1800"/>
                        <a:t>🔴</a:t>
                      </a:r>
                      <a:endParaRPr sz="1800"/>
                    </a:p>
                  </a:txBody>
                  <a:tcPr marL="91450" marR="91450" marT="45725" marB="45725"/>
                </a:tc>
                <a:tc>
                  <a:txBody>
                    <a:bodyPr/>
                    <a:lstStyle/>
                    <a:p>
                      <a:pPr marL="0" lvl="0" indent="0" algn="ctr" rtl="0">
                        <a:spcBef>
                          <a:spcPts val="0"/>
                        </a:spcBef>
                        <a:spcAft>
                          <a:spcPts val="0"/>
                        </a:spcAft>
                        <a:buClr>
                          <a:schemeClr val="dk1"/>
                        </a:buClr>
                        <a:buFont typeface="Arial"/>
                        <a:buNone/>
                      </a:pPr>
                      <a:r>
                        <a:rPr lang="zh-TW" sz="1800"/>
                        <a:t>🔴</a:t>
                      </a:r>
                      <a:endParaRPr sz="1800"/>
                    </a:p>
                  </a:txBody>
                  <a:tcPr marL="91450" marR="91450" marT="45725" marB="45725"/>
                </a:tc>
                <a:tc>
                  <a:txBody>
                    <a:bodyPr/>
                    <a:lstStyle/>
                    <a:p>
                      <a:pPr marL="0" lvl="0" indent="0" algn="ctr" rtl="0">
                        <a:spcBef>
                          <a:spcPts val="0"/>
                        </a:spcBef>
                        <a:spcAft>
                          <a:spcPts val="0"/>
                        </a:spcAft>
                        <a:buClr>
                          <a:schemeClr val="dk1"/>
                        </a:buClr>
                        <a:buFont typeface="Arial"/>
                        <a:buNone/>
                      </a:pPr>
                      <a:r>
                        <a:rPr lang="zh-TW" sz="1800"/>
                        <a:t>🔴</a:t>
                      </a:r>
                      <a:endParaRPr sz="1800"/>
                    </a:p>
                  </a:txBody>
                  <a:tcPr marL="91450" marR="91450" marT="45725" marB="45725"/>
                </a:tc>
                <a:extLst>
                  <a:ext uri="{0D108BD9-81ED-4DB2-BD59-A6C34878D82A}">
                    <a16:rowId xmlns:a16="http://schemas.microsoft.com/office/drawing/2014/main" val="10001"/>
                  </a:ext>
                </a:extLst>
              </a:tr>
              <a:tr h="436800">
                <a:tc>
                  <a:txBody>
                    <a:bodyPr/>
                    <a:lstStyle/>
                    <a:p>
                      <a:pPr marL="0" marR="0" lvl="0" indent="0" algn="ctr" rtl="0">
                        <a:spcBef>
                          <a:spcPts val="0"/>
                        </a:spcBef>
                        <a:spcAft>
                          <a:spcPts val="0"/>
                        </a:spcAft>
                        <a:buNone/>
                      </a:pPr>
                      <a:r>
                        <a:rPr lang="zh-TW" sz="2400"/>
                        <a:t>黃冠霖</a:t>
                      </a:r>
                      <a:endParaRPr sz="2400"/>
                    </a:p>
                  </a:txBody>
                  <a:tcPr marL="91450" marR="91450" marT="45725" marB="45725"/>
                </a:tc>
                <a:tc>
                  <a:txBody>
                    <a:bodyPr/>
                    <a:lstStyle/>
                    <a:p>
                      <a:pPr marL="0" lvl="0" indent="0" algn="ctr" rtl="0">
                        <a:spcBef>
                          <a:spcPts val="0"/>
                        </a:spcBef>
                        <a:spcAft>
                          <a:spcPts val="0"/>
                        </a:spcAft>
                        <a:buClr>
                          <a:schemeClr val="dk1"/>
                        </a:buClr>
                        <a:buFont typeface="Arial"/>
                        <a:buNone/>
                      </a:pPr>
                      <a:r>
                        <a:rPr lang="zh-TW" sz="1800" dirty="0"/>
                        <a:t>🔴</a:t>
                      </a:r>
                      <a:endParaRPr sz="1800" dirty="0"/>
                    </a:p>
                  </a:txBody>
                  <a:tcPr marL="91450" marR="91450" marT="45725" marB="45725"/>
                </a:tc>
                <a:tc>
                  <a:txBody>
                    <a:bodyPr/>
                    <a:lstStyle/>
                    <a:p>
                      <a:pPr marL="0" lvl="0" indent="0" algn="ctr" rtl="0">
                        <a:spcBef>
                          <a:spcPts val="0"/>
                        </a:spcBef>
                        <a:spcAft>
                          <a:spcPts val="0"/>
                        </a:spcAft>
                        <a:buClr>
                          <a:schemeClr val="dk1"/>
                        </a:buClr>
                        <a:buFont typeface="Arial"/>
                        <a:buNone/>
                      </a:pPr>
                      <a:r>
                        <a:rPr lang="zh-TW" sz="1800"/>
                        <a:t>🔴</a:t>
                      </a:r>
                      <a:endParaRPr sz="1800"/>
                    </a:p>
                  </a:txBody>
                  <a:tcPr marL="91450" marR="91450" marT="45725" marB="45725"/>
                </a:tc>
                <a:tc>
                  <a:txBody>
                    <a:bodyPr/>
                    <a:lstStyle/>
                    <a:p>
                      <a:pPr marL="0" marR="0" lvl="0" indent="0" algn="ctr" rtl="0">
                        <a:spcBef>
                          <a:spcPts val="0"/>
                        </a:spcBef>
                        <a:spcAft>
                          <a:spcPts val="0"/>
                        </a:spcAft>
                        <a:buNone/>
                      </a:pPr>
                      <a:endParaRPr sz="1800"/>
                    </a:p>
                  </a:txBody>
                  <a:tcPr marL="91450" marR="91450" marT="45725" marB="45725"/>
                </a:tc>
                <a:extLst>
                  <a:ext uri="{0D108BD9-81ED-4DB2-BD59-A6C34878D82A}">
                    <a16:rowId xmlns:a16="http://schemas.microsoft.com/office/drawing/2014/main" val="10002"/>
                  </a:ext>
                </a:extLst>
              </a:tr>
              <a:tr h="436800">
                <a:tc>
                  <a:txBody>
                    <a:bodyPr/>
                    <a:lstStyle/>
                    <a:p>
                      <a:pPr marL="0" marR="0" lvl="0" indent="0" algn="ctr" rtl="0">
                        <a:spcBef>
                          <a:spcPts val="0"/>
                        </a:spcBef>
                        <a:spcAft>
                          <a:spcPts val="0"/>
                        </a:spcAft>
                        <a:buNone/>
                      </a:pPr>
                      <a:r>
                        <a:rPr lang="zh-TW" sz="2400"/>
                        <a:t>蔣豐恩</a:t>
                      </a:r>
                      <a:endParaRPr sz="2400"/>
                    </a:p>
                  </a:txBody>
                  <a:tcPr marL="91450" marR="91450" marT="45725" marB="45725"/>
                </a:tc>
                <a:tc>
                  <a:txBody>
                    <a:bodyPr/>
                    <a:lstStyle/>
                    <a:p>
                      <a:pPr marL="0" marR="0" lvl="0" indent="0" algn="ctr" rtl="0">
                        <a:spcBef>
                          <a:spcPts val="0"/>
                        </a:spcBef>
                        <a:spcAft>
                          <a:spcPts val="0"/>
                        </a:spcAft>
                        <a:buNone/>
                      </a:pPr>
                      <a:r>
                        <a:rPr lang="zh-TW" sz="1800"/>
                        <a:t>🔴</a:t>
                      </a:r>
                      <a:endParaRPr sz="1800"/>
                    </a:p>
                  </a:txBody>
                  <a:tcPr marL="91450" marR="91450" marT="45725" marB="45725"/>
                </a:tc>
                <a:tc>
                  <a:txBody>
                    <a:bodyPr/>
                    <a:lstStyle/>
                    <a:p>
                      <a:pPr marL="0" marR="0" lvl="0" indent="0" algn="ctr" rtl="0">
                        <a:spcBef>
                          <a:spcPts val="0"/>
                        </a:spcBef>
                        <a:spcAft>
                          <a:spcPts val="0"/>
                        </a:spcAft>
                        <a:buNone/>
                      </a:pPr>
                      <a:r>
                        <a:rPr lang="zh-TW" sz="1800"/>
                        <a:t>🔴</a:t>
                      </a:r>
                      <a:endParaRPr sz="1800"/>
                    </a:p>
                  </a:txBody>
                  <a:tcPr marL="91450" marR="91450" marT="45725" marB="45725"/>
                </a:tc>
                <a:tc>
                  <a:txBody>
                    <a:bodyPr/>
                    <a:lstStyle/>
                    <a:p>
                      <a:pPr marL="0" marR="0" lvl="0" indent="0" algn="ctr" rtl="0">
                        <a:spcBef>
                          <a:spcPts val="0"/>
                        </a:spcBef>
                        <a:spcAft>
                          <a:spcPts val="0"/>
                        </a:spcAft>
                        <a:buNone/>
                      </a:pPr>
                      <a:r>
                        <a:rPr lang="zh-TW" sz="1800"/>
                        <a:t>🔴</a:t>
                      </a:r>
                      <a:endParaRPr sz="1800"/>
                    </a:p>
                  </a:txBody>
                  <a:tcPr marL="91450" marR="91450" marT="45725" marB="45725"/>
                </a:tc>
                <a:extLst>
                  <a:ext uri="{0D108BD9-81ED-4DB2-BD59-A6C34878D82A}">
                    <a16:rowId xmlns:a16="http://schemas.microsoft.com/office/drawing/2014/main" val="10003"/>
                  </a:ext>
                </a:extLst>
              </a:tr>
              <a:tr h="436800">
                <a:tc>
                  <a:txBody>
                    <a:bodyPr/>
                    <a:lstStyle/>
                    <a:p>
                      <a:pPr marL="0" marR="0" lvl="0" indent="0" algn="ctr" rtl="0">
                        <a:spcBef>
                          <a:spcPts val="0"/>
                        </a:spcBef>
                        <a:spcAft>
                          <a:spcPts val="0"/>
                        </a:spcAft>
                        <a:buNone/>
                      </a:pPr>
                      <a:r>
                        <a:rPr lang="zh-TW" sz="2400"/>
                        <a:t>許益承</a:t>
                      </a:r>
                      <a:endParaRPr sz="2400"/>
                    </a:p>
                  </a:txBody>
                  <a:tcPr marL="91450" marR="91450" marT="45725" marB="45725"/>
                </a:tc>
                <a:tc>
                  <a:txBody>
                    <a:bodyPr/>
                    <a:lstStyle/>
                    <a:p>
                      <a:pPr marL="0" marR="0" lvl="0" indent="0" algn="ctr" rtl="0">
                        <a:spcBef>
                          <a:spcPts val="0"/>
                        </a:spcBef>
                        <a:spcAft>
                          <a:spcPts val="0"/>
                        </a:spcAft>
                        <a:buNone/>
                      </a:pPr>
                      <a:r>
                        <a:rPr lang="zh-TW" sz="1800"/>
                        <a:t>🔴</a:t>
                      </a:r>
                      <a:endParaRPr sz="1800"/>
                    </a:p>
                  </a:txBody>
                  <a:tcPr marL="91450" marR="91450" marT="45725" marB="45725"/>
                </a:tc>
                <a:tc>
                  <a:txBody>
                    <a:bodyPr/>
                    <a:lstStyle/>
                    <a:p>
                      <a:pPr marL="0" marR="0" lvl="0" indent="0" algn="ctr" rtl="0">
                        <a:spcBef>
                          <a:spcPts val="0"/>
                        </a:spcBef>
                        <a:spcAft>
                          <a:spcPts val="0"/>
                        </a:spcAft>
                        <a:buNone/>
                      </a:pPr>
                      <a:r>
                        <a:rPr lang="zh-TW" sz="1800"/>
                        <a:t>🔴</a:t>
                      </a:r>
                      <a:endParaRPr sz="1800"/>
                    </a:p>
                  </a:txBody>
                  <a:tcPr marL="91450" marR="91450" marT="45725" marB="45725"/>
                </a:tc>
                <a:tc>
                  <a:txBody>
                    <a:bodyPr/>
                    <a:lstStyle/>
                    <a:p>
                      <a:pPr marL="0" marR="0" lvl="0" indent="0" algn="ctr" rtl="0">
                        <a:spcBef>
                          <a:spcPts val="0"/>
                        </a:spcBef>
                        <a:spcAft>
                          <a:spcPts val="0"/>
                        </a:spcAft>
                        <a:buNone/>
                      </a:pPr>
                      <a:r>
                        <a:rPr lang="zh-TW" sz="1800" dirty="0"/>
                        <a:t>🔴</a:t>
                      </a:r>
                      <a:endParaRPr sz="1800" dirty="0"/>
                    </a:p>
                  </a:txBody>
                  <a:tcPr marL="91450" marR="91450" marT="45725" marB="45725"/>
                </a:tc>
                <a:extLst>
                  <a:ext uri="{0D108BD9-81ED-4DB2-BD59-A6C34878D82A}">
                    <a16:rowId xmlns:a16="http://schemas.microsoft.com/office/drawing/2014/main" val="10004"/>
                  </a:ext>
                </a:extLst>
              </a:tr>
              <a:tr h="436800">
                <a:tc>
                  <a:txBody>
                    <a:bodyPr/>
                    <a:lstStyle/>
                    <a:p>
                      <a:pPr marL="0" marR="0" lvl="0" indent="0" algn="ctr" rtl="0">
                        <a:spcBef>
                          <a:spcPts val="0"/>
                        </a:spcBef>
                        <a:spcAft>
                          <a:spcPts val="0"/>
                        </a:spcAft>
                        <a:buNone/>
                      </a:pPr>
                      <a:r>
                        <a:rPr lang="zh-TW" sz="2400"/>
                        <a:t>王冠權</a:t>
                      </a:r>
                      <a:endParaRPr sz="2400"/>
                    </a:p>
                  </a:txBody>
                  <a:tcPr marL="91450" marR="91450" marT="45725" marB="45725"/>
                </a:tc>
                <a:tc>
                  <a:txBody>
                    <a:bodyPr/>
                    <a:lstStyle/>
                    <a:p>
                      <a:pPr marL="0" lvl="0" indent="0" algn="ctr" rtl="0">
                        <a:spcBef>
                          <a:spcPts val="0"/>
                        </a:spcBef>
                        <a:spcAft>
                          <a:spcPts val="0"/>
                        </a:spcAft>
                        <a:buClr>
                          <a:schemeClr val="dk1"/>
                        </a:buClr>
                        <a:buFont typeface="Arial"/>
                        <a:buNone/>
                      </a:pPr>
                      <a:r>
                        <a:rPr lang="zh-TW" sz="1800"/>
                        <a:t>🔴</a:t>
                      </a:r>
                      <a:endParaRPr sz="1800"/>
                    </a:p>
                  </a:txBody>
                  <a:tcPr marL="91450" marR="91450" marT="45725" marB="45725"/>
                </a:tc>
                <a:tc>
                  <a:txBody>
                    <a:bodyPr/>
                    <a:lstStyle/>
                    <a:p>
                      <a:pPr marL="0" marR="0" lvl="0" indent="0" algn="ctr" rtl="0">
                        <a:spcBef>
                          <a:spcPts val="0"/>
                        </a:spcBef>
                        <a:spcAft>
                          <a:spcPts val="0"/>
                        </a:spcAft>
                        <a:buNone/>
                      </a:pPr>
                      <a:endParaRPr sz="1800"/>
                    </a:p>
                  </a:txBody>
                  <a:tcPr marL="91450" marR="91450" marT="45725" marB="45725"/>
                </a:tc>
                <a:tc>
                  <a:txBody>
                    <a:bodyPr/>
                    <a:lstStyle/>
                    <a:p>
                      <a:pPr marL="0" marR="0" lvl="0" indent="0" algn="ctr" rtl="0">
                        <a:spcBef>
                          <a:spcPts val="0"/>
                        </a:spcBef>
                        <a:spcAft>
                          <a:spcPts val="0"/>
                        </a:spcAft>
                        <a:buNone/>
                      </a:pPr>
                      <a:endParaRPr sz="1800"/>
                    </a:p>
                  </a:txBody>
                  <a:tcPr marL="91450" marR="91450" marT="45725" marB="45725"/>
                </a:tc>
                <a:extLst>
                  <a:ext uri="{0D108BD9-81ED-4DB2-BD59-A6C34878D82A}">
                    <a16:rowId xmlns:a16="http://schemas.microsoft.com/office/drawing/2014/main" val="10005"/>
                  </a:ext>
                </a:extLst>
              </a:tr>
              <a:tr h="436800">
                <a:tc>
                  <a:txBody>
                    <a:bodyPr/>
                    <a:lstStyle/>
                    <a:p>
                      <a:pPr marL="0" lvl="0" indent="0" algn="ctr" rtl="0">
                        <a:spcBef>
                          <a:spcPts val="0"/>
                        </a:spcBef>
                        <a:spcAft>
                          <a:spcPts val="0"/>
                        </a:spcAft>
                        <a:buNone/>
                      </a:pPr>
                      <a:r>
                        <a:rPr lang="zh-TW" sz="2400"/>
                        <a:t>高執益</a:t>
                      </a:r>
                      <a:endParaRPr sz="2400"/>
                    </a:p>
                  </a:txBody>
                  <a:tcPr marL="91450" marR="91450" marT="45725" marB="45725">
                    <a:lnB w="12700"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Clr>
                          <a:schemeClr val="dk1"/>
                        </a:buClr>
                        <a:buFont typeface="Arial"/>
                        <a:buNone/>
                      </a:pPr>
                      <a:r>
                        <a:rPr lang="zh-TW" sz="1800"/>
                        <a:t>🔴</a:t>
                      </a:r>
                      <a:endParaRPr sz="1800"/>
                    </a:p>
                  </a:txBody>
                  <a:tcPr marL="91450" marR="91450" marT="45725" marB="45725">
                    <a:lnB w="12700" cap="flat" cmpd="sng">
                      <a:solidFill>
                        <a:schemeClr val="lt1"/>
                      </a:solidFill>
                      <a:prstDash val="solid"/>
                      <a:round/>
                      <a:headEnd type="none" w="sm" len="sm"/>
                      <a:tailEnd type="none" w="sm" len="sm"/>
                    </a:lnB>
                  </a:tcPr>
                </a:tc>
                <a:tc>
                  <a:txBody>
                    <a:bodyPr/>
                    <a:lstStyle/>
                    <a:p>
                      <a:pPr marL="0" marR="0" lvl="0" indent="0" algn="ctr" rtl="0">
                        <a:spcBef>
                          <a:spcPts val="0"/>
                        </a:spcBef>
                        <a:spcAft>
                          <a:spcPts val="0"/>
                        </a:spcAft>
                        <a:buNone/>
                      </a:pPr>
                      <a:endParaRPr sz="1800"/>
                    </a:p>
                  </a:txBody>
                  <a:tcPr marL="91450" marR="91450" marT="45725" marB="45725">
                    <a:lnB w="12700" cap="flat" cmpd="sng">
                      <a:solidFill>
                        <a:schemeClr val="lt1"/>
                      </a:solidFill>
                      <a:prstDash val="solid"/>
                      <a:round/>
                      <a:headEnd type="none" w="sm" len="sm"/>
                      <a:tailEnd type="none" w="sm" len="sm"/>
                    </a:lnB>
                  </a:tcPr>
                </a:tc>
                <a:tc>
                  <a:txBody>
                    <a:bodyPr/>
                    <a:lstStyle/>
                    <a:p>
                      <a:pPr marL="0" marR="0" lvl="0" indent="0" algn="ctr" rtl="0">
                        <a:spcBef>
                          <a:spcPts val="0"/>
                        </a:spcBef>
                        <a:spcAft>
                          <a:spcPts val="0"/>
                        </a:spcAft>
                        <a:buNone/>
                      </a:pPr>
                      <a:endParaRPr sz="1800"/>
                    </a:p>
                  </a:txBody>
                  <a:tcPr marL="91450" marR="91450" marT="45725" marB="45725">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6"/>
                  </a:ext>
                </a:extLst>
              </a:tr>
              <a:tr h="436800">
                <a:tc>
                  <a:txBody>
                    <a:bodyPr/>
                    <a:lstStyle/>
                    <a:p>
                      <a:pPr marL="0" marR="0" lvl="0" indent="0" algn="ctr" rtl="0">
                        <a:spcBef>
                          <a:spcPts val="0"/>
                        </a:spcBef>
                        <a:spcAft>
                          <a:spcPts val="0"/>
                        </a:spcAft>
                        <a:buNone/>
                      </a:pPr>
                      <a:r>
                        <a:rPr lang="zh-TW" sz="2400"/>
                        <a:t>顏愷升</a:t>
                      </a:r>
                      <a:endParaRPr sz="2400"/>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Clr>
                          <a:schemeClr val="dk1"/>
                        </a:buClr>
                        <a:buFont typeface="Arial"/>
                        <a:buNone/>
                      </a:pPr>
                      <a:r>
                        <a:rPr lang="zh-TW" sz="1800"/>
                        <a:t>🔴</a:t>
                      </a:r>
                      <a:endParaRPr sz="1800"/>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Clr>
                          <a:schemeClr val="dk1"/>
                        </a:buClr>
                        <a:buFont typeface="Arial"/>
                        <a:buNone/>
                      </a:pPr>
                      <a:r>
                        <a:rPr lang="zh-TW" sz="1800"/>
                        <a:t>🔴</a:t>
                      </a:r>
                      <a:endParaRPr sz="1800"/>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marR="0" lvl="0" indent="0" algn="l" rtl="0">
                        <a:spcBef>
                          <a:spcPts val="0"/>
                        </a:spcBef>
                        <a:spcAft>
                          <a:spcPts val="0"/>
                        </a:spcAft>
                        <a:buNone/>
                      </a:pPr>
                      <a:endParaRPr sz="1800" dirty="0"/>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graphicFrame>
        <p:nvGraphicFramePr>
          <p:cNvPr id="232" name="Google Shape;232;p12"/>
          <p:cNvGraphicFramePr/>
          <p:nvPr/>
        </p:nvGraphicFramePr>
        <p:xfrm>
          <a:off x="838200" y="5256138"/>
          <a:ext cx="10515600" cy="457210"/>
        </p:xfrm>
        <a:graphic>
          <a:graphicData uri="http://schemas.openxmlformats.org/drawingml/2006/table">
            <a:tbl>
              <a:tblPr firstRow="1" bandRow="1">
                <a:noFill/>
                <a:tableStyleId>{86690440-93C2-49D6-8CE4-3F9E0EB7694C}</a:tableStyleId>
              </a:tblPr>
              <a:tblGrid>
                <a:gridCol w="2633675">
                  <a:extLst>
                    <a:ext uri="{9D8B030D-6E8A-4147-A177-3AD203B41FA5}">
                      <a16:colId xmlns:a16="http://schemas.microsoft.com/office/drawing/2014/main" val="20000"/>
                    </a:ext>
                  </a:extLst>
                </a:gridCol>
                <a:gridCol w="2624125">
                  <a:extLst>
                    <a:ext uri="{9D8B030D-6E8A-4147-A177-3AD203B41FA5}">
                      <a16:colId xmlns:a16="http://schemas.microsoft.com/office/drawing/2014/main" val="20001"/>
                    </a:ext>
                  </a:extLst>
                </a:gridCol>
                <a:gridCol w="2628900">
                  <a:extLst>
                    <a:ext uri="{9D8B030D-6E8A-4147-A177-3AD203B41FA5}">
                      <a16:colId xmlns:a16="http://schemas.microsoft.com/office/drawing/2014/main" val="20002"/>
                    </a:ext>
                  </a:extLst>
                </a:gridCol>
                <a:gridCol w="2628900">
                  <a:extLst>
                    <a:ext uri="{9D8B030D-6E8A-4147-A177-3AD203B41FA5}">
                      <a16:colId xmlns:a16="http://schemas.microsoft.com/office/drawing/2014/main" val="20003"/>
                    </a:ext>
                  </a:extLst>
                </a:gridCol>
              </a:tblGrid>
              <a:tr h="294200">
                <a:tc>
                  <a:txBody>
                    <a:bodyPr/>
                    <a:lstStyle/>
                    <a:p>
                      <a:pPr marL="0" marR="0" lvl="0" indent="0" algn="ctr" rtl="0">
                        <a:spcBef>
                          <a:spcPts val="0"/>
                        </a:spcBef>
                        <a:spcAft>
                          <a:spcPts val="0"/>
                        </a:spcAft>
                        <a:buNone/>
                      </a:pPr>
                      <a:r>
                        <a:rPr lang="zh-TW" sz="2400" b="0">
                          <a:solidFill>
                            <a:schemeClr val="dk1"/>
                          </a:solidFill>
                        </a:rPr>
                        <a:t>王畊弘</a:t>
                      </a:r>
                      <a:endParaRPr sz="2400" b="0">
                        <a:solidFill>
                          <a:schemeClr val="dk1"/>
                        </a:solidFill>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6EFF7"/>
                    </a:solidFill>
                  </a:tcPr>
                </a:tc>
                <a:tc>
                  <a:txBody>
                    <a:bodyPr/>
                    <a:lstStyle/>
                    <a:p>
                      <a:pPr marL="0" lvl="0" indent="0" algn="ctr" rtl="0">
                        <a:spcBef>
                          <a:spcPts val="0"/>
                        </a:spcBef>
                        <a:spcAft>
                          <a:spcPts val="0"/>
                        </a:spcAft>
                        <a:buClr>
                          <a:schemeClr val="dk1"/>
                        </a:buClr>
                        <a:buFont typeface="Arial"/>
                        <a:buNone/>
                      </a:pPr>
                      <a:r>
                        <a:rPr lang="zh-TW" sz="1800" b="0">
                          <a:solidFill>
                            <a:schemeClr val="dk1"/>
                          </a:solidFill>
                        </a:rPr>
                        <a:t>🔴</a:t>
                      </a:r>
                      <a:endParaRPr sz="1800"/>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6EFF7"/>
                    </a:solidFill>
                  </a:tcPr>
                </a:tc>
                <a:tc>
                  <a:txBody>
                    <a:bodyPr/>
                    <a:lstStyle/>
                    <a:p>
                      <a:pPr marL="0" lvl="0" indent="0" algn="ctr" rtl="0">
                        <a:spcBef>
                          <a:spcPts val="0"/>
                        </a:spcBef>
                        <a:spcAft>
                          <a:spcPts val="0"/>
                        </a:spcAft>
                        <a:buClr>
                          <a:schemeClr val="dk1"/>
                        </a:buClr>
                        <a:buFont typeface="Arial"/>
                        <a:buNone/>
                      </a:pPr>
                      <a:r>
                        <a:rPr lang="zh-TW" sz="1800" b="0">
                          <a:solidFill>
                            <a:schemeClr val="dk1"/>
                          </a:solidFill>
                        </a:rPr>
                        <a:t>🔴</a:t>
                      </a:r>
                      <a:endParaRPr sz="1800"/>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6EFF7"/>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6EFF7"/>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3"/>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zh-TW" dirty="0"/>
              <a:t>樹木種類與特色</a:t>
            </a:r>
            <a:endParaRPr dirty="0"/>
          </a:p>
        </p:txBody>
      </p:sp>
      <p:sp>
        <p:nvSpPr>
          <p:cNvPr id="103" name="Google Shape;103;p3"/>
          <p:cNvSpPr txBox="1">
            <a:spLocks noGrp="1"/>
          </p:cNvSpPr>
          <p:nvPr>
            <p:ph type="body" idx="1"/>
          </p:nvPr>
        </p:nvSpPr>
        <p:spPr>
          <a:xfrm>
            <a:off x="839788" y="1681162"/>
            <a:ext cx="10512424" cy="1209521"/>
          </a:xfrm>
          <a:prstGeom prst="rect">
            <a:avLst/>
          </a:prstGeom>
          <a:noFill/>
          <a:ln>
            <a:noFill/>
          </a:ln>
        </p:spPr>
        <p:txBody>
          <a:bodyPr spcFirstLastPara="1" wrap="square" lIns="91425" tIns="45700" rIns="91425" bIns="45700" anchor="t" anchorCtr="0">
            <a:normAutofit fontScale="92500" lnSpcReduction="20000"/>
          </a:bodyPr>
          <a:lstStyle/>
          <a:p>
            <a:pPr marL="457200" lvl="0" indent="-457200" algn="l" rtl="0">
              <a:lnSpc>
                <a:spcPct val="170000"/>
              </a:lnSpc>
              <a:spcBef>
                <a:spcPts val="0"/>
              </a:spcBef>
              <a:spcAft>
                <a:spcPts val="0"/>
              </a:spcAft>
              <a:buClr>
                <a:schemeClr val="dk1"/>
              </a:buClr>
              <a:buSzPts val="2800"/>
              <a:buFont typeface="Arial" panose="020B0604020202020204" pitchFamily="34" charset="0"/>
              <a:buChar char="•"/>
            </a:pPr>
            <a:r>
              <a:rPr lang="zh-TW" sz="2600" b="0" dirty="0"/>
              <a:t>相思樹：一種常綠喬木，樹皮灰色或褐色，葉子為羽狀複葉。木材堅硬，可用作建材和燃料。</a:t>
            </a:r>
            <a:endParaRPr sz="2600" b="0" dirty="0"/>
          </a:p>
          <a:p>
            <a:pPr marL="0" lvl="0" indent="0" algn="l" rtl="0">
              <a:lnSpc>
                <a:spcPct val="115000"/>
              </a:lnSpc>
              <a:spcBef>
                <a:spcPts val="0"/>
              </a:spcBef>
              <a:spcAft>
                <a:spcPts val="0"/>
              </a:spcAft>
              <a:buClr>
                <a:schemeClr val="dk1"/>
              </a:buClr>
              <a:buSzPts val="1100"/>
              <a:buNone/>
            </a:pPr>
            <a:endParaRPr sz="2600" dirty="0"/>
          </a:p>
          <a:p>
            <a:pPr marL="228600" lvl="0" indent="-50800" algn="l" rtl="0">
              <a:lnSpc>
                <a:spcPct val="90000"/>
              </a:lnSpc>
              <a:spcBef>
                <a:spcPts val="0"/>
              </a:spcBef>
              <a:spcAft>
                <a:spcPts val="0"/>
              </a:spcAft>
              <a:buClr>
                <a:schemeClr val="dk1"/>
              </a:buClr>
              <a:buSzPts val="2800"/>
              <a:buNone/>
            </a:pPr>
            <a:endParaRPr dirty="0"/>
          </a:p>
          <a:p>
            <a:pPr marL="228600" lvl="0" indent="-50800" algn="l" rtl="0">
              <a:lnSpc>
                <a:spcPct val="90000"/>
              </a:lnSpc>
              <a:spcBef>
                <a:spcPts val="0"/>
              </a:spcBef>
              <a:spcAft>
                <a:spcPts val="0"/>
              </a:spcAft>
              <a:buClr>
                <a:schemeClr val="dk1"/>
              </a:buClr>
              <a:buSzPts val="2800"/>
              <a:buNone/>
            </a:pPr>
            <a:endParaRPr dirty="0"/>
          </a:p>
        </p:txBody>
      </p:sp>
      <p:pic>
        <p:nvPicPr>
          <p:cNvPr id="104" name="Google Shape;104;p3" descr="一張含有 戶外, 樹狀, 植物, 叢林 的圖片&#10;&#10;自動產生的描述"/>
          <p:cNvPicPr preferRelativeResize="0"/>
          <p:nvPr/>
        </p:nvPicPr>
        <p:blipFill>
          <a:blip r:embed="rId3">
            <a:alphaModFix/>
          </a:blip>
          <a:stretch>
            <a:fillRect/>
          </a:stretch>
        </p:blipFill>
        <p:spPr>
          <a:xfrm>
            <a:off x="5997575" y="2216150"/>
            <a:ext cx="5721751" cy="4032250"/>
          </a:xfrm>
          <a:prstGeom prst="rect">
            <a:avLst/>
          </a:prstGeom>
          <a:noFill/>
          <a:ln>
            <a:noFill/>
          </a:ln>
        </p:spPr>
      </p:pic>
      <p:graphicFrame>
        <p:nvGraphicFramePr>
          <p:cNvPr id="106" name="文字版面配置區 1">
            <a:extLst>
              <a:ext uri="{FF2B5EF4-FFF2-40B4-BE49-F238E27FC236}">
                <a16:creationId xmlns:a16="http://schemas.microsoft.com/office/drawing/2014/main" id="{0A7E8E2B-4D13-7310-F314-CEBB3AB5F246}"/>
              </a:ext>
            </a:extLst>
          </p:cNvPr>
          <p:cNvGraphicFramePr/>
          <p:nvPr>
            <p:extLst>
              <p:ext uri="{D42A27DB-BD31-4B8C-83A1-F6EECF244321}">
                <p14:modId xmlns:p14="http://schemas.microsoft.com/office/powerpoint/2010/main" val="2071691590"/>
              </p:ext>
            </p:extLst>
          </p:nvPr>
        </p:nvGraphicFramePr>
        <p:xfrm>
          <a:off x="577029" y="2784795"/>
          <a:ext cx="5157787" cy="36845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8"/>
        <p:cNvGrpSpPr/>
        <p:nvPr/>
      </p:nvGrpSpPr>
      <p:grpSpPr>
        <a:xfrm>
          <a:off x="0" y="0"/>
          <a:ext cx="0" cy="0"/>
          <a:chOff x="0" y="0"/>
          <a:chExt cx="0" cy="0"/>
        </a:xfrm>
      </p:grpSpPr>
      <p:sp useBgFill="1">
        <p:nvSpPr>
          <p:cNvPr id="116" name="Rectangle 115">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18" name="Rectangle 117">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0" name="Straight Connector 119">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2" name="Straight Connector 121">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24"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126"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128" name="Isosceles Triangle 127">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130"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132" name="Isosceles Triangle 131">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134" name="Freeform: Shape 133">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9" name="Google Shape;109;p4"/>
          <p:cNvSpPr txBox="1">
            <a:spLocks noGrp="1"/>
          </p:cNvSpPr>
          <p:nvPr>
            <p:ph type="title"/>
          </p:nvPr>
        </p:nvSpPr>
        <p:spPr>
          <a:xfrm>
            <a:off x="7181723" y="609600"/>
            <a:ext cx="4512989" cy="2227730"/>
          </a:xfrm>
          <a:prstGeom prst="rect">
            <a:avLst/>
          </a:prstGeom>
        </p:spPr>
        <p:txBody>
          <a:bodyPr spcFirstLastPara="1" lIns="91425" tIns="45700" rIns="91425" bIns="45700" anchor="ctr" anchorCtr="0">
            <a:normAutofit/>
          </a:bodyPr>
          <a:lstStyle/>
          <a:p>
            <a:pPr marL="0" lvl="0" indent="0" rtl="0">
              <a:spcBef>
                <a:spcPts val="0"/>
              </a:spcBef>
              <a:spcAft>
                <a:spcPts val="0"/>
              </a:spcAft>
              <a:buClr>
                <a:schemeClr val="dk1"/>
              </a:buClr>
              <a:buSzPts val="4400"/>
              <a:buFont typeface="Play"/>
              <a:buNone/>
            </a:pPr>
            <a:r>
              <a:rPr lang="zh-TW" altLang="en-US">
                <a:solidFill>
                  <a:srgbClr val="FFFFFF"/>
                </a:solidFill>
              </a:rPr>
              <a:t>樹木種類與特色</a:t>
            </a:r>
          </a:p>
        </p:txBody>
      </p:sp>
      <p:pic>
        <p:nvPicPr>
          <p:cNvPr id="111" name="Google Shape;111;p4" descr="一張含有 戶外, 森林, 植物, 叢林 的圖片&#10;&#10;自動產生的描述"/>
          <p:cNvPicPr preferRelativeResize="0"/>
          <p:nvPr/>
        </p:nvPicPr>
        <p:blipFill>
          <a:blip r:embed="rId3"/>
          <a:stretch>
            <a:fillRect/>
          </a:stretch>
        </p:blipFill>
        <p:spPr>
          <a:xfrm rot="-5400000">
            <a:off x="-72443" y="1330047"/>
            <a:ext cx="5179850" cy="4069320"/>
          </a:xfrm>
          <a:prstGeom prst="rect">
            <a:avLst/>
          </a:prstGeom>
          <a:noFill/>
        </p:spPr>
      </p:pic>
      <p:sp>
        <p:nvSpPr>
          <p:cNvPr id="110" name="Google Shape;110;p4"/>
          <p:cNvSpPr txBox="1">
            <a:spLocks noGrp="1"/>
          </p:cNvSpPr>
          <p:nvPr>
            <p:ph idx="1"/>
          </p:nvPr>
        </p:nvSpPr>
        <p:spPr>
          <a:xfrm>
            <a:off x="7181725" y="2837329"/>
            <a:ext cx="4512988" cy="3317938"/>
          </a:xfrm>
          <a:prstGeom prst="rect">
            <a:avLst/>
          </a:prstGeom>
        </p:spPr>
        <p:txBody>
          <a:bodyPr spcFirstLastPara="1" lIns="91425" tIns="45700" rIns="91425" bIns="45700" anchor="t" anchorCtr="0">
            <a:normAutofit/>
          </a:bodyPr>
          <a:lstStyle/>
          <a:p>
            <a:pPr marL="228600" lvl="0" indent="-50800" rtl="0">
              <a:spcBef>
                <a:spcPts val="0"/>
              </a:spcBef>
              <a:spcAft>
                <a:spcPts val="600"/>
              </a:spcAft>
              <a:buClr>
                <a:schemeClr val="dk1"/>
              </a:buClr>
              <a:buSzPts val="2800"/>
              <a:buNone/>
            </a:pPr>
            <a:endParaRPr lang="zh-TW" altLang="en-US" dirty="0">
              <a:solidFill>
                <a:srgbClr val="FFFFFF"/>
              </a:solidFill>
            </a:endParaRPr>
          </a:p>
          <a:p>
            <a:pPr marL="520700">
              <a:spcBef>
                <a:spcPts val="0"/>
              </a:spcBef>
              <a:spcAft>
                <a:spcPts val="600"/>
              </a:spcAft>
              <a:buClr>
                <a:schemeClr val="dk1"/>
              </a:buClr>
              <a:buSzPts val="2800"/>
            </a:pPr>
            <a:r>
              <a:rPr lang="zh-TW" altLang="en-US" sz="2000" dirty="0">
                <a:solidFill>
                  <a:srgbClr val="FFFFFF"/>
                </a:solidFill>
              </a:rPr>
              <a:t>樟樹：台灣常見的樟科植物，樹高可達</a:t>
            </a:r>
            <a:r>
              <a:rPr lang="en-US" altLang="zh-TW" sz="2000" dirty="0">
                <a:solidFill>
                  <a:srgbClr val="FFFFFF"/>
                </a:solidFill>
              </a:rPr>
              <a:t>30</a:t>
            </a:r>
            <a:r>
              <a:rPr lang="zh-TW" altLang="en-US" sz="2000" dirty="0">
                <a:solidFill>
                  <a:srgbClr val="FFFFFF"/>
                </a:solidFill>
              </a:rPr>
              <a:t>米。樟樹的樹葉和樹皮散發著濃烈的樟腦香氣，常用於製作樟腦油。</a:t>
            </a:r>
          </a:p>
          <a:p>
            <a:pPr marL="228600" lvl="0" indent="-50800" rtl="0">
              <a:spcBef>
                <a:spcPts val="0"/>
              </a:spcBef>
              <a:spcAft>
                <a:spcPts val="600"/>
              </a:spcAft>
              <a:buClr>
                <a:schemeClr val="dk1"/>
              </a:buClr>
              <a:buSzPts val="2800"/>
              <a:buNone/>
            </a:pPr>
            <a:endParaRPr lang="zh-TW" altLang="en-US" sz="2000" dirty="0">
              <a:solidFill>
                <a:srgbClr val="FFFFFF"/>
              </a:solidFill>
            </a:endParaRPr>
          </a:p>
          <a:p>
            <a:pPr marL="520700">
              <a:spcBef>
                <a:spcPts val="0"/>
              </a:spcBef>
              <a:spcAft>
                <a:spcPts val="600"/>
              </a:spcAft>
              <a:buClr>
                <a:schemeClr val="dk1"/>
              </a:buClr>
              <a:buSzPts val="2800"/>
            </a:pPr>
            <a:r>
              <a:rPr lang="zh-TW" altLang="en-US" sz="2000" dirty="0">
                <a:solidFill>
                  <a:srgbClr val="FFFFFF"/>
                </a:solidFill>
              </a:rPr>
              <a:t>課程要點：</a:t>
            </a:r>
          </a:p>
          <a:p>
            <a:pPr marL="457200" lvl="0" indent="-317500" rtl="0">
              <a:spcBef>
                <a:spcPts val="0"/>
              </a:spcBef>
              <a:spcAft>
                <a:spcPts val="600"/>
              </a:spcAft>
              <a:buSzPts val="1400"/>
              <a:buChar char="•"/>
            </a:pPr>
            <a:r>
              <a:rPr lang="zh-TW" altLang="en-US" sz="2000" dirty="0">
                <a:solidFill>
                  <a:srgbClr val="FFFFFF"/>
                </a:solidFill>
              </a:rPr>
              <a:t>除蟲</a:t>
            </a:r>
          </a:p>
          <a:p>
            <a:pPr marL="457200" lvl="0" indent="-317500" rtl="0">
              <a:spcBef>
                <a:spcPts val="0"/>
              </a:spcBef>
              <a:spcAft>
                <a:spcPts val="600"/>
              </a:spcAft>
              <a:buSzPts val="1400"/>
              <a:buChar char="•"/>
            </a:pPr>
            <a:r>
              <a:rPr lang="zh-TW" altLang="en-US" sz="2000" dirty="0">
                <a:solidFill>
                  <a:srgbClr val="FFFFFF"/>
                </a:solidFill>
              </a:rPr>
              <a:t>以前為提取塑膠之原料</a:t>
            </a:r>
          </a:p>
          <a:p>
            <a:pPr marL="228600" lvl="0" indent="-50800" rtl="0">
              <a:spcBef>
                <a:spcPts val="0"/>
              </a:spcBef>
              <a:spcAft>
                <a:spcPts val="600"/>
              </a:spcAft>
              <a:buClr>
                <a:schemeClr val="dk1"/>
              </a:buClr>
              <a:buSzPts val="2800"/>
              <a:buNone/>
            </a:pPr>
            <a:endParaRPr lang="zh-TW" altLang="en-US" dirty="0">
              <a:solidFill>
                <a:srgbClr val="FFFFFF"/>
              </a:solidFill>
            </a:endParaRPr>
          </a:p>
          <a:p>
            <a:pPr marL="228600" lvl="0" indent="-50800" rtl="0">
              <a:spcBef>
                <a:spcPts val="0"/>
              </a:spcBef>
              <a:spcAft>
                <a:spcPts val="600"/>
              </a:spcAft>
              <a:buClr>
                <a:schemeClr val="dk1"/>
              </a:buClr>
              <a:buSzPts val="2800"/>
              <a:buNone/>
            </a:pPr>
            <a:endParaRPr lang="zh-TW" altLang="en-US" dirty="0">
              <a:solidFill>
                <a:srgbClr val="FFFFF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5"/>
        <p:cNvGrpSpPr/>
        <p:nvPr/>
      </p:nvGrpSpPr>
      <p:grpSpPr>
        <a:xfrm>
          <a:off x="0" y="0"/>
          <a:ext cx="0" cy="0"/>
          <a:chOff x="0" y="0"/>
          <a:chExt cx="0" cy="0"/>
        </a:xfrm>
      </p:grpSpPr>
      <p:sp>
        <p:nvSpPr>
          <p:cNvPr id="116" name="Google Shape;116;g2e15c709a3d_0_7"/>
          <p:cNvSpPr txBox="1">
            <a:spLocks noGrp="1"/>
          </p:cNvSpPr>
          <p:nvPr>
            <p:ph type="title"/>
          </p:nvPr>
        </p:nvSpPr>
        <p:spPr>
          <a:xfrm>
            <a:off x="676746" y="609600"/>
            <a:ext cx="3729076" cy="1320800"/>
          </a:xfrm>
          <a:prstGeom prst="rect">
            <a:avLst/>
          </a:prstGeom>
        </p:spPr>
        <p:txBody>
          <a:bodyPr spcFirstLastPara="1" lIns="91425" tIns="45700" rIns="91425" bIns="45700" anchor="ctr" anchorCtr="0">
            <a:normAutofit/>
          </a:bodyPr>
          <a:lstStyle/>
          <a:p>
            <a:pPr marL="0" lvl="0" indent="0" rtl="0">
              <a:spcBef>
                <a:spcPts val="0"/>
              </a:spcBef>
              <a:spcAft>
                <a:spcPts val="0"/>
              </a:spcAft>
              <a:buNone/>
            </a:pPr>
            <a:r>
              <a:rPr lang="zh-TW"/>
              <a:t>樹木種類與特色</a:t>
            </a:r>
            <a:endParaRPr lang="zh-TW" altLang="en-US"/>
          </a:p>
        </p:txBody>
      </p:sp>
      <p:sp>
        <p:nvSpPr>
          <p:cNvPr id="117" name="Google Shape;117;g2e15c709a3d_0_7"/>
          <p:cNvSpPr txBox="1">
            <a:spLocks noGrp="1"/>
          </p:cNvSpPr>
          <p:nvPr>
            <p:ph idx="1"/>
          </p:nvPr>
        </p:nvSpPr>
        <p:spPr>
          <a:xfrm>
            <a:off x="676746" y="1792727"/>
            <a:ext cx="3720916" cy="3935411"/>
          </a:xfrm>
          <a:prstGeom prst="rect">
            <a:avLst/>
          </a:prstGeom>
        </p:spPr>
        <p:txBody>
          <a:bodyPr spcFirstLastPara="1" lIns="91425" tIns="45700" rIns="91425" bIns="45700" anchorCtr="0">
            <a:noAutofit/>
          </a:bodyPr>
          <a:lstStyle/>
          <a:p>
            <a:r>
              <a:rPr lang="zh-TW" altLang="en-US" sz="2000" dirty="0"/>
              <a:t>銀合歡：銀合歡的木材可用作燃料和木炭。</a:t>
            </a:r>
          </a:p>
          <a:p>
            <a:pPr marL="0" lvl="0" indent="0" rtl="0">
              <a:spcBef>
                <a:spcPts val="1000"/>
              </a:spcBef>
              <a:spcAft>
                <a:spcPts val="0"/>
              </a:spcAft>
              <a:buClr>
                <a:schemeClr val="dk1"/>
              </a:buClr>
              <a:buSzPts val="1100"/>
              <a:buFont typeface="Arial"/>
              <a:buNone/>
            </a:pPr>
            <a:r>
              <a:rPr lang="zh-TW" altLang="en-US" sz="2000" dirty="0"/>
              <a:t>常用作綠肥、飼料和土壤改良植物。</a:t>
            </a:r>
          </a:p>
          <a:p>
            <a:pPr marL="0" lvl="0" indent="0" rtl="0">
              <a:spcBef>
                <a:spcPts val="1000"/>
              </a:spcBef>
              <a:spcAft>
                <a:spcPts val="0"/>
              </a:spcAft>
              <a:buNone/>
            </a:pPr>
            <a:endParaRPr lang="zh-TW" altLang="en-US" sz="2000" dirty="0"/>
          </a:p>
          <a:p>
            <a:r>
              <a:rPr lang="zh-TW" altLang="en-US" sz="2000" dirty="0"/>
              <a:t>課程要點：</a:t>
            </a:r>
          </a:p>
          <a:p>
            <a:pPr marL="457200" lvl="0" indent="-381000" rtl="0">
              <a:spcBef>
                <a:spcPts val="1000"/>
              </a:spcBef>
              <a:spcAft>
                <a:spcPts val="0"/>
              </a:spcAft>
              <a:buSzPts val="2400"/>
              <a:buChar char="•"/>
            </a:pPr>
            <a:r>
              <a:rPr lang="zh-TW" altLang="en-US" sz="2000" dirty="0"/>
              <a:t>有豆莢</a:t>
            </a:r>
          </a:p>
          <a:p>
            <a:pPr marL="457200" lvl="0" indent="-381000" rtl="0">
              <a:spcBef>
                <a:spcPts val="0"/>
              </a:spcBef>
              <a:spcAft>
                <a:spcPts val="0"/>
              </a:spcAft>
              <a:buSzPts val="2400"/>
              <a:buChar char="•"/>
            </a:pPr>
            <a:r>
              <a:rPr lang="zh-TW" altLang="en-US" sz="2000" dirty="0"/>
              <a:t>外來種</a:t>
            </a:r>
          </a:p>
          <a:p>
            <a:pPr marL="457200" lvl="0" indent="-381000" rtl="0">
              <a:spcBef>
                <a:spcPts val="0"/>
              </a:spcBef>
              <a:spcAft>
                <a:spcPts val="0"/>
              </a:spcAft>
              <a:buSzPts val="2400"/>
              <a:buChar char="•"/>
            </a:pPr>
            <a:r>
              <a:rPr lang="zh-TW" altLang="en-US" sz="2000" dirty="0"/>
              <a:t>根部有毒</a:t>
            </a:r>
            <a:r>
              <a:rPr lang="en-US" altLang="zh-TW" sz="2000" dirty="0"/>
              <a:t>-</a:t>
            </a:r>
            <a:r>
              <a:rPr lang="zh-TW" altLang="en-US" sz="2000" dirty="0"/>
              <a:t>對樹種與土質具有負面影響力</a:t>
            </a:r>
          </a:p>
        </p:txBody>
      </p:sp>
      <p:pic>
        <p:nvPicPr>
          <p:cNvPr id="118" name="Google Shape;118;g2e15c709a3d_0_7" descr="一張含有 戶外, 天空, 分支, 森林 的圖片&#10;&#10;自動產生的描述"/>
          <p:cNvPicPr preferRelativeResize="0"/>
          <p:nvPr/>
        </p:nvPicPr>
        <p:blipFill>
          <a:blip r:embed="rId3"/>
          <a:stretch>
            <a:fillRect/>
          </a:stretch>
        </p:blipFill>
        <p:spPr>
          <a:xfrm rot="-5400000">
            <a:off x="4368779" y="1520558"/>
            <a:ext cx="5089178" cy="3816883"/>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2"/>
        <p:cNvGrpSpPr/>
        <p:nvPr/>
      </p:nvGrpSpPr>
      <p:grpSpPr>
        <a:xfrm>
          <a:off x="0" y="0"/>
          <a:ext cx="0" cy="0"/>
          <a:chOff x="0" y="0"/>
          <a:chExt cx="0" cy="0"/>
        </a:xfrm>
      </p:grpSpPr>
      <p:sp>
        <p:nvSpPr>
          <p:cNvPr id="123" name="Google Shape;123;g2e15c709a3d_0_12"/>
          <p:cNvSpPr txBox="1">
            <a:spLocks noGrp="1"/>
          </p:cNvSpPr>
          <p:nvPr>
            <p:ph type="title"/>
          </p:nvPr>
        </p:nvSpPr>
        <p:spPr>
          <a:xfrm>
            <a:off x="677334" y="609600"/>
            <a:ext cx="8596667" cy="1320800"/>
          </a:xfrm>
          <a:prstGeom prst="rect">
            <a:avLst/>
          </a:prstGeom>
        </p:spPr>
        <p:txBody>
          <a:bodyPr spcFirstLastPara="1" lIns="91425" tIns="45700" rIns="91425" bIns="45700" anchorCtr="0">
            <a:normAutofit/>
          </a:bodyPr>
          <a:lstStyle/>
          <a:p>
            <a:pPr marL="0" lvl="0" indent="0" rtl="0">
              <a:spcBef>
                <a:spcPts val="0"/>
              </a:spcBef>
              <a:spcAft>
                <a:spcPts val="0"/>
              </a:spcAft>
              <a:buNone/>
            </a:pPr>
            <a:r>
              <a:rPr lang="zh-TW" dirty="0"/>
              <a:t>樹木種類與特色</a:t>
            </a:r>
            <a:endParaRPr lang="zh-TW" altLang="en-US" dirty="0"/>
          </a:p>
        </p:txBody>
      </p:sp>
      <p:sp>
        <p:nvSpPr>
          <p:cNvPr id="131" name="Isosceles Triangle 8">
            <a:extLst>
              <a:ext uri="{FF2B5EF4-FFF2-40B4-BE49-F238E27FC236}">
                <a16:creationId xmlns:a16="http://schemas.microsoft.com/office/drawing/2014/main" id="{98EE4960-6ED7-49B4-BEEE-A96A0C83D9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pic>
        <p:nvPicPr>
          <p:cNvPr id="125" name="Google Shape;125;g2e15c709a3d_0_12"/>
          <p:cNvPicPr preferRelativeResize="0"/>
          <p:nvPr/>
        </p:nvPicPr>
        <p:blipFill rotWithShape="1">
          <a:blip r:embed="rId3"/>
          <a:srcRect l="2486" t="18305" r="-2482" b="5908"/>
          <a:stretch/>
        </p:blipFill>
        <p:spPr>
          <a:xfrm>
            <a:off x="649075" y="2158073"/>
            <a:ext cx="2625335" cy="3882362"/>
          </a:xfrm>
          <a:prstGeom prst="rect">
            <a:avLst/>
          </a:prstGeom>
          <a:noFill/>
        </p:spPr>
      </p:pic>
      <p:pic>
        <p:nvPicPr>
          <p:cNvPr id="126" name="Google Shape;126;g2e15c709a3d_0_12"/>
          <p:cNvPicPr preferRelativeResize="0"/>
          <p:nvPr/>
        </p:nvPicPr>
        <p:blipFill rotWithShape="1">
          <a:blip r:embed="rId4"/>
          <a:srcRect t="7232" r="1" b="2606"/>
          <a:stretch/>
        </p:blipFill>
        <p:spPr>
          <a:xfrm rot="-5400000">
            <a:off x="2841843" y="2787844"/>
            <a:ext cx="3882362" cy="2625335"/>
          </a:xfrm>
          <a:prstGeom prst="rect">
            <a:avLst/>
          </a:prstGeom>
          <a:noFill/>
        </p:spPr>
      </p:pic>
      <p:sp>
        <p:nvSpPr>
          <p:cNvPr id="124" name="Google Shape;124;g2e15c709a3d_0_12"/>
          <p:cNvSpPr txBox="1">
            <a:spLocks noGrp="1"/>
          </p:cNvSpPr>
          <p:nvPr>
            <p:ph idx="1"/>
          </p:nvPr>
        </p:nvSpPr>
        <p:spPr>
          <a:xfrm>
            <a:off x="6095692" y="1630077"/>
            <a:ext cx="4199775" cy="4303273"/>
          </a:xfrm>
          <a:prstGeom prst="rect">
            <a:avLst/>
          </a:prstGeom>
        </p:spPr>
        <p:txBody>
          <a:bodyPr spcFirstLastPara="1" lIns="91425" tIns="45700" rIns="91425" bIns="45700" anchorCtr="0">
            <a:normAutofit/>
          </a:bodyPr>
          <a:lstStyle/>
          <a:p>
            <a:pPr>
              <a:lnSpc>
                <a:spcPct val="90000"/>
              </a:lnSpc>
              <a:buSzPts val="935"/>
            </a:pPr>
            <a:r>
              <a:rPr lang="zh-TW" altLang="en-US" sz="2000" dirty="0"/>
              <a:t>苦楝：</a:t>
            </a:r>
            <a:r>
              <a:rPr lang="zh-TW" altLang="en-US" sz="2000" dirty="0">
                <a:highlight>
                  <a:srgbClr val="FFFFFF"/>
                </a:highlight>
              </a:rPr>
              <a:t>苦楝為台灣原生種，樹皮和果實具有苦澀的味道，因此得名。</a:t>
            </a:r>
            <a:endParaRPr lang="zh-TW" altLang="en-US" sz="2000" dirty="0"/>
          </a:p>
          <a:p>
            <a:pPr marL="0" lvl="0" indent="0" rtl="0">
              <a:lnSpc>
                <a:spcPct val="90000"/>
              </a:lnSpc>
              <a:spcBef>
                <a:spcPts val="1000"/>
              </a:spcBef>
              <a:spcAft>
                <a:spcPts val="0"/>
              </a:spcAft>
              <a:buSzPts val="935"/>
              <a:buNone/>
            </a:pPr>
            <a:endParaRPr lang="zh-TW" altLang="en-US" sz="2000" dirty="0"/>
          </a:p>
          <a:p>
            <a:pPr>
              <a:lnSpc>
                <a:spcPct val="90000"/>
              </a:lnSpc>
              <a:buSzPts val="935"/>
            </a:pPr>
            <a:r>
              <a:rPr lang="zh-TW" altLang="en-US" sz="2000" dirty="0"/>
              <a:t>課程要點：</a:t>
            </a:r>
          </a:p>
          <a:p>
            <a:pPr marL="0" lvl="0" indent="0" rtl="0">
              <a:lnSpc>
                <a:spcPct val="90000"/>
              </a:lnSpc>
              <a:spcBef>
                <a:spcPts val="1000"/>
              </a:spcBef>
              <a:spcAft>
                <a:spcPts val="0"/>
              </a:spcAft>
              <a:buSzPts val="935"/>
              <a:buNone/>
            </a:pPr>
            <a:endParaRPr lang="zh-TW" altLang="en-US" sz="2000" dirty="0"/>
          </a:p>
          <a:p>
            <a:pPr marL="457200" lvl="0" indent="-381000" rtl="0">
              <a:lnSpc>
                <a:spcPct val="90000"/>
              </a:lnSpc>
              <a:spcBef>
                <a:spcPts val="0"/>
              </a:spcBef>
              <a:spcAft>
                <a:spcPts val="0"/>
              </a:spcAft>
              <a:buSzPts val="2400"/>
              <a:buChar char="•"/>
            </a:pPr>
            <a:r>
              <a:rPr lang="zh-TW" altLang="en-US" sz="2000" dirty="0"/>
              <a:t>台灣原生種</a:t>
            </a:r>
          </a:p>
          <a:p>
            <a:pPr marL="457200" lvl="0" indent="-381000" rtl="0">
              <a:lnSpc>
                <a:spcPct val="90000"/>
              </a:lnSpc>
              <a:spcBef>
                <a:spcPts val="0"/>
              </a:spcBef>
              <a:spcAft>
                <a:spcPts val="0"/>
              </a:spcAft>
              <a:buSzPts val="2400"/>
              <a:buChar char="•"/>
            </a:pPr>
            <a:r>
              <a:rPr lang="zh-TW" altLang="en-US" sz="2000" dirty="0"/>
              <a:t>樹身上有苦味</a:t>
            </a:r>
          </a:p>
          <a:p>
            <a:pPr marL="457200" lvl="0" indent="-381000" rtl="0">
              <a:lnSpc>
                <a:spcPct val="90000"/>
              </a:lnSpc>
              <a:spcBef>
                <a:spcPts val="0"/>
              </a:spcBef>
              <a:spcAft>
                <a:spcPts val="0"/>
              </a:spcAft>
              <a:buSzPts val="2400"/>
              <a:buChar char="•"/>
            </a:pPr>
            <a:r>
              <a:rPr lang="zh-TW" altLang="en-US" sz="2000" dirty="0"/>
              <a:t>有藥用</a:t>
            </a:r>
          </a:p>
          <a:p>
            <a:pPr marL="457200" lvl="0" indent="-381000" rtl="0">
              <a:lnSpc>
                <a:spcPct val="90000"/>
              </a:lnSpc>
              <a:spcBef>
                <a:spcPts val="0"/>
              </a:spcBef>
              <a:spcAft>
                <a:spcPts val="0"/>
              </a:spcAft>
              <a:buSzPts val="2400"/>
              <a:buChar char="•"/>
            </a:pPr>
            <a:r>
              <a:rPr lang="zh-TW" altLang="en-US" sz="2000" dirty="0"/>
              <a:t>果實像鈴鐺</a:t>
            </a:r>
            <a:r>
              <a:rPr lang="en-US" altLang="zh-TW" sz="2000" dirty="0"/>
              <a:t>-</a:t>
            </a:r>
            <a:r>
              <a:rPr lang="zh-TW" altLang="en-US" sz="2000" dirty="0"/>
              <a:t>稱金鈴子（有毒）</a:t>
            </a:r>
          </a:p>
          <a:p>
            <a:pPr marL="457200" lvl="0" indent="-381000" rtl="0">
              <a:lnSpc>
                <a:spcPct val="90000"/>
              </a:lnSpc>
              <a:spcBef>
                <a:spcPts val="0"/>
              </a:spcBef>
              <a:spcAft>
                <a:spcPts val="0"/>
              </a:spcAft>
              <a:buSzPts val="2400"/>
              <a:buChar char="•"/>
            </a:pPr>
            <a:r>
              <a:rPr lang="en-US" altLang="zh-TW" sz="2000" dirty="0"/>
              <a:t>3</a:t>
            </a:r>
            <a:r>
              <a:rPr lang="zh-TW" altLang="en-US" sz="2000" dirty="0"/>
              <a:t>、</a:t>
            </a:r>
            <a:r>
              <a:rPr lang="en-US" altLang="zh-TW" sz="2000" dirty="0"/>
              <a:t>4</a:t>
            </a:r>
            <a:r>
              <a:rPr lang="zh-TW" altLang="en-US" sz="2000" dirty="0"/>
              <a:t>月開花</a:t>
            </a:r>
          </a:p>
          <a:p>
            <a:pPr marL="0" lvl="0" indent="0" rtl="0">
              <a:lnSpc>
                <a:spcPct val="90000"/>
              </a:lnSpc>
              <a:spcBef>
                <a:spcPts val="0"/>
              </a:spcBef>
              <a:spcAft>
                <a:spcPts val="0"/>
              </a:spcAft>
              <a:buNone/>
            </a:pPr>
            <a:endParaRPr lang="zh-TW" altLang="en-US" sz="2000" dirty="0"/>
          </a:p>
          <a:p>
            <a:pPr marL="0" lvl="0" indent="0" rtl="0">
              <a:lnSpc>
                <a:spcPct val="90000"/>
              </a:lnSpc>
              <a:spcBef>
                <a:spcPts val="0"/>
              </a:spcBef>
              <a:spcAft>
                <a:spcPts val="0"/>
              </a:spcAft>
              <a:buNone/>
            </a:pPr>
            <a:r>
              <a:rPr lang="zh-TW" altLang="en-US" sz="2000" dirty="0"/>
              <a:t>（圖片可清晰看見其樹幹的特色</a:t>
            </a:r>
          </a:p>
          <a:p>
            <a:pPr marL="0" lvl="0" indent="0" rtl="0">
              <a:lnSpc>
                <a:spcPct val="90000"/>
              </a:lnSpc>
              <a:spcBef>
                <a:spcPts val="1000"/>
              </a:spcBef>
              <a:spcAft>
                <a:spcPts val="0"/>
              </a:spcAft>
              <a:buNone/>
            </a:pPr>
            <a:endParaRPr lang="zh-TW" altLang="en-US" sz="1500" dirty="0"/>
          </a:p>
          <a:p>
            <a:pPr marL="0" lvl="0" indent="0" rtl="0">
              <a:lnSpc>
                <a:spcPct val="90000"/>
              </a:lnSpc>
              <a:spcBef>
                <a:spcPts val="1000"/>
              </a:spcBef>
              <a:spcAft>
                <a:spcPts val="0"/>
              </a:spcAft>
              <a:buSzPts val="935"/>
              <a:buNone/>
            </a:pPr>
            <a:endParaRPr lang="zh-TW" altLang="en-US" sz="15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0"/>
        <p:cNvGrpSpPr/>
        <p:nvPr/>
      </p:nvGrpSpPr>
      <p:grpSpPr>
        <a:xfrm>
          <a:off x="0" y="0"/>
          <a:ext cx="0" cy="0"/>
          <a:chOff x="0" y="0"/>
          <a:chExt cx="0" cy="0"/>
        </a:xfrm>
      </p:grpSpPr>
      <p:sp>
        <p:nvSpPr>
          <p:cNvPr id="131" name="Google Shape;131;g2e15c709a3d_0_17"/>
          <p:cNvSpPr txBox="1">
            <a:spLocks noGrp="1"/>
          </p:cNvSpPr>
          <p:nvPr>
            <p:ph type="title"/>
          </p:nvPr>
        </p:nvSpPr>
        <p:spPr>
          <a:xfrm>
            <a:off x="676746" y="609600"/>
            <a:ext cx="3729076" cy="1320800"/>
          </a:xfrm>
          <a:prstGeom prst="rect">
            <a:avLst/>
          </a:prstGeom>
        </p:spPr>
        <p:txBody>
          <a:bodyPr spcFirstLastPara="1" lIns="91425" tIns="45700" rIns="91425" bIns="45700" anchor="ctr" anchorCtr="0">
            <a:normAutofit/>
          </a:bodyPr>
          <a:lstStyle/>
          <a:p>
            <a:pPr marL="0" lvl="0" indent="0" rtl="0">
              <a:spcBef>
                <a:spcPts val="0"/>
              </a:spcBef>
              <a:spcAft>
                <a:spcPts val="0"/>
              </a:spcAft>
              <a:buNone/>
            </a:pPr>
            <a:r>
              <a:rPr lang="zh-TW"/>
              <a:t>樹木種類與特色</a:t>
            </a:r>
            <a:endParaRPr lang="zh-TW" altLang="en-US"/>
          </a:p>
        </p:txBody>
      </p:sp>
      <p:sp>
        <p:nvSpPr>
          <p:cNvPr id="132" name="Google Shape;132;g2e15c709a3d_0_17"/>
          <p:cNvSpPr txBox="1">
            <a:spLocks noGrp="1"/>
          </p:cNvSpPr>
          <p:nvPr>
            <p:ph idx="1"/>
          </p:nvPr>
        </p:nvSpPr>
        <p:spPr>
          <a:xfrm>
            <a:off x="676746" y="1771707"/>
            <a:ext cx="4338778" cy="4366335"/>
          </a:xfrm>
          <a:prstGeom prst="rect">
            <a:avLst/>
          </a:prstGeom>
        </p:spPr>
        <p:txBody>
          <a:bodyPr spcFirstLastPara="1" lIns="91425" tIns="45700" rIns="91425" bIns="45700" anchorCtr="0">
            <a:normAutofit/>
          </a:bodyPr>
          <a:lstStyle/>
          <a:p>
            <a:pPr>
              <a:lnSpc>
                <a:spcPct val="90000"/>
              </a:lnSpc>
            </a:pPr>
            <a:r>
              <a:rPr lang="zh-TW" altLang="en-US" sz="2000" dirty="0"/>
              <a:t>構樹：</a:t>
            </a:r>
            <a:r>
              <a:rPr lang="zh-TW" altLang="en-US" sz="2000" dirty="0">
                <a:highlight>
                  <a:srgbClr val="FFFFFF"/>
                </a:highlight>
              </a:rPr>
              <a:t>圓形的果實像叮噹般掛滿整棵樹，又叫做「噹噹樹」。 </a:t>
            </a:r>
            <a:r>
              <a:rPr lang="en-US" altLang="zh-TW" sz="2000" dirty="0">
                <a:highlight>
                  <a:srgbClr val="FFFFFF"/>
                </a:highlight>
              </a:rPr>
              <a:t>· </a:t>
            </a:r>
            <a:r>
              <a:rPr lang="zh-TW" altLang="en-US" sz="2000" dirty="0">
                <a:highlight>
                  <a:srgbClr val="FFFFFF"/>
                </a:highlight>
              </a:rPr>
              <a:t>構樹樹皮含有很高的纖維質，可用來造紙，因為質地優良可用於印製鈔票，所以又叫做「鈔票樹」。</a:t>
            </a:r>
            <a:endParaRPr lang="zh-TW" altLang="en-US" sz="2000" dirty="0"/>
          </a:p>
          <a:p>
            <a:pPr marL="0" lvl="0" indent="0" rtl="0">
              <a:lnSpc>
                <a:spcPct val="90000"/>
              </a:lnSpc>
              <a:spcBef>
                <a:spcPts val="1000"/>
              </a:spcBef>
              <a:spcAft>
                <a:spcPts val="0"/>
              </a:spcAft>
              <a:buNone/>
            </a:pPr>
            <a:endParaRPr lang="zh-TW" altLang="en-US" sz="2000" dirty="0"/>
          </a:p>
          <a:p>
            <a:pPr>
              <a:lnSpc>
                <a:spcPct val="90000"/>
              </a:lnSpc>
            </a:pPr>
            <a:r>
              <a:rPr lang="zh-TW" altLang="en-US" sz="2000" dirty="0"/>
              <a:t>課程要點：</a:t>
            </a:r>
          </a:p>
          <a:p>
            <a:pPr marL="457200" lvl="0" indent="-381000" rtl="0">
              <a:lnSpc>
                <a:spcPct val="90000"/>
              </a:lnSpc>
              <a:spcBef>
                <a:spcPts val="0"/>
              </a:spcBef>
              <a:spcAft>
                <a:spcPts val="0"/>
              </a:spcAft>
              <a:buSzPts val="2400"/>
              <a:buChar char="•"/>
            </a:pPr>
            <a:r>
              <a:rPr lang="zh-TW" altLang="en-US" sz="2000" dirty="0"/>
              <a:t>梅花鹿愛吃</a:t>
            </a:r>
          </a:p>
          <a:p>
            <a:pPr marL="457200" lvl="0" indent="-381000" rtl="0">
              <a:lnSpc>
                <a:spcPct val="90000"/>
              </a:lnSpc>
              <a:spcBef>
                <a:spcPts val="0"/>
              </a:spcBef>
              <a:spcAft>
                <a:spcPts val="0"/>
              </a:spcAft>
              <a:buSzPts val="2400"/>
              <a:buChar char="•"/>
            </a:pPr>
            <a:r>
              <a:rPr lang="zh-TW" altLang="en-US" sz="2000" dirty="0"/>
              <a:t>葉子有細毛</a:t>
            </a:r>
          </a:p>
          <a:p>
            <a:pPr marL="457200" lvl="0" indent="-381000" rtl="0">
              <a:lnSpc>
                <a:spcPct val="90000"/>
              </a:lnSpc>
              <a:spcBef>
                <a:spcPts val="0"/>
              </a:spcBef>
              <a:spcAft>
                <a:spcPts val="0"/>
              </a:spcAft>
              <a:buSzPts val="2400"/>
              <a:buChar char="•"/>
            </a:pPr>
            <a:r>
              <a:rPr lang="zh-TW" altLang="en-US" sz="2000" dirty="0"/>
              <a:t>先驅物種，需要的陽光最多</a:t>
            </a:r>
          </a:p>
          <a:p>
            <a:pPr marL="457200" lvl="0" indent="-381000" rtl="0">
              <a:lnSpc>
                <a:spcPct val="90000"/>
              </a:lnSpc>
              <a:spcBef>
                <a:spcPts val="0"/>
              </a:spcBef>
              <a:spcAft>
                <a:spcPts val="0"/>
              </a:spcAft>
              <a:buSzPts val="2400"/>
              <a:buChar char="•"/>
            </a:pPr>
            <a:r>
              <a:rPr lang="zh-TW" altLang="en-US" sz="2000" dirty="0"/>
              <a:t>能帶給土壤較多養分</a:t>
            </a:r>
          </a:p>
          <a:p>
            <a:pPr marL="457200" lvl="0" indent="-381000" rtl="0">
              <a:lnSpc>
                <a:spcPct val="90000"/>
              </a:lnSpc>
              <a:spcBef>
                <a:spcPts val="0"/>
              </a:spcBef>
              <a:spcAft>
                <a:spcPts val="0"/>
              </a:spcAft>
              <a:buSzPts val="2400"/>
              <a:buChar char="•"/>
            </a:pPr>
            <a:r>
              <a:rPr lang="zh-TW" altLang="en-US" sz="2000" dirty="0"/>
              <a:t>分男女</a:t>
            </a:r>
            <a:r>
              <a:rPr lang="en-US" altLang="zh-TW" sz="2000" dirty="0"/>
              <a:t>-</a:t>
            </a:r>
            <a:r>
              <a:rPr lang="zh-TW" altLang="en-US" sz="2000" dirty="0"/>
              <a:t>女生圓果實</a:t>
            </a:r>
            <a:r>
              <a:rPr lang="en-US" altLang="zh-TW" sz="2000" dirty="0"/>
              <a:t>;</a:t>
            </a:r>
            <a:r>
              <a:rPr lang="zh-TW" altLang="en-US" sz="2000" dirty="0"/>
              <a:t>男生為開花、果實為長型</a:t>
            </a:r>
          </a:p>
          <a:p>
            <a:pPr marL="457200" lvl="0" indent="0" rtl="0">
              <a:lnSpc>
                <a:spcPct val="90000"/>
              </a:lnSpc>
              <a:spcBef>
                <a:spcPts val="1000"/>
              </a:spcBef>
              <a:spcAft>
                <a:spcPts val="0"/>
              </a:spcAft>
              <a:buNone/>
            </a:pPr>
            <a:endParaRPr lang="zh-TW" altLang="en-US" sz="1700" dirty="0"/>
          </a:p>
        </p:txBody>
      </p:sp>
      <p:pic>
        <p:nvPicPr>
          <p:cNvPr id="133" name="Google Shape;133;g2e15c709a3d_0_17"/>
          <p:cNvPicPr preferRelativeResize="0"/>
          <p:nvPr/>
        </p:nvPicPr>
        <p:blipFill>
          <a:blip r:embed="rId3"/>
          <a:stretch>
            <a:fillRect/>
          </a:stretch>
        </p:blipFill>
        <p:spPr>
          <a:xfrm>
            <a:off x="5105980" y="2034465"/>
            <a:ext cx="4602747" cy="3106854"/>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7"/>
        <p:cNvGrpSpPr/>
        <p:nvPr/>
      </p:nvGrpSpPr>
      <p:grpSpPr>
        <a:xfrm>
          <a:off x="0" y="0"/>
          <a:ext cx="0" cy="0"/>
          <a:chOff x="0" y="0"/>
          <a:chExt cx="0" cy="0"/>
        </a:xfrm>
      </p:grpSpPr>
      <p:pic>
        <p:nvPicPr>
          <p:cNvPr id="140" name="Google Shape;140;g2e15c709a3d_0_22" descr="一張含有 戶外, 樹狀, 天空, 植物 的圖片&#10;&#10;自動產生的描述"/>
          <p:cNvPicPr preferRelativeResize="0"/>
          <p:nvPr/>
        </p:nvPicPr>
        <p:blipFill rotWithShape="1">
          <a:blip r:embed="rId3"/>
          <a:srcRect t="27210" r="-1" b="7864"/>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a:noFill/>
        </p:spPr>
      </p:pic>
      <p:sp>
        <p:nvSpPr>
          <p:cNvPr id="138" name="Google Shape;138;g2e15c709a3d_0_22"/>
          <p:cNvSpPr txBox="1">
            <a:spLocks noGrp="1"/>
          </p:cNvSpPr>
          <p:nvPr>
            <p:ph type="title"/>
          </p:nvPr>
        </p:nvSpPr>
        <p:spPr>
          <a:xfrm>
            <a:off x="677333" y="609600"/>
            <a:ext cx="3851123" cy="1320800"/>
          </a:xfrm>
          <a:prstGeom prst="rect">
            <a:avLst/>
          </a:prstGeom>
        </p:spPr>
        <p:txBody>
          <a:bodyPr spcFirstLastPara="1" lIns="91425" tIns="45700" rIns="91425" bIns="45700" anchorCtr="0">
            <a:normAutofit/>
          </a:bodyPr>
          <a:lstStyle/>
          <a:p>
            <a:pPr marL="0" lvl="0" indent="0" rtl="0">
              <a:spcBef>
                <a:spcPts val="0"/>
              </a:spcBef>
              <a:spcAft>
                <a:spcPts val="0"/>
              </a:spcAft>
              <a:buNone/>
            </a:pPr>
            <a:r>
              <a:rPr lang="zh-TW" dirty="0"/>
              <a:t>樹木種類與特色</a:t>
            </a:r>
            <a:endParaRPr lang="zh-TW" altLang="en-US"/>
          </a:p>
        </p:txBody>
      </p:sp>
      <p:sp>
        <p:nvSpPr>
          <p:cNvPr id="139" name="Google Shape;139;g2e15c709a3d_0_22"/>
          <p:cNvSpPr txBox="1">
            <a:spLocks noGrp="1"/>
          </p:cNvSpPr>
          <p:nvPr>
            <p:ph idx="1"/>
          </p:nvPr>
        </p:nvSpPr>
        <p:spPr>
          <a:xfrm>
            <a:off x="677334" y="2160589"/>
            <a:ext cx="3851122" cy="3880773"/>
          </a:xfrm>
          <a:prstGeom prst="rect">
            <a:avLst/>
          </a:prstGeom>
        </p:spPr>
        <p:txBody>
          <a:bodyPr spcFirstLastPara="1" lIns="91425" tIns="45700" rIns="91425" bIns="45700" anchorCtr="0">
            <a:normAutofit/>
          </a:bodyPr>
          <a:lstStyle/>
          <a:p>
            <a:r>
              <a:rPr lang="zh-TW" altLang="en-US" sz="2000" dirty="0"/>
              <a:t>馬纓丹：​​</a:t>
            </a:r>
            <a:r>
              <a:rPr lang="zh-TW" altLang="en-US" sz="2000" dirty="0">
                <a:highlight>
                  <a:srgbClr val="FFFFFF"/>
                </a:highlight>
              </a:rPr>
              <a:t>馬纓丹，由於整株植物含有揮發性油，因此其枝、葉會散發出具有刺激性的嗆臭味，「馬纓丹」又 稱為「臭草」、「臭金鳳」或「小臭茉莉」。其花色豐富多樣。</a:t>
            </a:r>
            <a:endParaRPr lang="es-ES" altLang="zh-TW" sz="2000" dirty="0">
              <a:highlight>
                <a:srgbClr val="FFFFFF"/>
              </a:highlight>
            </a:endParaRPr>
          </a:p>
          <a:p>
            <a:endParaRPr lang="zh-TW" altLang="en-US" sz="2000" dirty="0"/>
          </a:p>
          <a:p>
            <a:r>
              <a:rPr lang="zh-TW" altLang="en-US" sz="2000" dirty="0"/>
              <a:t>課程要點：</a:t>
            </a:r>
          </a:p>
          <a:p>
            <a:pPr marL="457200" lvl="0" indent="-381000" rtl="0">
              <a:spcBef>
                <a:spcPts val="1000"/>
              </a:spcBef>
              <a:spcAft>
                <a:spcPts val="0"/>
              </a:spcAft>
              <a:buSzPts val="2400"/>
              <a:buChar char="•"/>
            </a:pPr>
            <a:r>
              <a:rPr lang="zh-TW" altLang="en-US" sz="2000" dirty="0"/>
              <a:t>蜜園植物</a:t>
            </a:r>
          </a:p>
          <a:p>
            <a:pPr marL="0" lvl="0" indent="0" rtl="0">
              <a:spcBef>
                <a:spcPts val="1000"/>
              </a:spcBef>
              <a:spcAft>
                <a:spcPts val="0"/>
              </a:spcAft>
              <a:buNone/>
            </a:pPr>
            <a:endParaRPr lang="zh-TW" altLang="en-US" dirty="0"/>
          </a:p>
        </p:txBody>
      </p:sp>
      <p:cxnSp>
        <p:nvCxnSpPr>
          <p:cNvPr id="145" name="Straight Connector 144">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7" name="Straight Connector 146">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9"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151"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153"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155"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157"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159"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161"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144"/>
        <p:cNvGrpSpPr/>
        <p:nvPr/>
      </p:nvGrpSpPr>
      <p:grpSpPr>
        <a:xfrm>
          <a:off x="0" y="0"/>
          <a:ext cx="0" cy="0"/>
          <a:chOff x="0" y="0"/>
          <a:chExt cx="0" cy="0"/>
        </a:xfrm>
      </p:grpSpPr>
      <p:sp>
        <p:nvSpPr>
          <p:cNvPr id="145" name="Google Shape;145;p7"/>
          <p:cNvSpPr txBox="1">
            <a:spLocks noGrp="1"/>
          </p:cNvSpPr>
          <p:nvPr>
            <p:ph type="title"/>
          </p:nvPr>
        </p:nvSpPr>
        <p:spPr>
          <a:xfrm>
            <a:off x="5536734" y="609600"/>
            <a:ext cx="3737268" cy="1320800"/>
          </a:xfrm>
          <a:prstGeom prst="rect">
            <a:avLst/>
          </a:prstGeom>
        </p:spPr>
        <p:txBody>
          <a:bodyPr spcFirstLastPara="1" lIns="91425" tIns="45700" rIns="91425" bIns="45700" anchorCtr="0">
            <a:normAutofit/>
          </a:bodyPr>
          <a:lstStyle/>
          <a:p>
            <a:pPr marL="0" lvl="0" indent="0" rtl="0">
              <a:spcBef>
                <a:spcPts val="0"/>
              </a:spcBef>
              <a:spcAft>
                <a:spcPts val="0"/>
              </a:spcAft>
              <a:buClr>
                <a:schemeClr val="dk1"/>
              </a:buClr>
              <a:buSzPts val="4400"/>
              <a:buFont typeface="Play"/>
              <a:buNone/>
            </a:pPr>
            <a:r>
              <a:rPr lang="zh-TW" dirty="0"/>
              <a:t>其他關於植物與額外之知識</a:t>
            </a:r>
            <a:endParaRPr lang="zh-TW" altLang="en-US"/>
          </a:p>
        </p:txBody>
      </p:sp>
      <p:sp>
        <p:nvSpPr>
          <p:cNvPr id="146" name="Google Shape;146;p7"/>
          <p:cNvSpPr txBox="1">
            <a:spLocks noGrp="1"/>
          </p:cNvSpPr>
          <p:nvPr>
            <p:ph idx="1"/>
          </p:nvPr>
        </p:nvSpPr>
        <p:spPr>
          <a:xfrm>
            <a:off x="5209563" y="2160589"/>
            <a:ext cx="4796285" cy="4166639"/>
          </a:xfrm>
          <a:prstGeom prst="rect">
            <a:avLst/>
          </a:prstGeom>
        </p:spPr>
        <p:txBody>
          <a:bodyPr spcFirstLastPara="1" lIns="91425" tIns="45700" rIns="91425" bIns="45700" anchorCtr="0">
            <a:noAutofit/>
          </a:bodyPr>
          <a:lstStyle/>
          <a:p>
            <a:pPr marL="463550" indent="-285750">
              <a:spcBef>
                <a:spcPts val="0"/>
              </a:spcBef>
              <a:spcAft>
                <a:spcPts val="600"/>
              </a:spcAft>
              <a:buClr>
                <a:schemeClr val="dk1"/>
              </a:buClr>
              <a:buSzPts val="2800"/>
            </a:pPr>
            <a:r>
              <a:rPr lang="zh-TW" altLang="en-US" dirty="0"/>
              <a:t>百花蜜：是蜜蜂採集多種花蜜釀造而成的一種蜂蜜。因為蜜源多樣，所以味道香甜且層次豐富，顏色也會因不同花種而有所不同。</a:t>
            </a:r>
          </a:p>
          <a:p>
            <a:pPr marL="228600" lvl="0" indent="-50800" rtl="0">
              <a:spcBef>
                <a:spcPts val="0"/>
              </a:spcBef>
              <a:spcAft>
                <a:spcPts val="600"/>
              </a:spcAft>
              <a:buClr>
                <a:schemeClr val="dk1"/>
              </a:buClr>
              <a:buSzPts val="2800"/>
              <a:buNone/>
            </a:pPr>
            <a:endParaRPr lang="zh-TW" altLang="en-US" dirty="0"/>
          </a:p>
          <a:p>
            <a:pPr marL="463550" indent="-285750">
              <a:spcBef>
                <a:spcPts val="0"/>
              </a:spcBef>
              <a:spcAft>
                <a:spcPts val="600"/>
              </a:spcAft>
              <a:buClr>
                <a:schemeClr val="dk1"/>
              </a:buClr>
              <a:buSzPts val="2800"/>
            </a:pPr>
            <a:r>
              <a:rPr lang="zh-TW" altLang="en-US" dirty="0"/>
              <a:t>百花蜜富含多種營養素，如維生素、礦物質和抗氧化劑，有助於提升免疫力、促進消化和保養皮膚。</a:t>
            </a:r>
          </a:p>
          <a:p>
            <a:pPr marL="228600" lvl="0" indent="-50800" rtl="0">
              <a:spcBef>
                <a:spcPts val="0"/>
              </a:spcBef>
              <a:spcAft>
                <a:spcPts val="600"/>
              </a:spcAft>
              <a:buClr>
                <a:schemeClr val="dk1"/>
              </a:buClr>
              <a:buSzPts val="2800"/>
              <a:buNone/>
            </a:pPr>
            <a:endParaRPr lang="zh-TW" altLang="en-US" dirty="0"/>
          </a:p>
          <a:p>
            <a:pPr marL="463550" indent="-285750">
              <a:spcBef>
                <a:spcPts val="0"/>
              </a:spcBef>
              <a:spcAft>
                <a:spcPts val="600"/>
              </a:spcAft>
              <a:buClr>
                <a:schemeClr val="dk1"/>
              </a:buClr>
              <a:buSzPts val="2800"/>
            </a:pPr>
            <a:r>
              <a:rPr lang="zh-TW" altLang="en-US" dirty="0"/>
              <a:t>課程要點：</a:t>
            </a:r>
          </a:p>
          <a:p>
            <a:pPr marL="228600" lvl="0" indent="-50800" rtl="0">
              <a:spcBef>
                <a:spcPts val="0"/>
              </a:spcBef>
              <a:spcAft>
                <a:spcPts val="600"/>
              </a:spcAft>
              <a:buClr>
                <a:schemeClr val="dk1"/>
              </a:buClr>
              <a:buSzPts val="2800"/>
              <a:buNone/>
            </a:pPr>
            <a:r>
              <a:rPr lang="zh-TW" altLang="en-US" dirty="0"/>
              <a:t>例：大花咸豐草（葉子可食用，也可作為藥材）</a:t>
            </a:r>
          </a:p>
        </p:txBody>
      </p:sp>
      <p:pic>
        <p:nvPicPr>
          <p:cNvPr id="147" name="Google Shape;147;p7"/>
          <p:cNvPicPr preferRelativeResize="0"/>
          <p:nvPr/>
        </p:nvPicPr>
        <p:blipFill rotWithShape="1">
          <a:blip r:embed="rId3"/>
          <a:srcRect l="15404" r="21662" b="-1"/>
          <a:stretch/>
        </p:blipFill>
        <p:spPr>
          <a:xfrm>
            <a:off x="220528" y="168165"/>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a:noFill/>
        </p:spPr>
      </p:pic>
      <p:sp>
        <p:nvSpPr>
          <p:cNvPr id="152" name="Isosceles Triangle 151">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Tree>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多面向">
  <a:themeElements>
    <a:clrScheme name="多面向">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多面向">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多面向">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31</TotalTime>
  <Words>1569</Words>
  <Application>Microsoft Macintosh PowerPoint</Application>
  <PresentationFormat>寬螢幕</PresentationFormat>
  <Paragraphs>166</Paragraphs>
  <Slides>21</Slides>
  <Notes>21</Notes>
  <HiddenSlides>0</HiddenSlides>
  <MMClips>0</MMClips>
  <ScaleCrop>false</ScaleCrop>
  <HeadingPairs>
    <vt:vector size="6" baseType="variant">
      <vt:variant>
        <vt:lpstr>使用字型</vt:lpstr>
      </vt:variant>
      <vt:variant>
        <vt:i4>4</vt:i4>
      </vt:variant>
      <vt:variant>
        <vt:lpstr>佈景主題</vt:lpstr>
      </vt:variant>
      <vt:variant>
        <vt:i4>1</vt:i4>
      </vt:variant>
      <vt:variant>
        <vt:lpstr>投影片標題</vt:lpstr>
      </vt:variant>
      <vt:variant>
        <vt:i4>21</vt:i4>
      </vt:variant>
    </vt:vector>
  </HeadingPairs>
  <TitlesOfParts>
    <vt:vector size="26" baseType="lpstr">
      <vt:lpstr>Arial</vt:lpstr>
      <vt:lpstr>Play</vt:lpstr>
      <vt:lpstr>Trebuchet MS</vt:lpstr>
      <vt:lpstr>Wingdings 3</vt:lpstr>
      <vt:lpstr>多面向</vt:lpstr>
      <vt:lpstr>靜宜後山探察 -</vt:lpstr>
      <vt:lpstr>關於大肚山</vt:lpstr>
      <vt:lpstr>樹木種類與特色</vt:lpstr>
      <vt:lpstr>樹木種類與特色</vt:lpstr>
      <vt:lpstr>樹木種類與特色</vt:lpstr>
      <vt:lpstr>樹木種類與特色</vt:lpstr>
      <vt:lpstr>樹木種類與特色</vt:lpstr>
      <vt:lpstr>樹木種類與特色</vt:lpstr>
      <vt:lpstr>其他關於植物與額外之知識</vt:lpstr>
      <vt:lpstr>其他關於植物與額外之知識</vt:lpstr>
      <vt:lpstr>其他關於植物與額外之知識</vt:lpstr>
      <vt:lpstr>其他關於植物與額外之知識</vt:lpstr>
      <vt:lpstr>其他關於植物與額外之知識</vt:lpstr>
      <vt:lpstr>其他關於植物與額外之知識</vt:lpstr>
      <vt:lpstr>其他關於植物與額外之知識</vt:lpstr>
      <vt:lpstr>心得</vt:lpstr>
      <vt:lpstr>心得</vt:lpstr>
      <vt:lpstr>心得</vt:lpstr>
      <vt:lpstr>心得</vt:lpstr>
      <vt:lpstr>資料來源</vt:lpstr>
      <vt:lpstr>分工表</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Yi Ting Chiu</dc:creator>
  <cp:lastModifiedBy>Yi Ting Chiu</cp:lastModifiedBy>
  <cp:revision>4</cp:revision>
  <dcterms:created xsi:type="dcterms:W3CDTF">2024-05-29T10:55:53Z</dcterms:created>
  <dcterms:modified xsi:type="dcterms:W3CDTF">2024-05-31T14:48:59Z</dcterms:modified>
</cp:coreProperties>
</file>