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rial Unicode Bold" panose="02020500000000000000" charset="-120"/>
      <p:regular r:id="rId20"/>
    </p:embeddedFont>
    <p:embeddedFont>
      <p:font typeface="Alegreya Bold" panose="02020500000000000000" charset="0"/>
      <p:regular r:id="rId21"/>
    </p:embeddedFont>
    <p:embeddedFont>
      <p:font typeface="Open Sans" panose="020B0606030504020204" pitchFamily="34" charset="0"/>
      <p:regular r:id="rId22"/>
    </p:embeddedFont>
    <p:embeddedFont>
      <p:font typeface="Open Sans Bold" panose="02020500000000000000"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9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hyperlink" Target="https://www.tinkercad.com/things/j90d4a9Pwrj-/edit?sharecode=B-JdzjOzuda4pSxHKtINz-1g1lfNpDGT3jQ1v3YtLPo" TargetMode="External"/><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sv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22.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sv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7659121">
            <a:off x="15091031" y="5585714"/>
            <a:ext cx="7629294" cy="7828566"/>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258071" y="-4629150"/>
            <a:ext cx="9022634" cy="925830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4236347" y="2272599"/>
            <a:ext cx="9815307" cy="4043869"/>
            <a:chOff x="0" y="0"/>
            <a:chExt cx="1895495" cy="780937"/>
          </a:xfrm>
        </p:grpSpPr>
        <p:sp>
          <p:nvSpPr>
            <p:cNvPr id="6" name="Freeform 6"/>
            <p:cNvSpPr/>
            <p:nvPr/>
          </p:nvSpPr>
          <p:spPr>
            <a:xfrm>
              <a:off x="0" y="0"/>
              <a:ext cx="1895495" cy="780937"/>
            </a:xfrm>
            <a:custGeom>
              <a:avLst/>
              <a:gdLst/>
              <a:ahLst/>
              <a:cxnLst/>
              <a:rect l="l" t="t" r="r" b="b"/>
              <a:pathLst>
                <a:path w="1895495" h="780937">
                  <a:moveTo>
                    <a:pt x="0" y="0"/>
                  </a:moveTo>
                  <a:lnTo>
                    <a:pt x="1895495" y="0"/>
                  </a:lnTo>
                  <a:lnTo>
                    <a:pt x="1895495" y="780937"/>
                  </a:lnTo>
                  <a:lnTo>
                    <a:pt x="0" y="780937"/>
                  </a:lnTo>
                  <a:close/>
                </a:path>
              </a:pathLst>
            </a:custGeom>
            <a:solidFill>
              <a:srgbClr val="000000">
                <a:alpha val="0"/>
              </a:srgbClr>
            </a:solidFill>
            <a:ln w="38100" cap="sq">
              <a:solidFill>
                <a:srgbClr val="000000"/>
              </a:solidFill>
              <a:prstDash val="solid"/>
              <a:miter/>
            </a:ln>
          </p:spPr>
        </p:sp>
        <p:sp>
          <p:nvSpPr>
            <p:cNvPr id="7" name="TextBox 7"/>
            <p:cNvSpPr txBox="1"/>
            <p:nvPr/>
          </p:nvSpPr>
          <p:spPr>
            <a:xfrm>
              <a:off x="0" y="-19050"/>
              <a:ext cx="1895495" cy="799987"/>
            </a:xfrm>
            <a:prstGeom prst="rect">
              <a:avLst/>
            </a:prstGeom>
          </p:spPr>
          <p:txBody>
            <a:bodyPr lIns="50800" tIns="50800" rIns="50800" bIns="50800" rtlCol="0" anchor="ctr"/>
            <a:lstStyle/>
            <a:p>
              <a:pPr algn="ctr">
                <a:lnSpc>
                  <a:spcPts val="2859"/>
                </a:lnSpc>
              </a:pPr>
              <a:endParaRPr/>
            </a:p>
          </p:txBody>
        </p:sp>
      </p:grpSp>
      <p:sp>
        <p:nvSpPr>
          <p:cNvPr id="8" name="TextBox 8"/>
          <p:cNvSpPr txBox="1"/>
          <p:nvPr/>
        </p:nvSpPr>
        <p:spPr>
          <a:xfrm>
            <a:off x="4236347" y="2393260"/>
            <a:ext cx="9815307" cy="1762509"/>
          </a:xfrm>
          <a:prstGeom prst="rect">
            <a:avLst/>
          </a:prstGeom>
        </p:spPr>
        <p:txBody>
          <a:bodyPr lIns="0" tIns="0" rIns="0" bIns="0" rtlCol="0" anchor="t">
            <a:spAutoFit/>
          </a:bodyPr>
          <a:lstStyle/>
          <a:p>
            <a:pPr algn="ctr">
              <a:lnSpc>
                <a:spcPts val="14351"/>
              </a:lnSpc>
            </a:pPr>
            <a:r>
              <a:rPr lang="en-US" sz="10399" spc="-551">
                <a:solidFill>
                  <a:srgbClr val="000000"/>
                </a:solidFill>
                <a:ea typeface="Alegreya Bold"/>
              </a:rPr>
              <a:t>靜宜的可食地景</a:t>
            </a:r>
          </a:p>
        </p:txBody>
      </p:sp>
      <p:sp>
        <p:nvSpPr>
          <p:cNvPr id="9" name="TextBox 9"/>
          <p:cNvSpPr txBox="1"/>
          <p:nvPr/>
        </p:nvSpPr>
        <p:spPr>
          <a:xfrm>
            <a:off x="4236347" y="4745357"/>
            <a:ext cx="9815307" cy="1191072"/>
          </a:xfrm>
          <a:prstGeom prst="rect">
            <a:avLst/>
          </a:prstGeom>
        </p:spPr>
        <p:txBody>
          <a:bodyPr lIns="0" tIns="0" rIns="0" bIns="0" rtlCol="0" anchor="t">
            <a:spAutoFit/>
          </a:bodyPr>
          <a:lstStyle/>
          <a:p>
            <a:pPr algn="ctr">
              <a:lnSpc>
                <a:spcPts val="9748"/>
              </a:lnSpc>
            </a:pPr>
            <a:r>
              <a:rPr lang="en-US" sz="7063" spc="1059">
                <a:solidFill>
                  <a:srgbClr val="000000"/>
                </a:solidFill>
                <a:ea typeface="Open Sans Bold"/>
              </a:rPr>
              <a:t>二研路邊涼亭</a:t>
            </a:r>
          </a:p>
        </p:txBody>
      </p:sp>
      <p:sp>
        <p:nvSpPr>
          <p:cNvPr id="10" name="TextBox 10"/>
          <p:cNvSpPr txBox="1"/>
          <p:nvPr/>
        </p:nvSpPr>
        <p:spPr>
          <a:xfrm>
            <a:off x="2719596" y="6554593"/>
            <a:ext cx="12848809" cy="5062516"/>
          </a:xfrm>
          <a:prstGeom prst="rect">
            <a:avLst/>
          </a:prstGeom>
        </p:spPr>
        <p:txBody>
          <a:bodyPr lIns="0" tIns="0" rIns="0" bIns="0" rtlCol="0" anchor="t">
            <a:spAutoFit/>
          </a:bodyPr>
          <a:lstStyle/>
          <a:p>
            <a:pPr algn="ctr">
              <a:lnSpc>
                <a:spcPts val="6977"/>
              </a:lnSpc>
            </a:pPr>
            <a:r>
              <a:rPr lang="en-US" sz="5019" spc="752">
                <a:solidFill>
                  <a:srgbClr val="000000"/>
                </a:solidFill>
                <a:ea typeface="Open Sans Bold"/>
              </a:rPr>
              <a:t>餐桌上的建築史</a:t>
            </a:r>
          </a:p>
          <a:p>
            <a:pPr algn="ctr">
              <a:lnSpc>
                <a:spcPts val="5726"/>
              </a:lnSpc>
            </a:pPr>
            <a:r>
              <a:rPr lang="en-US" sz="4119" spc="617">
                <a:solidFill>
                  <a:srgbClr val="000000"/>
                </a:solidFill>
                <a:ea typeface="Open Sans"/>
              </a:rPr>
              <a:t>授課老師：林依陵</a:t>
            </a:r>
          </a:p>
          <a:p>
            <a:pPr algn="ctr">
              <a:lnSpc>
                <a:spcPts val="4614"/>
              </a:lnSpc>
            </a:pPr>
            <a:r>
              <a:rPr lang="en-US" sz="3319" spc="497">
                <a:solidFill>
                  <a:srgbClr val="000000"/>
                </a:solidFill>
                <a:latin typeface="Open Sans"/>
                <a:ea typeface="Open Sans"/>
              </a:rPr>
              <a:t>組員姓名：李令祥(大傳四A)、關丞哲(食營食品四)、</a:t>
            </a:r>
          </a:p>
          <a:p>
            <a:pPr algn="ctr">
              <a:lnSpc>
                <a:spcPts val="4614"/>
              </a:lnSpc>
            </a:pPr>
            <a:r>
              <a:rPr lang="en-US" sz="3319" spc="497">
                <a:solidFill>
                  <a:srgbClr val="000000"/>
                </a:solidFill>
                <a:latin typeface="Open Sans"/>
                <a:ea typeface="Open Sans"/>
              </a:rPr>
              <a:t>歐陽曄(應化三B)、林荷園(英文三B)、賴晉慶(觀光三C)</a:t>
            </a:r>
          </a:p>
          <a:p>
            <a:pPr algn="ctr">
              <a:lnSpc>
                <a:spcPts val="3615"/>
              </a:lnSpc>
            </a:pPr>
            <a:endParaRPr lang="en-US" sz="3319" spc="497">
              <a:solidFill>
                <a:srgbClr val="000000"/>
              </a:solidFill>
              <a:latin typeface="Open Sans"/>
              <a:ea typeface="Open Sans"/>
            </a:endParaRPr>
          </a:p>
          <a:p>
            <a:pPr algn="ctr">
              <a:lnSpc>
                <a:spcPts val="3615"/>
              </a:lnSpc>
            </a:pPr>
            <a:endParaRPr lang="en-US" sz="3319" spc="497">
              <a:solidFill>
                <a:srgbClr val="000000"/>
              </a:solidFill>
              <a:latin typeface="Open Sans"/>
              <a:ea typeface="Open Sans"/>
            </a:endParaRPr>
          </a:p>
          <a:p>
            <a:pPr algn="ctr">
              <a:lnSpc>
                <a:spcPts val="3615"/>
              </a:lnSpc>
            </a:pPr>
            <a:endParaRPr lang="en-US" sz="3319" spc="497">
              <a:solidFill>
                <a:srgbClr val="000000"/>
              </a:solidFill>
              <a:latin typeface="Open Sans"/>
              <a:ea typeface="Open Sans"/>
            </a:endParaRPr>
          </a:p>
          <a:p>
            <a:pPr algn="ctr">
              <a:lnSpc>
                <a:spcPts val="3615"/>
              </a:lnSpc>
            </a:pPr>
            <a:endParaRPr lang="en-US" sz="3319" spc="497">
              <a:solidFill>
                <a:srgbClr val="000000"/>
              </a:solidFill>
              <a:latin typeface="Open Sans"/>
              <a:ea typeface="Open Sans"/>
            </a:endParaRPr>
          </a:p>
          <a:p>
            <a:pPr algn="ctr">
              <a:lnSpc>
                <a:spcPts val="3615"/>
              </a:lnSpc>
            </a:pPr>
            <a:endParaRPr lang="en-US" sz="3319" spc="497">
              <a:solidFill>
                <a:srgbClr val="000000"/>
              </a:solidFill>
              <a:latin typeface="Open Sans"/>
              <a:ea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2035253">
            <a:off x="15331117" y="4817487"/>
            <a:ext cx="7835077" cy="10939025"/>
          </a:xfrm>
          <a:custGeom>
            <a:avLst/>
            <a:gdLst/>
            <a:ahLst/>
            <a:cxnLst/>
            <a:rect l="l" t="t" r="r" b="b"/>
            <a:pathLst>
              <a:path w="7835077" h="10939025">
                <a:moveTo>
                  <a:pt x="0" y="0"/>
                </a:moveTo>
                <a:lnTo>
                  <a:pt x="7835077" y="0"/>
                </a:lnTo>
                <a:lnTo>
                  <a:pt x="7835077" y="10939026"/>
                </a:lnTo>
                <a:lnTo>
                  <a:pt x="0" y="10939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799999">
            <a:off x="-2751998" y="-7208501"/>
            <a:ext cx="7835077" cy="10939025"/>
          </a:xfrm>
          <a:custGeom>
            <a:avLst/>
            <a:gdLst/>
            <a:ahLst/>
            <a:cxnLst/>
            <a:rect l="l" t="t" r="r" b="b"/>
            <a:pathLst>
              <a:path w="7835077" h="10939025">
                <a:moveTo>
                  <a:pt x="0" y="0"/>
                </a:moveTo>
                <a:lnTo>
                  <a:pt x="7835077" y="0"/>
                </a:lnTo>
                <a:lnTo>
                  <a:pt x="7835077" y="10939026"/>
                </a:lnTo>
                <a:lnTo>
                  <a:pt x="0" y="10939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672981" y="1244841"/>
            <a:ext cx="9975605" cy="7485924"/>
          </a:xfrm>
          <a:custGeom>
            <a:avLst/>
            <a:gdLst/>
            <a:ahLst/>
            <a:cxnLst/>
            <a:rect l="l" t="t" r="r" b="b"/>
            <a:pathLst>
              <a:path w="9975605" h="7485924">
                <a:moveTo>
                  <a:pt x="0" y="0"/>
                </a:moveTo>
                <a:lnTo>
                  <a:pt x="9975605" y="0"/>
                </a:lnTo>
                <a:lnTo>
                  <a:pt x="9975605" y="7485924"/>
                </a:lnTo>
                <a:lnTo>
                  <a:pt x="0" y="7485924"/>
                </a:lnTo>
                <a:lnTo>
                  <a:pt x="0" y="0"/>
                </a:lnTo>
                <a:close/>
              </a:path>
            </a:pathLst>
          </a:custGeom>
          <a:blipFill>
            <a:blip r:embed="rId5"/>
            <a:stretch>
              <a:fillRect/>
            </a:stretch>
          </a:blipFill>
        </p:spPr>
      </p:sp>
      <p:sp>
        <p:nvSpPr>
          <p:cNvPr id="6" name="TextBox 6"/>
          <p:cNvSpPr txBox="1"/>
          <p:nvPr/>
        </p:nvSpPr>
        <p:spPr>
          <a:xfrm>
            <a:off x="9780902" y="4552828"/>
            <a:ext cx="7478398" cy="812800"/>
          </a:xfrm>
          <a:prstGeom prst="rect">
            <a:avLst/>
          </a:prstGeom>
        </p:spPr>
        <p:txBody>
          <a:bodyPr lIns="0" tIns="0" rIns="0" bIns="0" rtlCol="0" anchor="t">
            <a:spAutoFit/>
          </a:bodyPr>
          <a:lstStyle/>
          <a:p>
            <a:pPr algn="ctr">
              <a:lnSpc>
                <a:spcPts val="6500"/>
              </a:lnSpc>
              <a:spcBef>
                <a:spcPct val="0"/>
              </a:spcBef>
            </a:pPr>
            <a:r>
              <a:rPr lang="en-US" sz="5000" spc="750">
                <a:solidFill>
                  <a:srgbClr val="000000"/>
                </a:solidFill>
                <a:ea typeface="Open Sans Bold"/>
              </a:rPr>
              <a:t>組員的未來發想圖草稿</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0" y="0"/>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193700"/>
            </a:solidFill>
          </p:spPr>
        </p:sp>
        <p:sp>
          <p:nvSpPr>
            <p:cNvPr id="5" name="TextBox 5"/>
            <p:cNvSpPr txBox="1"/>
            <p:nvPr/>
          </p:nvSpPr>
          <p:spPr>
            <a:xfrm>
              <a:off x="0" y="-19050"/>
              <a:ext cx="4816593"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3451022" y="-4729397"/>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851369" y="-3442596"/>
            <a:ext cx="6709932" cy="6885191"/>
          </a:xfrm>
          <a:custGeom>
            <a:avLst/>
            <a:gdLst/>
            <a:ahLst/>
            <a:cxnLst/>
            <a:rect l="l" t="t" r="r" b="b"/>
            <a:pathLst>
              <a:path w="6709932" h="6885191">
                <a:moveTo>
                  <a:pt x="0" y="0"/>
                </a:moveTo>
                <a:lnTo>
                  <a:pt x="6709932" y="0"/>
                </a:lnTo>
                <a:lnTo>
                  <a:pt x="6709932" y="6885192"/>
                </a:lnTo>
                <a:lnTo>
                  <a:pt x="0" y="68851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0" y="3899678"/>
            <a:ext cx="5882807" cy="4902908"/>
          </a:xfrm>
          <a:custGeom>
            <a:avLst/>
            <a:gdLst/>
            <a:ahLst/>
            <a:cxnLst/>
            <a:rect l="l" t="t" r="r" b="b"/>
            <a:pathLst>
              <a:path w="5882807" h="4902908">
                <a:moveTo>
                  <a:pt x="0" y="0"/>
                </a:moveTo>
                <a:lnTo>
                  <a:pt x="5882807" y="0"/>
                </a:lnTo>
                <a:lnTo>
                  <a:pt x="5882807" y="4902908"/>
                </a:lnTo>
                <a:lnTo>
                  <a:pt x="0" y="4902908"/>
                </a:lnTo>
                <a:lnTo>
                  <a:pt x="0" y="0"/>
                </a:lnTo>
                <a:close/>
              </a:path>
            </a:pathLst>
          </a:custGeom>
          <a:blipFill>
            <a:blip r:embed="rId5"/>
            <a:stretch>
              <a:fillRect l="-48469" r="-40612" b="-9294"/>
            </a:stretch>
          </a:blipFill>
        </p:spPr>
      </p:sp>
      <p:sp>
        <p:nvSpPr>
          <p:cNvPr id="9" name="Freeform 9"/>
          <p:cNvSpPr/>
          <p:nvPr/>
        </p:nvSpPr>
        <p:spPr>
          <a:xfrm>
            <a:off x="5882807" y="3084919"/>
            <a:ext cx="7398613" cy="4633789"/>
          </a:xfrm>
          <a:custGeom>
            <a:avLst/>
            <a:gdLst/>
            <a:ahLst/>
            <a:cxnLst/>
            <a:rect l="l" t="t" r="r" b="b"/>
            <a:pathLst>
              <a:path w="7398613" h="4633789">
                <a:moveTo>
                  <a:pt x="0" y="0"/>
                </a:moveTo>
                <a:lnTo>
                  <a:pt x="7398612" y="0"/>
                </a:lnTo>
                <a:lnTo>
                  <a:pt x="7398612" y="4633790"/>
                </a:lnTo>
                <a:lnTo>
                  <a:pt x="0" y="4633790"/>
                </a:lnTo>
                <a:lnTo>
                  <a:pt x="0" y="0"/>
                </a:lnTo>
                <a:close/>
              </a:path>
            </a:pathLst>
          </a:custGeom>
          <a:blipFill>
            <a:blip r:embed="rId6"/>
            <a:stretch>
              <a:fillRect l="-32461" r="-37063" b="-30396"/>
            </a:stretch>
          </a:blipFill>
        </p:spPr>
      </p:sp>
      <p:sp>
        <p:nvSpPr>
          <p:cNvPr id="10" name="Freeform 10"/>
          <p:cNvSpPr/>
          <p:nvPr/>
        </p:nvSpPr>
        <p:spPr>
          <a:xfrm>
            <a:off x="12436250" y="6296389"/>
            <a:ext cx="5851750" cy="3990611"/>
          </a:xfrm>
          <a:custGeom>
            <a:avLst/>
            <a:gdLst/>
            <a:ahLst/>
            <a:cxnLst/>
            <a:rect l="l" t="t" r="r" b="b"/>
            <a:pathLst>
              <a:path w="5851750" h="3990611">
                <a:moveTo>
                  <a:pt x="0" y="0"/>
                </a:moveTo>
                <a:lnTo>
                  <a:pt x="5851750" y="0"/>
                </a:lnTo>
                <a:lnTo>
                  <a:pt x="5851750" y="3990611"/>
                </a:lnTo>
                <a:lnTo>
                  <a:pt x="0" y="3990611"/>
                </a:lnTo>
                <a:lnTo>
                  <a:pt x="0" y="0"/>
                </a:lnTo>
                <a:close/>
              </a:path>
            </a:pathLst>
          </a:custGeom>
          <a:blipFill>
            <a:blip r:embed="rId7"/>
            <a:stretch>
              <a:fillRect l="-34396" r="-43411" b="-25607"/>
            </a:stretch>
          </a:blipFill>
        </p:spPr>
      </p:sp>
      <p:sp>
        <p:nvSpPr>
          <p:cNvPr id="11" name="TextBox 11"/>
          <p:cNvSpPr txBox="1"/>
          <p:nvPr/>
        </p:nvSpPr>
        <p:spPr>
          <a:xfrm>
            <a:off x="3690980" y="1222761"/>
            <a:ext cx="10906040" cy="1359472"/>
          </a:xfrm>
          <a:prstGeom prst="rect">
            <a:avLst/>
          </a:prstGeom>
        </p:spPr>
        <p:txBody>
          <a:bodyPr lIns="0" tIns="0" rIns="0" bIns="0" rtlCol="0" anchor="t">
            <a:spAutoFit/>
          </a:bodyPr>
          <a:lstStyle/>
          <a:p>
            <a:pPr algn="ctr">
              <a:lnSpc>
                <a:spcPts val="11082"/>
              </a:lnSpc>
            </a:pPr>
            <a:r>
              <a:rPr lang="en-US" sz="8030" spc="-425">
                <a:solidFill>
                  <a:srgbClr val="FFFFFF"/>
                </a:solidFill>
                <a:latin typeface="Arial Unicode Bold"/>
                <a:ea typeface="Arial Unicode Bold"/>
              </a:rPr>
              <a:t>未來想像圖3D模型初稿</a:t>
            </a:r>
          </a:p>
        </p:txBody>
      </p:sp>
      <p:sp>
        <p:nvSpPr>
          <p:cNvPr id="12" name="TextBox 12"/>
          <p:cNvSpPr txBox="1"/>
          <p:nvPr/>
        </p:nvSpPr>
        <p:spPr>
          <a:xfrm>
            <a:off x="0" y="8745436"/>
            <a:ext cx="5882807" cy="968578"/>
          </a:xfrm>
          <a:prstGeom prst="rect">
            <a:avLst/>
          </a:prstGeom>
        </p:spPr>
        <p:txBody>
          <a:bodyPr lIns="0" tIns="0" rIns="0" bIns="0" rtlCol="0" anchor="t">
            <a:spAutoFit/>
          </a:bodyPr>
          <a:lstStyle/>
          <a:p>
            <a:pPr algn="ctr">
              <a:lnSpc>
                <a:spcPts val="7804"/>
              </a:lnSpc>
              <a:spcBef>
                <a:spcPct val="0"/>
              </a:spcBef>
            </a:pPr>
            <a:r>
              <a:rPr lang="en-US" sz="6003" u="sng" spc="900">
                <a:solidFill>
                  <a:srgbClr val="000000"/>
                </a:solidFill>
                <a:latin typeface="Open Sans"/>
                <a:ea typeface="Open Sans"/>
                <a:hlinkClick r:id="rId8" tooltip="https://www.tinkercad.com/things/j90d4a9Pwrj-/edit?sharecode=B-JdzjOzuda4pSxHKtINz-1g1lfNpDGT3jQ1v3YtLPo"/>
              </a:rPr>
              <a:t>3D圖示網站</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14479722" y="-4877107"/>
            <a:ext cx="7616557" cy="7815497"/>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4176364">
            <a:off x="-4105129" y="6530238"/>
            <a:ext cx="7616557" cy="7815497"/>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656180" y="3535421"/>
            <a:ext cx="5071019" cy="4374901"/>
          </a:xfrm>
          <a:custGeom>
            <a:avLst/>
            <a:gdLst/>
            <a:ahLst/>
            <a:cxnLst/>
            <a:rect l="l" t="t" r="r" b="b"/>
            <a:pathLst>
              <a:path w="5071019" h="4374901">
                <a:moveTo>
                  <a:pt x="0" y="0"/>
                </a:moveTo>
                <a:lnTo>
                  <a:pt x="5071018" y="0"/>
                </a:lnTo>
                <a:lnTo>
                  <a:pt x="5071018" y="4374902"/>
                </a:lnTo>
                <a:lnTo>
                  <a:pt x="0" y="4374902"/>
                </a:lnTo>
                <a:lnTo>
                  <a:pt x="0" y="0"/>
                </a:lnTo>
                <a:close/>
              </a:path>
            </a:pathLst>
          </a:custGeom>
          <a:blipFill>
            <a:blip r:embed="rId5"/>
            <a:stretch>
              <a:fillRect l="-4586" t="-59938" r="-2706" b="-5843"/>
            </a:stretch>
          </a:blipFill>
        </p:spPr>
      </p:sp>
      <p:sp>
        <p:nvSpPr>
          <p:cNvPr id="6" name="Freeform 6"/>
          <p:cNvSpPr/>
          <p:nvPr/>
        </p:nvSpPr>
        <p:spPr>
          <a:xfrm rot="-5400000">
            <a:off x="2148624" y="5039413"/>
            <a:ext cx="3816791" cy="5183710"/>
          </a:xfrm>
          <a:custGeom>
            <a:avLst/>
            <a:gdLst/>
            <a:ahLst/>
            <a:cxnLst/>
            <a:rect l="l" t="t" r="r" b="b"/>
            <a:pathLst>
              <a:path w="3816791" h="5183710">
                <a:moveTo>
                  <a:pt x="0" y="0"/>
                </a:moveTo>
                <a:lnTo>
                  <a:pt x="3816791" y="0"/>
                </a:lnTo>
                <a:lnTo>
                  <a:pt x="3816791" y="5183709"/>
                </a:lnTo>
                <a:lnTo>
                  <a:pt x="0" y="5183709"/>
                </a:lnTo>
                <a:lnTo>
                  <a:pt x="0" y="0"/>
                </a:lnTo>
                <a:close/>
              </a:path>
            </a:pathLst>
          </a:custGeom>
          <a:blipFill>
            <a:blip r:embed="rId6"/>
            <a:stretch>
              <a:fillRect l="-11416" t="-8196" r="-12684" b="-13610"/>
            </a:stretch>
          </a:blipFill>
        </p:spPr>
      </p:sp>
      <p:sp>
        <p:nvSpPr>
          <p:cNvPr id="7" name="Freeform 7"/>
          <p:cNvSpPr/>
          <p:nvPr/>
        </p:nvSpPr>
        <p:spPr>
          <a:xfrm rot="-5400000">
            <a:off x="12471485" y="962112"/>
            <a:ext cx="4025998" cy="5495522"/>
          </a:xfrm>
          <a:custGeom>
            <a:avLst/>
            <a:gdLst/>
            <a:ahLst/>
            <a:cxnLst/>
            <a:rect l="l" t="t" r="r" b="b"/>
            <a:pathLst>
              <a:path w="4025998" h="5495522">
                <a:moveTo>
                  <a:pt x="0" y="0"/>
                </a:moveTo>
                <a:lnTo>
                  <a:pt x="4025998" y="0"/>
                </a:lnTo>
                <a:lnTo>
                  <a:pt x="4025998" y="5495522"/>
                </a:lnTo>
                <a:lnTo>
                  <a:pt x="0" y="5495522"/>
                </a:lnTo>
                <a:lnTo>
                  <a:pt x="0" y="0"/>
                </a:lnTo>
                <a:close/>
              </a:path>
            </a:pathLst>
          </a:custGeom>
          <a:blipFill>
            <a:blip r:embed="rId7"/>
            <a:stretch>
              <a:fillRect l="-525" t="-1128" r="-4040" b="-954"/>
            </a:stretch>
          </a:blipFill>
        </p:spPr>
      </p:sp>
      <p:sp>
        <p:nvSpPr>
          <p:cNvPr id="8" name="Freeform 8"/>
          <p:cNvSpPr/>
          <p:nvPr/>
        </p:nvSpPr>
        <p:spPr>
          <a:xfrm rot="-5400000">
            <a:off x="12571326" y="4878744"/>
            <a:ext cx="3816791" cy="5505047"/>
          </a:xfrm>
          <a:custGeom>
            <a:avLst/>
            <a:gdLst/>
            <a:ahLst/>
            <a:cxnLst/>
            <a:rect l="l" t="t" r="r" b="b"/>
            <a:pathLst>
              <a:path w="3816791" h="5505047">
                <a:moveTo>
                  <a:pt x="0" y="0"/>
                </a:moveTo>
                <a:lnTo>
                  <a:pt x="3816791" y="0"/>
                </a:lnTo>
                <a:lnTo>
                  <a:pt x="3816791" y="5505047"/>
                </a:lnTo>
                <a:lnTo>
                  <a:pt x="0" y="5505047"/>
                </a:lnTo>
                <a:lnTo>
                  <a:pt x="0" y="0"/>
                </a:lnTo>
                <a:close/>
              </a:path>
            </a:pathLst>
          </a:custGeom>
          <a:blipFill>
            <a:blip r:embed="rId8"/>
            <a:stretch>
              <a:fillRect t="-786" r="-9900" b="-786"/>
            </a:stretch>
          </a:blipFill>
        </p:spPr>
      </p:sp>
      <p:sp>
        <p:nvSpPr>
          <p:cNvPr id="9" name="Freeform 9"/>
          <p:cNvSpPr/>
          <p:nvPr/>
        </p:nvSpPr>
        <p:spPr>
          <a:xfrm>
            <a:off x="1450087" y="1565618"/>
            <a:ext cx="5196567" cy="4157254"/>
          </a:xfrm>
          <a:custGeom>
            <a:avLst/>
            <a:gdLst/>
            <a:ahLst/>
            <a:cxnLst/>
            <a:rect l="l" t="t" r="r" b="b"/>
            <a:pathLst>
              <a:path w="5196567" h="4157254">
                <a:moveTo>
                  <a:pt x="0" y="0"/>
                </a:moveTo>
                <a:lnTo>
                  <a:pt x="5196568" y="0"/>
                </a:lnTo>
                <a:lnTo>
                  <a:pt x="5196568" y="4157254"/>
                </a:lnTo>
                <a:lnTo>
                  <a:pt x="0" y="4157254"/>
                </a:lnTo>
                <a:lnTo>
                  <a:pt x="0" y="0"/>
                </a:lnTo>
                <a:close/>
              </a:path>
            </a:pathLst>
          </a:custGeom>
          <a:blipFill>
            <a:blip r:embed="rId9"/>
            <a:stretch>
              <a:fillRect l="-23701" t="-10186" r="-6510" b="-11915"/>
            </a:stretch>
          </a:blipFill>
        </p:spPr>
      </p:sp>
      <p:grpSp>
        <p:nvGrpSpPr>
          <p:cNvPr id="10" name="Group 10"/>
          <p:cNvGrpSpPr/>
          <p:nvPr/>
        </p:nvGrpSpPr>
        <p:grpSpPr>
          <a:xfrm>
            <a:off x="15582593" y="8849941"/>
            <a:ext cx="1649652" cy="689722"/>
            <a:chOff x="0" y="0"/>
            <a:chExt cx="434476" cy="181655"/>
          </a:xfrm>
        </p:grpSpPr>
        <p:sp>
          <p:nvSpPr>
            <p:cNvPr id="11" name="Freeform 11"/>
            <p:cNvSpPr/>
            <p:nvPr/>
          </p:nvSpPr>
          <p:spPr>
            <a:xfrm>
              <a:off x="0" y="0"/>
              <a:ext cx="434476" cy="181655"/>
            </a:xfrm>
            <a:custGeom>
              <a:avLst/>
              <a:gdLst/>
              <a:ahLst/>
              <a:cxnLst/>
              <a:rect l="l" t="t" r="r" b="b"/>
              <a:pathLst>
                <a:path w="434476" h="181655">
                  <a:moveTo>
                    <a:pt x="0" y="0"/>
                  </a:moveTo>
                  <a:lnTo>
                    <a:pt x="434476" y="0"/>
                  </a:lnTo>
                  <a:lnTo>
                    <a:pt x="434476" y="181655"/>
                  </a:lnTo>
                  <a:lnTo>
                    <a:pt x="0" y="181655"/>
                  </a:lnTo>
                  <a:close/>
                </a:path>
              </a:pathLst>
            </a:custGeom>
            <a:solidFill>
              <a:srgbClr val="000000"/>
            </a:solidFill>
          </p:spPr>
        </p:sp>
        <p:sp>
          <p:nvSpPr>
            <p:cNvPr id="12" name="TextBox 12"/>
            <p:cNvSpPr txBox="1"/>
            <p:nvPr/>
          </p:nvSpPr>
          <p:spPr>
            <a:xfrm>
              <a:off x="0" y="-57150"/>
              <a:ext cx="434476" cy="238805"/>
            </a:xfrm>
            <a:prstGeom prst="rect">
              <a:avLst/>
            </a:prstGeom>
          </p:spPr>
          <p:txBody>
            <a:bodyPr lIns="50800" tIns="50800" rIns="50800" bIns="50800" rtlCol="0" anchor="ctr"/>
            <a:lstStyle/>
            <a:p>
              <a:pPr marL="0" lvl="0" indent="0" algn="ctr">
                <a:lnSpc>
                  <a:spcPts val="4114"/>
                </a:lnSpc>
                <a:spcBef>
                  <a:spcPct val="0"/>
                </a:spcBef>
              </a:pPr>
              <a:r>
                <a:rPr lang="en-US" sz="2981" spc="447">
                  <a:solidFill>
                    <a:srgbClr val="FFFFFF"/>
                  </a:solidFill>
                  <a:ea typeface="Open Sans"/>
                </a:rPr>
                <a:t>林荷園</a:t>
              </a:r>
            </a:p>
          </p:txBody>
        </p:sp>
      </p:grpSp>
      <p:grpSp>
        <p:nvGrpSpPr>
          <p:cNvPr id="13" name="Group 13"/>
          <p:cNvGrpSpPr/>
          <p:nvPr/>
        </p:nvGrpSpPr>
        <p:grpSpPr>
          <a:xfrm>
            <a:off x="15582593" y="5033150"/>
            <a:ext cx="1649652" cy="689722"/>
            <a:chOff x="0" y="0"/>
            <a:chExt cx="434476" cy="181655"/>
          </a:xfrm>
        </p:grpSpPr>
        <p:sp>
          <p:nvSpPr>
            <p:cNvPr id="14" name="Freeform 14"/>
            <p:cNvSpPr/>
            <p:nvPr/>
          </p:nvSpPr>
          <p:spPr>
            <a:xfrm>
              <a:off x="0" y="0"/>
              <a:ext cx="434476" cy="181655"/>
            </a:xfrm>
            <a:custGeom>
              <a:avLst/>
              <a:gdLst/>
              <a:ahLst/>
              <a:cxnLst/>
              <a:rect l="l" t="t" r="r" b="b"/>
              <a:pathLst>
                <a:path w="434476" h="181655">
                  <a:moveTo>
                    <a:pt x="0" y="0"/>
                  </a:moveTo>
                  <a:lnTo>
                    <a:pt x="434476" y="0"/>
                  </a:lnTo>
                  <a:lnTo>
                    <a:pt x="434476" y="181655"/>
                  </a:lnTo>
                  <a:lnTo>
                    <a:pt x="0" y="181655"/>
                  </a:lnTo>
                  <a:close/>
                </a:path>
              </a:pathLst>
            </a:custGeom>
            <a:solidFill>
              <a:srgbClr val="000000"/>
            </a:solidFill>
          </p:spPr>
        </p:sp>
        <p:sp>
          <p:nvSpPr>
            <p:cNvPr id="15" name="TextBox 15"/>
            <p:cNvSpPr txBox="1"/>
            <p:nvPr/>
          </p:nvSpPr>
          <p:spPr>
            <a:xfrm>
              <a:off x="0" y="-57150"/>
              <a:ext cx="434476" cy="238805"/>
            </a:xfrm>
            <a:prstGeom prst="rect">
              <a:avLst/>
            </a:prstGeom>
          </p:spPr>
          <p:txBody>
            <a:bodyPr lIns="50800" tIns="50800" rIns="50800" bIns="50800" rtlCol="0" anchor="ctr"/>
            <a:lstStyle/>
            <a:p>
              <a:pPr marL="0" lvl="0" indent="0" algn="ctr">
                <a:lnSpc>
                  <a:spcPts val="4114"/>
                </a:lnSpc>
                <a:spcBef>
                  <a:spcPct val="0"/>
                </a:spcBef>
              </a:pPr>
              <a:r>
                <a:rPr lang="en-US" sz="2981" spc="447">
                  <a:solidFill>
                    <a:srgbClr val="FFFFFF"/>
                  </a:solidFill>
                  <a:ea typeface="Open Sans"/>
                </a:rPr>
                <a:t>賴晉慶</a:t>
              </a:r>
            </a:p>
          </p:txBody>
        </p:sp>
      </p:grpSp>
      <p:grpSp>
        <p:nvGrpSpPr>
          <p:cNvPr id="16" name="Group 16"/>
          <p:cNvGrpSpPr/>
          <p:nvPr/>
        </p:nvGrpSpPr>
        <p:grpSpPr>
          <a:xfrm>
            <a:off x="4938243" y="8817724"/>
            <a:ext cx="1710631" cy="721939"/>
            <a:chOff x="0" y="0"/>
            <a:chExt cx="404219" cy="170593"/>
          </a:xfrm>
        </p:grpSpPr>
        <p:sp>
          <p:nvSpPr>
            <p:cNvPr id="17" name="Freeform 17"/>
            <p:cNvSpPr/>
            <p:nvPr/>
          </p:nvSpPr>
          <p:spPr>
            <a:xfrm>
              <a:off x="0" y="0"/>
              <a:ext cx="404219" cy="170593"/>
            </a:xfrm>
            <a:custGeom>
              <a:avLst/>
              <a:gdLst/>
              <a:ahLst/>
              <a:cxnLst/>
              <a:rect l="l" t="t" r="r" b="b"/>
              <a:pathLst>
                <a:path w="404219" h="170593">
                  <a:moveTo>
                    <a:pt x="0" y="0"/>
                  </a:moveTo>
                  <a:lnTo>
                    <a:pt x="404219" y="0"/>
                  </a:lnTo>
                  <a:lnTo>
                    <a:pt x="404219" y="170593"/>
                  </a:lnTo>
                  <a:lnTo>
                    <a:pt x="0" y="170593"/>
                  </a:lnTo>
                  <a:close/>
                </a:path>
              </a:pathLst>
            </a:custGeom>
            <a:solidFill>
              <a:srgbClr val="000000"/>
            </a:solidFill>
          </p:spPr>
        </p:sp>
        <p:sp>
          <p:nvSpPr>
            <p:cNvPr id="18" name="TextBox 18"/>
            <p:cNvSpPr txBox="1"/>
            <p:nvPr/>
          </p:nvSpPr>
          <p:spPr>
            <a:xfrm>
              <a:off x="0" y="-57150"/>
              <a:ext cx="404219" cy="227743"/>
            </a:xfrm>
            <a:prstGeom prst="rect">
              <a:avLst/>
            </a:prstGeom>
          </p:spPr>
          <p:txBody>
            <a:bodyPr lIns="56621" tIns="56621" rIns="56621" bIns="56621" rtlCol="0" anchor="ctr"/>
            <a:lstStyle/>
            <a:p>
              <a:pPr marL="0" lvl="0" indent="0" algn="ctr">
                <a:lnSpc>
                  <a:spcPts val="4114"/>
                </a:lnSpc>
                <a:spcBef>
                  <a:spcPct val="0"/>
                </a:spcBef>
              </a:pPr>
              <a:r>
                <a:rPr lang="en-US" sz="2981" spc="447">
                  <a:solidFill>
                    <a:srgbClr val="FFFFFF"/>
                  </a:solidFill>
                  <a:ea typeface="Open Sans"/>
                </a:rPr>
                <a:t>歐陽曄</a:t>
              </a:r>
            </a:p>
          </p:txBody>
        </p:sp>
      </p:grpSp>
      <p:grpSp>
        <p:nvGrpSpPr>
          <p:cNvPr id="19" name="Group 19"/>
          <p:cNvGrpSpPr/>
          <p:nvPr/>
        </p:nvGrpSpPr>
        <p:grpSpPr>
          <a:xfrm>
            <a:off x="10124709" y="7220601"/>
            <a:ext cx="1602489" cy="689722"/>
            <a:chOff x="0" y="0"/>
            <a:chExt cx="422055" cy="181655"/>
          </a:xfrm>
        </p:grpSpPr>
        <p:sp>
          <p:nvSpPr>
            <p:cNvPr id="20" name="Freeform 20"/>
            <p:cNvSpPr/>
            <p:nvPr/>
          </p:nvSpPr>
          <p:spPr>
            <a:xfrm>
              <a:off x="0" y="0"/>
              <a:ext cx="422055" cy="181655"/>
            </a:xfrm>
            <a:custGeom>
              <a:avLst/>
              <a:gdLst/>
              <a:ahLst/>
              <a:cxnLst/>
              <a:rect l="l" t="t" r="r" b="b"/>
              <a:pathLst>
                <a:path w="422055" h="181655">
                  <a:moveTo>
                    <a:pt x="0" y="0"/>
                  </a:moveTo>
                  <a:lnTo>
                    <a:pt x="422055" y="0"/>
                  </a:lnTo>
                  <a:lnTo>
                    <a:pt x="422055" y="181655"/>
                  </a:lnTo>
                  <a:lnTo>
                    <a:pt x="0" y="181655"/>
                  </a:lnTo>
                  <a:close/>
                </a:path>
              </a:pathLst>
            </a:custGeom>
            <a:solidFill>
              <a:srgbClr val="000000"/>
            </a:solidFill>
          </p:spPr>
        </p:sp>
        <p:sp>
          <p:nvSpPr>
            <p:cNvPr id="21" name="TextBox 21"/>
            <p:cNvSpPr txBox="1"/>
            <p:nvPr/>
          </p:nvSpPr>
          <p:spPr>
            <a:xfrm>
              <a:off x="0" y="-57150"/>
              <a:ext cx="422055" cy="238805"/>
            </a:xfrm>
            <a:prstGeom prst="rect">
              <a:avLst/>
            </a:prstGeom>
          </p:spPr>
          <p:txBody>
            <a:bodyPr lIns="50800" tIns="50800" rIns="50800" bIns="50800" rtlCol="0" anchor="ctr"/>
            <a:lstStyle/>
            <a:p>
              <a:pPr marL="0" lvl="0" indent="0" algn="ctr">
                <a:lnSpc>
                  <a:spcPts val="4114"/>
                </a:lnSpc>
                <a:spcBef>
                  <a:spcPct val="0"/>
                </a:spcBef>
              </a:pPr>
              <a:r>
                <a:rPr lang="en-US" sz="2981" spc="447">
                  <a:solidFill>
                    <a:srgbClr val="FFFFFF"/>
                  </a:solidFill>
                  <a:ea typeface="Open Sans"/>
                </a:rPr>
                <a:t>關丞哲</a:t>
              </a:r>
            </a:p>
          </p:txBody>
        </p:sp>
      </p:grpSp>
      <p:grpSp>
        <p:nvGrpSpPr>
          <p:cNvPr id="22" name="Group 22"/>
          <p:cNvGrpSpPr/>
          <p:nvPr/>
        </p:nvGrpSpPr>
        <p:grpSpPr>
          <a:xfrm>
            <a:off x="4809068" y="5033150"/>
            <a:ext cx="1847112" cy="689722"/>
            <a:chOff x="0" y="0"/>
            <a:chExt cx="486482" cy="181655"/>
          </a:xfrm>
        </p:grpSpPr>
        <p:sp>
          <p:nvSpPr>
            <p:cNvPr id="23" name="Freeform 23"/>
            <p:cNvSpPr/>
            <p:nvPr/>
          </p:nvSpPr>
          <p:spPr>
            <a:xfrm>
              <a:off x="0" y="0"/>
              <a:ext cx="486482" cy="181655"/>
            </a:xfrm>
            <a:custGeom>
              <a:avLst/>
              <a:gdLst/>
              <a:ahLst/>
              <a:cxnLst/>
              <a:rect l="l" t="t" r="r" b="b"/>
              <a:pathLst>
                <a:path w="486482" h="181655">
                  <a:moveTo>
                    <a:pt x="0" y="0"/>
                  </a:moveTo>
                  <a:lnTo>
                    <a:pt x="486482" y="0"/>
                  </a:lnTo>
                  <a:lnTo>
                    <a:pt x="486482" y="181655"/>
                  </a:lnTo>
                  <a:lnTo>
                    <a:pt x="0" y="181655"/>
                  </a:lnTo>
                  <a:close/>
                </a:path>
              </a:pathLst>
            </a:custGeom>
            <a:solidFill>
              <a:srgbClr val="000000"/>
            </a:solidFill>
          </p:spPr>
        </p:sp>
        <p:sp>
          <p:nvSpPr>
            <p:cNvPr id="24" name="TextBox 24"/>
            <p:cNvSpPr txBox="1"/>
            <p:nvPr/>
          </p:nvSpPr>
          <p:spPr>
            <a:xfrm>
              <a:off x="0" y="-57150"/>
              <a:ext cx="486482" cy="238805"/>
            </a:xfrm>
            <a:prstGeom prst="rect">
              <a:avLst/>
            </a:prstGeom>
          </p:spPr>
          <p:txBody>
            <a:bodyPr lIns="50800" tIns="50800" rIns="50800" bIns="50800" rtlCol="0" anchor="ctr"/>
            <a:lstStyle/>
            <a:p>
              <a:pPr marL="0" lvl="0" indent="0" algn="ctr">
                <a:lnSpc>
                  <a:spcPts val="4114"/>
                </a:lnSpc>
                <a:spcBef>
                  <a:spcPct val="0"/>
                </a:spcBef>
              </a:pPr>
              <a:r>
                <a:rPr lang="en-US" sz="2981" spc="447">
                  <a:solidFill>
                    <a:srgbClr val="FFFFFF"/>
                  </a:solidFill>
                  <a:ea typeface="Open Sans"/>
                </a:rPr>
                <a:t>李令祥</a:t>
              </a:r>
            </a:p>
          </p:txBody>
        </p:sp>
      </p:grpSp>
      <p:sp>
        <p:nvSpPr>
          <p:cNvPr id="25" name="TextBox 25"/>
          <p:cNvSpPr txBox="1"/>
          <p:nvPr/>
        </p:nvSpPr>
        <p:spPr>
          <a:xfrm>
            <a:off x="3957580" y="287226"/>
            <a:ext cx="10372840" cy="971550"/>
          </a:xfrm>
          <a:prstGeom prst="rect">
            <a:avLst/>
          </a:prstGeom>
        </p:spPr>
        <p:txBody>
          <a:bodyPr lIns="0" tIns="0" rIns="0" bIns="0" rtlCol="0" anchor="t">
            <a:spAutoFit/>
          </a:bodyPr>
          <a:lstStyle/>
          <a:p>
            <a:pPr algn="ctr">
              <a:lnSpc>
                <a:spcPts val="7800"/>
              </a:lnSpc>
              <a:spcBef>
                <a:spcPct val="0"/>
              </a:spcBef>
            </a:pPr>
            <a:r>
              <a:rPr lang="en-US" sz="6000" spc="900">
                <a:solidFill>
                  <a:srgbClr val="000000"/>
                </a:solidFill>
                <a:ea typeface="Open Sans Bold"/>
              </a:rPr>
              <a:t>組員的曼陀羅思考發想圖</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801C"/>
        </a:solidFill>
        <a:effectLst/>
      </p:bgPr>
    </p:bg>
    <p:spTree>
      <p:nvGrpSpPr>
        <p:cNvPr id="1" name=""/>
        <p:cNvGrpSpPr/>
        <p:nvPr/>
      </p:nvGrpSpPr>
      <p:grpSpPr>
        <a:xfrm>
          <a:off x="0" y="0"/>
          <a:ext cx="0" cy="0"/>
          <a:chOff x="0" y="0"/>
          <a:chExt cx="0" cy="0"/>
        </a:xfrm>
      </p:grpSpPr>
      <p:grpSp>
        <p:nvGrpSpPr>
          <p:cNvPr id="2" name="Group 2"/>
          <p:cNvGrpSpPr/>
          <p:nvPr/>
        </p:nvGrpSpPr>
        <p:grpSpPr>
          <a:xfrm>
            <a:off x="-2770706" y="-3368517"/>
            <a:ext cx="4959890" cy="49598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8619025" y="-7283205"/>
            <a:ext cx="12110389" cy="12426705"/>
          </a:xfrm>
          <a:custGeom>
            <a:avLst/>
            <a:gdLst/>
            <a:ahLst/>
            <a:cxnLst/>
            <a:rect l="l" t="t" r="r" b="b"/>
            <a:pathLst>
              <a:path w="12110389" h="12426705">
                <a:moveTo>
                  <a:pt x="0" y="0"/>
                </a:moveTo>
                <a:lnTo>
                  <a:pt x="12110389" y="0"/>
                </a:lnTo>
                <a:lnTo>
                  <a:pt x="12110389" y="12426705"/>
                </a:lnTo>
                <a:lnTo>
                  <a:pt x="0" y="124267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a:grpSpLocks noChangeAspect="1"/>
          </p:cNvGrpSpPr>
          <p:nvPr/>
        </p:nvGrpSpPr>
        <p:grpSpPr>
          <a:xfrm>
            <a:off x="9312106" y="-583750"/>
            <a:ext cx="9558210" cy="12671548"/>
            <a:chOff x="0" y="0"/>
            <a:chExt cx="3727450" cy="4941570"/>
          </a:xfrm>
        </p:grpSpPr>
        <p:sp>
          <p:nvSpPr>
            <p:cNvPr id="7" name="Freeform 7"/>
            <p:cNvSpPr/>
            <p:nvPr/>
          </p:nvSpPr>
          <p:spPr>
            <a:xfrm>
              <a:off x="63500" y="63500"/>
              <a:ext cx="3600450" cy="4814570"/>
            </a:xfrm>
            <a:custGeom>
              <a:avLst/>
              <a:gdLst/>
              <a:ahLst/>
              <a:cxnLst/>
              <a:rect l="l" t="t" r="r" b="b"/>
              <a:pathLst>
                <a:path w="3600450" h="4814570">
                  <a:moveTo>
                    <a:pt x="0" y="0"/>
                  </a:moveTo>
                  <a:lnTo>
                    <a:pt x="3600450" y="0"/>
                  </a:lnTo>
                  <a:lnTo>
                    <a:pt x="3600450" y="4814570"/>
                  </a:lnTo>
                  <a:lnTo>
                    <a:pt x="0" y="4814570"/>
                  </a:lnTo>
                  <a:close/>
                </a:path>
              </a:pathLst>
            </a:custGeom>
            <a:solidFill>
              <a:srgbClr val="5F801C"/>
            </a:solidFill>
            <a:ln w="12700">
              <a:solidFill>
                <a:srgbClr val="000000"/>
              </a:solidFill>
            </a:ln>
          </p:spPr>
        </p:sp>
        <p:sp>
          <p:nvSpPr>
            <p:cNvPr id="8" name="Freeform 8"/>
            <p:cNvSpPr/>
            <p:nvPr/>
          </p:nvSpPr>
          <p:spPr>
            <a:xfrm>
              <a:off x="0" y="0"/>
              <a:ext cx="3727450" cy="4941570"/>
            </a:xfrm>
            <a:custGeom>
              <a:avLst/>
              <a:gdLst/>
              <a:ahLst/>
              <a:cxnLst/>
              <a:rect l="l" t="t" r="r" b="b"/>
              <a:pathLst>
                <a:path w="3727450" h="4941570">
                  <a:moveTo>
                    <a:pt x="3727450" y="4941570"/>
                  </a:moveTo>
                  <a:lnTo>
                    <a:pt x="0" y="4941570"/>
                  </a:lnTo>
                  <a:lnTo>
                    <a:pt x="0" y="0"/>
                  </a:lnTo>
                  <a:lnTo>
                    <a:pt x="3727450" y="0"/>
                  </a:lnTo>
                  <a:lnTo>
                    <a:pt x="3727450" y="4941570"/>
                  </a:lnTo>
                  <a:close/>
                  <a:moveTo>
                    <a:pt x="127000" y="4814570"/>
                  </a:moveTo>
                  <a:lnTo>
                    <a:pt x="3600450" y="4814570"/>
                  </a:lnTo>
                  <a:lnTo>
                    <a:pt x="3600450" y="127000"/>
                  </a:lnTo>
                  <a:lnTo>
                    <a:pt x="127000" y="127000"/>
                  </a:lnTo>
                  <a:lnTo>
                    <a:pt x="127000" y="4814570"/>
                  </a:lnTo>
                  <a:close/>
                </a:path>
              </a:pathLst>
            </a:custGeom>
            <a:solidFill>
              <a:srgbClr val="5F801C"/>
            </a:solidFill>
          </p:spPr>
        </p:sp>
      </p:grpSp>
      <p:pic>
        <p:nvPicPr>
          <p:cNvPr id="9" name="Picture 9"/>
          <p:cNvPicPr>
            <a:picLocks noChangeAspect="1"/>
          </p:cNvPicPr>
          <p:nvPr/>
        </p:nvPicPr>
        <p:blipFill>
          <a:blip r:embed="rId4"/>
          <a:srcRect/>
          <a:stretch>
            <a:fillRect/>
          </a:stretch>
        </p:blipFill>
        <p:spPr>
          <a:xfrm>
            <a:off x="2539176" y="2849330"/>
            <a:ext cx="476135" cy="906924"/>
          </a:xfrm>
          <a:prstGeom prst="rect">
            <a:avLst/>
          </a:prstGeom>
        </p:spPr>
      </p:pic>
      <p:sp>
        <p:nvSpPr>
          <p:cNvPr id="10" name="TextBox 10"/>
          <p:cNvSpPr txBox="1"/>
          <p:nvPr/>
        </p:nvSpPr>
        <p:spPr>
          <a:xfrm>
            <a:off x="5662729" y="119925"/>
            <a:ext cx="6962542" cy="1069270"/>
          </a:xfrm>
          <a:prstGeom prst="rect">
            <a:avLst/>
          </a:prstGeom>
        </p:spPr>
        <p:txBody>
          <a:bodyPr lIns="0" tIns="0" rIns="0" bIns="0" rtlCol="0" anchor="t">
            <a:spAutoFit/>
          </a:bodyPr>
          <a:lstStyle/>
          <a:p>
            <a:pPr algn="l">
              <a:lnSpc>
                <a:spcPts val="8669"/>
              </a:lnSpc>
            </a:pPr>
            <a:r>
              <a:rPr lang="en-US" sz="6282" spc="-332">
                <a:solidFill>
                  <a:srgbClr val="FFFFFF"/>
                </a:solidFill>
                <a:ea typeface="Alegreya Bold"/>
              </a:rPr>
              <a:t>連結性思考結構</a:t>
            </a:r>
          </a:p>
        </p:txBody>
      </p:sp>
      <p:sp>
        <p:nvSpPr>
          <p:cNvPr id="11" name="TextBox 11"/>
          <p:cNvSpPr txBox="1"/>
          <p:nvPr/>
        </p:nvSpPr>
        <p:spPr>
          <a:xfrm>
            <a:off x="5031990" y="1132045"/>
            <a:ext cx="13857376" cy="553212"/>
          </a:xfrm>
          <a:prstGeom prst="rect">
            <a:avLst/>
          </a:prstGeom>
        </p:spPr>
        <p:txBody>
          <a:bodyPr lIns="0" tIns="0" rIns="0" bIns="0" rtlCol="0" anchor="t">
            <a:spAutoFit/>
          </a:bodyPr>
          <a:lstStyle/>
          <a:p>
            <a:pPr algn="l">
              <a:lnSpc>
                <a:spcPts val="4554"/>
              </a:lnSpc>
            </a:pPr>
            <a:r>
              <a:rPr lang="en-US" sz="3300" spc="495">
                <a:solidFill>
                  <a:srgbClr val="FFFFFF"/>
                </a:solidFill>
                <a:ea typeface="Open Sans"/>
              </a:rPr>
              <a:t>目的：活用閒置空間，美化環境</a:t>
            </a:r>
          </a:p>
        </p:txBody>
      </p:sp>
      <p:sp>
        <p:nvSpPr>
          <p:cNvPr id="12" name="TextBox 12"/>
          <p:cNvSpPr txBox="1"/>
          <p:nvPr/>
        </p:nvSpPr>
        <p:spPr>
          <a:xfrm>
            <a:off x="1834486" y="2133745"/>
            <a:ext cx="1927860" cy="529590"/>
          </a:xfrm>
          <a:prstGeom prst="rect">
            <a:avLst/>
          </a:prstGeom>
        </p:spPr>
        <p:txBody>
          <a:bodyPr lIns="0" tIns="0" rIns="0" bIns="0" rtlCol="0" anchor="t">
            <a:spAutoFit/>
          </a:bodyPr>
          <a:lstStyle/>
          <a:p>
            <a:pPr algn="ctr">
              <a:lnSpc>
                <a:spcPts val="4290"/>
              </a:lnSpc>
              <a:spcBef>
                <a:spcPct val="0"/>
              </a:spcBef>
            </a:pPr>
            <a:r>
              <a:rPr lang="en-US" sz="3300" spc="495">
                <a:solidFill>
                  <a:srgbClr val="FFFFFF"/>
                </a:solidFill>
                <a:ea typeface="Open Sans"/>
              </a:rPr>
              <a:t>回收建材</a:t>
            </a:r>
          </a:p>
        </p:txBody>
      </p:sp>
      <p:sp>
        <p:nvSpPr>
          <p:cNvPr id="13" name="TextBox 13"/>
          <p:cNvSpPr txBox="1"/>
          <p:nvPr/>
        </p:nvSpPr>
        <p:spPr>
          <a:xfrm>
            <a:off x="7724824" y="2133745"/>
            <a:ext cx="1927622" cy="529590"/>
          </a:xfrm>
          <a:prstGeom prst="rect">
            <a:avLst/>
          </a:prstGeom>
        </p:spPr>
        <p:txBody>
          <a:bodyPr lIns="0" tIns="0" rIns="0" bIns="0" rtlCol="0" anchor="t">
            <a:spAutoFit/>
          </a:bodyPr>
          <a:lstStyle/>
          <a:p>
            <a:pPr algn="ctr">
              <a:lnSpc>
                <a:spcPts val="4289"/>
              </a:lnSpc>
              <a:spcBef>
                <a:spcPct val="0"/>
              </a:spcBef>
            </a:pPr>
            <a:r>
              <a:rPr lang="en-US" sz="3299" spc="494">
                <a:solidFill>
                  <a:srgbClr val="FFFFFF"/>
                </a:solidFill>
                <a:ea typeface="Open Sans"/>
              </a:rPr>
              <a:t>增加產值</a:t>
            </a:r>
          </a:p>
        </p:txBody>
      </p:sp>
      <p:sp>
        <p:nvSpPr>
          <p:cNvPr id="14" name="TextBox 14"/>
          <p:cNvSpPr txBox="1"/>
          <p:nvPr/>
        </p:nvSpPr>
        <p:spPr>
          <a:xfrm>
            <a:off x="14325753" y="2133745"/>
            <a:ext cx="1927622" cy="529590"/>
          </a:xfrm>
          <a:prstGeom prst="rect">
            <a:avLst/>
          </a:prstGeom>
        </p:spPr>
        <p:txBody>
          <a:bodyPr lIns="0" tIns="0" rIns="0" bIns="0" rtlCol="0" anchor="t">
            <a:spAutoFit/>
          </a:bodyPr>
          <a:lstStyle/>
          <a:p>
            <a:pPr algn="ctr">
              <a:lnSpc>
                <a:spcPts val="4289"/>
              </a:lnSpc>
              <a:spcBef>
                <a:spcPct val="0"/>
              </a:spcBef>
            </a:pPr>
            <a:r>
              <a:rPr lang="en-US" sz="3299" spc="494">
                <a:solidFill>
                  <a:srgbClr val="FFFFFF"/>
                </a:solidFill>
                <a:ea typeface="Open Sans"/>
              </a:rPr>
              <a:t>吸引人群</a:t>
            </a:r>
          </a:p>
        </p:txBody>
      </p:sp>
      <p:sp>
        <p:nvSpPr>
          <p:cNvPr id="15" name="TextBox 15"/>
          <p:cNvSpPr txBox="1"/>
          <p:nvPr/>
        </p:nvSpPr>
        <p:spPr>
          <a:xfrm>
            <a:off x="1357521" y="3913673"/>
            <a:ext cx="2404824" cy="2158365"/>
          </a:xfrm>
          <a:prstGeom prst="rect">
            <a:avLst/>
          </a:prstGeom>
        </p:spPr>
        <p:txBody>
          <a:bodyPr lIns="0" tIns="0" rIns="0" bIns="0" rtlCol="0" anchor="t">
            <a:spAutoFit/>
          </a:bodyPr>
          <a:lstStyle/>
          <a:p>
            <a:pPr algn="ctr">
              <a:lnSpc>
                <a:spcPts val="4290"/>
              </a:lnSpc>
            </a:pPr>
            <a:r>
              <a:rPr lang="en-US" sz="3300" spc="495">
                <a:solidFill>
                  <a:srgbClr val="FFFFFF"/>
                </a:solidFill>
                <a:ea typeface="Open Sans"/>
              </a:rPr>
              <a:t>回收</a:t>
            </a:r>
          </a:p>
          <a:p>
            <a:pPr algn="ctr">
              <a:lnSpc>
                <a:spcPts val="4290"/>
              </a:lnSpc>
            </a:pPr>
            <a:r>
              <a:rPr lang="en-US" sz="3300" spc="495">
                <a:solidFill>
                  <a:srgbClr val="FFFFFF"/>
                </a:solidFill>
                <a:latin typeface="Open Sans"/>
                <a:ea typeface="Open Sans"/>
              </a:rPr>
              <a:t>1.葡萄藤架</a:t>
            </a:r>
          </a:p>
          <a:p>
            <a:pPr algn="ctr">
              <a:lnSpc>
                <a:spcPts val="4290"/>
              </a:lnSpc>
            </a:pPr>
            <a:r>
              <a:rPr lang="en-US" sz="3300" spc="495">
                <a:solidFill>
                  <a:srgbClr val="FFFFFF"/>
                </a:solidFill>
                <a:latin typeface="Open Sans"/>
                <a:ea typeface="Open Sans"/>
              </a:rPr>
              <a:t>2.磁磚</a:t>
            </a:r>
          </a:p>
          <a:p>
            <a:pPr algn="ctr">
              <a:lnSpc>
                <a:spcPts val="4290"/>
              </a:lnSpc>
              <a:spcBef>
                <a:spcPct val="0"/>
              </a:spcBef>
            </a:pPr>
            <a:r>
              <a:rPr lang="en-US" sz="3300" spc="495">
                <a:solidFill>
                  <a:srgbClr val="FFFFFF"/>
                </a:solidFill>
                <a:latin typeface="Open Sans"/>
                <a:ea typeface="Open Sans"/>
              </a:rPr>
              <a:t>3.木頭長椅</a:t>
            </a:r>
          </a:p>
        </p:txBody>
      </p:sp>
      <p:sp>
        <p:nvSpPr>
          <p:cNvPr id="16" name="TextBox 16"/>
          <p:cNvSpPr txBox="1"/>
          <p:nvPr/>
        </p:nvSpPr>
        <p:spPr>
          <a:xfrm>
            <a:off x="522497" y="7322376"/>
            <a:ext cx="4509492" cy="2158365"/>
          </a:xfrm>
          <a:prstGeom prst="rect">
            <a:avLst/>
          </a:prstGeom>
        </p:spPr>
        <p:txBody>
          <a:bodyPr lIns="0" tIns="0" rIns="0" bIns="0" rtlCol="0" anchor="t">
            <a:spAutoFit/>
          </a:bodyPr>
          <a:lstStyle/>
          <a:p>
            <a:pPr algn="ctr">
              <a:lnSpc>
                <a:spcPts val="4290"/>
              </a:lnSpc>
            </a:pPr>
            <a:r>
              <a:rPr lang="en-US" sz="3300" spc="495">
                <a:solidFill>
                  <a:srgbClr val="FFFFFF"/>
                </a:solidFill>
                <a:ea typeface="Open Sans"/>
              </a:rPr>
              <a:t>回收後再利用</a:t>
            </a:r>
          </a:p>
          <a:p>
            <a:pPr algn="ctr">
              <a:lnSpc>
                <a:spcPts val="4290"/>
              </a:lnSpc>
            </a:pPr>
            <a:r>
              <a:rPr lang="en-US" sz="3300" spc="495">
                <a:solidFill>
                  <a:srgbClr val="FFFFFF"/>
                </a:solidFill>
                <a:latin typeface="Open Sans"/>
                <a:ea typeface="Open Sans"/>
              </a:rPr>
              <a:t>葡萄藤架 ⮕建築主體</a:t>
            </a:r>
          </a:p>
          <a:p>
            <a:pPr algn="ctr">
              <a:lnSpc>
                <a:spcPts val="4290"/>
              </a:lnSpc>
            </a:pPr>
            <a:r>
              <a:rPr lang="en-US" sz="3300" spc="495">
                <a:solidFill>
                  <a:srgbClr val="FFFFFF"/>
                </a:solidFill>
                <a:latin typeface="Open Sans"/>
                <a:ea typeface="Open Sans"/>
              </a:rPr>
              <a:t>地面磁磚 ⮕建築後牆</a:t>
            </a:r>
          </a:p>
          <a:p>
            <a:pPr algn="ctr">
              <a:lnSpc>
                <a:spcPts val="4290"/>
              </a:lnSpc>
              <a:spcBef>
                <a:spcPct val="0"/>
              </a:spcBef>
            </a:pPr>
            <a:r>
              <a:rPr lang="en-US" sz="3300" spc="495">
                <a:solidFill>
                  <a:srgbClr val="FFFFFF"/>
                </a:solidFill>
                <a:latin typeface="Open Sans"/>
                <a:ea typeface="Open Sans"/>
              </a:rPr>
              <a:t>木頭長椅⮕告示牌</a:t>
            </a:r>
          </a:p>
        </p:txBody>
      </p:sp>
      <p:sp>
        <p:nvSpPr>
          <p:cNvPr id="17" name="TextBox 17"/>
          <p:cNvSpPr txBox="1"/>
          <p:nvPr/>
        </p:nvSpPr>
        <p:spPr>
          <a:xfrm>
            <a:off x="7128893" y="4456598"/>
            <a:ext cx="3368159" cy="1072515"/>
          </a:xfrm>
          <a:prstGeom prst="rect">
            <a:avLst/>
          </a:prstGeom>
        </p:spPr>
        <p:txBody>
          <a:bodyPr lIns="0" tIns="0" rIns="0" bIns="0" rtlCol="0" anchor="t">
            <a:spAutoFit/>
          </a:bodyPr>
          <a:lstStyle/>
          <a:p>
            <a:pPr algn="ctr">
              <a:lnSpc>
                <a:spcPts val="4289"/>
              </a:lnSpc>
            </a:pPr>
            <a:r>
              <a:rPr lang="en-US" sz="3299" spc="494">
                <a:solidFill>
                  <a:srgbClr val="FFFFFF"/>
                </a:solidFill>
                <a:latin typeface="Open Sans"/>
                <a:ea typeface="Open Sans"/>
              </a:rPr>
              <a:t>1.種植商業作物</a:t>
            </a:r>
          </a:p>
          <a:p>
            <a:pPr algn="ctr">
              <a:lnSpc>
                <a:spcPts val="4289"/>
              </a:lnSpc>
              <a:spcBef>
                <a:spcPct val="0"/>
              </a:spcBef>
            </a:pPr>
            <a:r>
              <a:rPr lang="en-US" sz="3299" spc="494">
                <a:solidFill>
                  <a:srgbClr val="FFFFFF"/>
                </a:solidFill>
                <a:latin typeface="Open Sans"/>
                <a:ea typeface="Open Sans"/>
              </a:rPr>
              <a:t>2.出租土地</a:t>
            </a:r>
          </a:p>
        </p:txBody>
      </p:sp>
      <p:sp>
        <p:nvSpPr>
          <p:cNvPr id="18" name="TextBox 18"/>
          <p:cNvSpPr txBox="1"/>
          <p:nvPr/>
        </p:nvSpPr>
        <p:spPr>
          <a:xfrm>
            <a:off x="13123579" y="4422333"/>
            <a:ext cx="4331970" cy="1072515"/>
          </a:xfrm>
          <a:prstGeom prst="rect">
            <a:avLst/>
          </a:prstGeom>
        </p:spPr>
        <p:txBody>
          <a:bodyPr lIns="0" tIns="0" rIns="0" bIns="0" rtlCol="0" anchor="t">
            <a:spAutoFit/>
          </a:bodyPr>
          <a:lstStyle/>
          <a:p>
            <a:pPr algn="ctr">
              <a:lnSpc>
                <a:spcPts val="4289"/>
              </a:lnSpc>
            </a:pPr>
            <a:r>
              <a:rPr lang="en-US" sz="3299" spc="494">
                <a:solidFill>
                  <a:srgbClr val="FFFFFF"/>
                </a:solidFill>
                <a:latin typeface="Open Sans"/>
                <a:ea typeface="Open Sans"/>
              </a:rPr>
              <a:t>1.裝潢後宣傳</a:t>
            </a:r>
          </a:p>
          <a:p>
            <a:pPr algn="ctr">
              <a:lnSpc>
                <a:spcPts val="4289"/>
              </a:lnSpc>
              <a:spcBef>
                <a:spcPct val="0"/>
              </a:spcBef>
            </a:pPr>
            <a:r>
              <a:rPr lang="en-US" sz="3299" spc="494">
                <a:solidFill>
                  <a:srgbClr val="FFFFFF"/>
                </a:solidFill>
                <a:latin typeface="Open Sans"/>
                <a:ea typeface="Open Sans"/>
              </a:rPr>
              <a:t>2.引進攤販吸引顧客</a:t>
            </a:r>
          </a:p>
        </p:txBody>
      </p:sp>
      <p:sp>
        <p:nvSpPr>
          <p:cNvPr id="19" name="TextBox 19"/>
          <p:cNvSpPr txBox="1"/>
          <p:nvPr/>
        </p:nvSpPr>
        <p:spPr>
          <a:xfrm>
            <a:off x="6646631" y="7050914"/>
            <a:ext cx="4332684" cy="2158365"/>
          </a:xfrm>
          <a:prstGeom prst="rect">
            <a:avLst/>
          </a:prstGeom>
        </p:spPr>
        <p:txBody>
          <a:bodyPr lIns="0" tIns="0" rIns="0" bIns="0" rtlCol="0" anchor="t">
            <a:spAutoFit/>
          </a:bodyPr>
          <a:lstStyle/>
          <a:p>
            <a:pPr algn="ctr">
              <a:lnSpc>
                <a:spcPts val="4290"/>
              </a:lnSpc>
            </a:pPr>
            <a:r>
              <a:rPr lang="en-US" sz="3300" spc="495">
                <a:solidFill>
                  <a:srgbClr val="FFFFFF"/>
                </a:solidFill>
                <a:latin typeface="Open Sans"/>
                <a:ea typeface="Open Sans"/>
              </a:rPr>
              <a:t>1.增加涼亭知名度</a:t>
            </a:r>
          </a:p>
          <a:p>
            <a:pPr algn="ctr">
              <a:lnSpc>
                <a:spcPts val="4290"/>
              </a:lnSpc>
            </a:pPr>
            <a:r>
              <a:rPr lang="en-US" sz="3300" spc="495">
                <a:solidFill>
                  <a:srgbClr val="FFFFFF"/>
                </a:solidFill>
                <a:latin typeface="Open Sans"/>
                <a:ea typeface="Open Sans"/>
              </a:rPr>
              <a:t>2.完善涼亭設施</a:t>
            </a:r>
          </a:p>
          <a:p>
            <a:pPr algn="ctr">
              <a:lnSpc>
                <a:spcPts val="4290"/>
              </a:lnSpc>
            </a:pPr>
            <a:r>
              <a:rPr lang="en-US" sz="3300" spc="495">
                <a:solidFill>
                  <a:srgbClr val="FFFFFF"/>
                </a:solidFill>
                <a:latin typeface="Open Sans"/>
                <a:ea typeface="Open Sans"/>
              </a:rPr>
              <a:t>3.建立顧客依賴性</a:t>
            </a:r>
          </a:p>
          <a:p>
            <a:pPr algn="ctr">
              <a:lnSpc>
                <a:spcPts val="4290"/>
              </a:lnSpc>
              <a:spcBef>
                <a:spcPct val="0"/>
              </a:spcBef>
            </a:pPr>
            <a:r>
              <a:rPr lang="en-US" sz="3300" spc="495">
                <a:solidFill>
                  <a:srgbClr val="FFFFFF"/>
                </a:solidFill>
                <a:latin typeface="Open Sans"/>
                <a:ea typeface="Open Sans"/>
              </a:rPr>
              <a:t>4.利用特殊地理位置</a:t>
            </a:r>
          </a:p>
        </p:txBody>
      </p:sp>
      <p:sp>
        <p:nvSpPr>
          <p:cNvPr id="20" name="TextBox 20"/>
          <p:cNvSpPr txBox="1"/>
          <p:nvPr/>
        </p:nvSpPr>
        <p:spPr>
          <a:xfrm>
            <a:off x="12686490" y="6883712"/>
            <a:ext cx="5206147" cy="3244215"/>
          </a:xfrm>
          <a:prstGeom prst="rect">
            <a:avLst/>
          </a:prstGeom>
        </p:spPr>
        <p:txBody>
          <a:bodyPr lIns="0" tIns="0" rIns="0" bIns="0" rtlCol="0" anchor="t">
            <a:spAutoFit/>
          </a:bodyPr>
          <a:lstStyle/>
          <a:p>
            <a:pPr algn="ctr">
              <a:lnSpc>
                <a:spcPts val="4290"/>
              </a:lnSpc>
            </a:pPr>
            <a:r>
              <a:rPr lang="en-US" sz="3300" spc="495">
                <a:solidFill>
                  <a:srgbClr val="FFFFFF"/>
                </a:solidFill>
                <a:latin typeface="Open Sans"/>
                <a:ea typeface="Open Sans"/>
              </a:rPr>
              <a:t>1.將種植的作物當作宣傳品</a:t>
            </a:r>
          </a:p>
          <a:p>
            <a:pPr algn="ctr">
              <a:lnSpc>
                <a:spcPts val="4290"/>
              </a:lnSpc>
            </a:pPr>
            <a:r>
              <a:rPr lang="en-US" sz="3300" spc="495">
                <a:solidFill>
                  <a:srgbClr val="FFFFFF"/>
                </a:solidFill>
                <a:latin typeface="Open Sans"/>
                <a:ea typeface="Open Sans"/>
              </a:rPr>
              <a:t>2.製作相關文創商品、限定商品</a:t>
            </a:r>
          </a:p>
          <a:p>
            <a:pPr algn="ctr">
              <a:lnSpc>
                <a:spcPts val="4290"/>
              </a:lnSpc>
              <a:spcBef>
                <a:spcPct val="0"/>
              </a:spcBef>
            </a:pPr>
            <a:r>
              <a:rPr lang="en-US" sz="3300" spc="495">
                <a:solidFill>
                  <a:srgbClr val="FFFFFF"/>
                </a:solidFill>
                <a:latin typeface="Open Sans"/>
                <a:ea typeface="Open Sans"/>
              </a:rPr>
              <a:t>3.以特殊地理位置吸引學生</a:t>
            </a:r>
          </a:p>
        </p:txBody>
      </p:sp>
      <p:pic>
        <p:nvPicPr>
          <p:cNvPr id="21" name="Picture 21"/>
          <p:cNvPicPr>
            <a:picLocks noChangeAspect="1"/>
          </p:cNvPicPr>
          <p:nvPr/>
        </p:nvPicPr>
        <p:blipFill>
          <a:blip r:embed="rId4"/>
          <a:srcRect/>
          <a:stretch>
            <a:fillRect/>
          </a:stretch>
        </p:blipFill>
        <p:spPr>
          <a:xfrm>
            <a:off x="2539176" y="6262538"/>
            <a:ext cx="476135" cy="906924"/>
          </a:xfrm>
          <a:prstGeom prst="rect">
            <a:avLst/>
          </a:prstGeom>
        </p:spPr>
      </p:pic>
      <p:pic>
        <p:nvPicPr>
          <p:cNvPr id="22" name="Picture 22"/>
          <p:cNvPicPr>
            <a:picLocks noChangeAspect="1"/>
          </p:cNvPicPr>
          <p:nvPr/>
        </p:nvPicPr>
        <p:blipFill>
          <a:blip r:embed="rId4"/>
          <a:srcRect/>
          <a:stretch>
            <a:fillRect/>
          </a:stretch>
        </p:blipFill>
        <p:spPr>
          <a:xfrm>
            <a:off x="8574905" y="2849330"/>
            <a:ext cx="476135" cy="906924"/>
          </a:xfrm>
          <a:prstGeom prst="rect">
            <a:avLst/>
          </a:prstGeom>
        </p:spPr>
      </p:pic>
      <p:pic>
        <p:nvPicPr>
          <p:cNvPr id="23" name="Picture 23"/>
          <p:cNvPicPr>
            <a:picLocks noChangeAspect="1"/>
          </p:cNvPicPr>
          <p:nvPr/>
        </p:nvPicPr>
        <p:blipFill>
          <a:blip r:embed="rId4"/>
          <a:srcRect/>
          <a:stretch>
            <a:fillRect/>
          </a:stretch>
        </p:blipFill>
        <p:spPr>
          <a:xfrm>
            <a:off x="8667865" y="6005363"/>
            <a:ext cx="476135" cy="906924"/>
          </a:xfrm>
          <a:prstGeom prst="rect">
            <a:avLst/>
          </a:prstGeom>
        </p:spPr>
      </p:pic>
      <p:pic>
        <p:nvPicPr>
          <p:cNvPr id="24" name="Picture 24"/>
          <p:cNvPicPr>
            <a:picLocks noChangeAspect="1"/>
          </p:cNvPicPr>
          <p:nvPr/>
        </p:nvPicPr>
        <p:blipFill>
          <a:blip r:embed="rId4"/>
          <a:srcRect/>
          <a:stretch>
            <a:fillRect/>
          </a:stretch>
        </p:blipFill>
        <p:spPr>
          <a:xfrm>
            <a:off x="15051497" y="2849330"/>
            <a:ext cx="476135" cy="906924"/>
          </a:xfrm>
          <a:prstGeom prst="rect">
            <a:avLst/>
          </a:prstGeom>
        </p:spPr>
      </p:pic>
      <p:pic>
        <p:nvPicPr>
          <p:cNvPr id="25" name="Picture 25"/>
          <p:cNvPicPr>
            <a:picLocks noChangeAspect="1"/>
          </p:cNvPicPr>
          <p:nvPr/>
        </p:nvPicPr>
        <p:blipFill>
          <a:blip r:embed="rId4"/>
          <a:srcRect/>
          <a:stretch>
            <a:fillRect/>
          </a:stretch>
        </p:blipFill>
        <p:spPr>
          <a:xfrm>
            <a:off x="15051497" y="5752024"/>
            <a:ext cx="476135" cy="9069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3662994" y="337474"/>
            <a:ext cx="4296549" cy="9570246"/>
            <a:chOff x="0" y="0"/>
            <a:chExt cx="1131601" cy="2520559"/>
          </a:xfrm>
        </p:grpSpPr>
        <p:sp>
          <p:nvSpPr>
            <p:cNvPr id="3" name="Freeform 3"/>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799A37"/>
            </a:solidFill>
          </p:spPr>
        </p:sp>
        <p:sp>
          <p:nvSpPr>
            <p:cNvPr id="4" name="TextBox 4"/>
            <p:cNvSpPr txBox="1"/>
            <p:nvPr/>
          </p:nvSpPr>
          <p:spPr>
            <a:xfrm>
              <a:off x="0" y="-19050"/>
              <a:ext cx="1131601" cy="2539609"/>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2142191" y="4828880"/>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2"/>
            <a:stretch>
              <a:fillRect t="-86495"/>
            </a:stretch>
          </a:blipFill>
        </p:spPr>
      </p:sp>
      <p:sp>
        <p:nvSpPr>
          <p:cNvPr id="6" name="Freeform 6"/>
          <p:cNvSpPr/>
          <p:nvPr/>
        </p:nvSpPr>
        <p:spPr>
          <a:xfrm>
            <a:off x="10758785" y="1049603"/>
            <a:ext cx="6176060" cy="8208697"/>
          </a:xfrm>
          <a:custGeom>
            <a:avLst/>
            <a:gdLst/>
            <a:ahLst/>
            <a:cxnLst/>
            <a:rect l="l" t="t" r="r" b="b"/>
            <a:pathLst>
              <a:path w="6176060" h="8208697">
                <a:moveTo>
                  <a:pt x="0" y="0"/>
                </a:moveTo>
                <a:lnTo>
                  <a:pt x="6176060" y="0"/>
                </a:lnTo>
                <a:lnTo>
                  <a:pt x="6176060" y="8208697"/>
                </a:lnTo>
                <a:lnTo>
                  <a:pt x="0" y="8208697"/>
                </a:lnTo>
                <a:lnTo>
                  <a:pt x="0" y="0"/>
                </a:lnTo>
                <a:close/>
              </a:path>
            </a:pathLst>
          </a:custGeom>
          <a:blipFill>
            <a:blip r:embed="rId3"/>
            <a:stretch>
              <a:fillRect l="-38587" r="-38587"/>
            </a:stretch>
          </a:blipFill>
        </p:spPr>
      </p:sp>
      <p:grpSp>
        <p:nvGrpSpPr>
          <p:cNvPr id="7" name="Group 7"/>
          <p:cNvGrpSpPr/>
          <p:nvPr/>
        </p:nvGrpSpPr>
        <p:grpSpPr>
          <a:xfrm>
            <a:off x="31957" y="1888430"/>
            <a:ext cx="9610044" cy="2940451"/>
            <a:chOff x="0" y="0"/>
            <a:chExt cx="3682024" cy="1126614"/>
          </a:xfrm>
        </p:grpSpPr>
        <p:sp>
          <p:nvSpPr>
            <p:cNvPr id="8" name="Freeform 8"/>
            <p:cNvSpPr/>
            <p:nvPr/>
          </p:nvSpPr>
          <p:spPr>
            <a:xfrm>
              <a:off x="0" y="0"/>
              <a:ext cx="3682024" cy="1126614"/>
            </a:xfrm>
            <a:custGeom>
              <a:avLst/>
              <a:gdLst/>
              <a:ahLst/>
              <a:cxnLst/>
              <a:rect l="l" t="t" r="r" b="b"/>
              <a:pathLst>
                <a:path w="3682024" h="1126614">
                  <a:moveTo>
                    <a:pt x="0" y="0"/>
                  </a:moveTo>
                  <a:lnTo>
                    <a:pt x="3682024" y="0"/>
                  </a:lnTo>
                  <a:lnTo>
                    <a:pt x="3682024" y="1126614"/>
                  </a:lnTo>
                  <a:lnTo>
                    <a:pt x="0" y="1126614"/>
                  </a:lnTo>
                  <a:close/>
                </a:path>
              </a:pathLst>
            </a:custGeom>
            <a:solidFill>
              <a:srgbClr val="FFFFFF"/>
            </a:solidFill>
          </p:spPr>
        </p:sp>
        <p:sp>
          <p:nvSpPr>
            <p:cNvPr id="9" name="TextBox 9"/>
            <p:cNvSpPr txBox="1"/>
            <p:nvPr/>
          </p:nvSpPr>
          <p:spPr>
            <a:xfrm>
              <a:off x="0" y="-47625"/>
              <a:ext cx="3682024" cy="1174239"/>
            </a:xfrm>
            <a:prstGeom prst="rect">
              <a:avLst/>
            </a:prstGeom>
          </p:spPr>
          <p:txBody>
            <a:bodyPr lIns="50800" tIns="50800" rIns="50800" bIns="50800" rtlCol="0" anchor="ctr"/>
            <a:lstStyle/>
            <a:p>
              <a:pPr marL="0" lvl="0" indent="0" algn="l">
                <a:lnSpc>
                  <a:spcPts val="3449"/>
                </a:lnSpc>
                <a:spcBef>
                  <a:spcPct val="0"/>
                </a:spcBef>
              </a:pPr>
              <a:endParaRPr/>
            </a:p>
          </p:txBody>
        </p:sp>
      </p:grpSp>
      <p:sp>
        <p:nvSpPr>
          <p:cNvPr id="10" name="Freeform 10"/>
          <p:cNvSpPr/>
          <p:nvPr/>
        </p:nvSpPr>
        <p:spPr>
          <a:xfrm>
            <a:off x="2142191" y="7210022"/>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2"/>
            <a:stretch>
              <a:fillRect t="-86495"/>
            </a:stretch>
          </a:blipFill>
        </p:spPr>
      </p:sp>
      <p:grpSp>
        <p:nvGrpSpPr>
          <p:cNvPr id="11" name="Group 11"/>
          <p:cNvGrpSpPr/>
          <p:nvPr/>
        </p:nvGrpSpPr>
        <p:grpSpPr>
          <a:xfrm>
            <a:off x="344903" y="6235523"/>
            <a:ext cx="9610044" cy="2870026"/>
            <a:chOff x="0" y="0"/>
            <a:chExt cx="3682024" cy="1099631"/>
          </a:xfrm>
        </p:grpSpPr>
        <p:sp>
          <p:nvSpPr>
            <p:cNvPr id="12" name="Freeform 12"/>
            <p:cNvSpPr/>
            <p:nvPr/>
          </p:nvSpPr>
          <p:spPr>
            <a:xfrm>
              <a:off x="0" y="0"/>
              <a:ext cx="3682024" cy="1099631"/>
            </a:xfrm>
            <a:custGeom>
              <a:avLst/>
              <a:gdLst/>
              <a:ahLst/>
              <a:cxnLst/>
              <a:rect l="l" t="t" r="r" b="b"/>
              <a:pathLst>
                <a:path w="3682024" h="1099631">
                  <a:moveTo>
                    <a:pt x="0" y="0"/>
                  </a:moveTo>
                  <a:lnTo>
                    <a:pt x="3682024" y="0"/>
                  </a:lnTo>
                  <a:lnTo>
                    <a:pt x="3682024" y="1099631"/>
                  </a:lnTo>
                  <a:lnTo>
                    <a:pt x="0" y="1099631"/>
                  </a:lnTo>
                  <a:close/>
                </a:path>
              </a:pathLst>
            </a:custGeom>
            <a:solidFill>
              <a:srgbClr val="FFFFFF"/>
            </a:solidFill>
          </p:spPr>
        </p:sp>
        <p:sp>
          <p:nvSpPr>
            <p:cNvPr id="13" name="TextBox 13"/>
            <p:cNvSpPr txBox="1"/>
            <p:nvPr/>
          </p:nvSpPr>
          <p:spPr>
            <a:xfrm>
              <a:off x="0" y="-19050"/>
              <a:ext cx="3682024" cy="1118681"/>
            </a:xfrm>
            <a:prstGeom prst="rect">
              <a:avLst/>
            </a:prstGeom>
          </p:spPr>
          <p:txBody>
            <a:bodyPr lIns="50800" tIns="50800" rIns="50800" bIns="50800" rtlCol="0" anchor="ctr"/>
            <a:lstStyle/>
            <a:p>
              <a:pPr algn="ctr">
                <a:lnSpc>
                  <a:spcPts val="2859"/>
                </a:lnSpc>
              </a:pPr>
              <a:endParaRPr/>
            </a:p>
          </p:txBody>
        </p:sp>
      </p:grpSp>
      <p:sp>
        <p:nvSpPr>
          <p:cNvPr id="14" name="Freeform 14"/>
          <p:cNvSpPr/>
          <p:nvPr/>
        </p:nvSpPr>
        <p:spPr>
          <a:xfrm>
            <a:off x="-3463375" y="7942571"/>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344903" y="42236"/>
            <a:ext cx="7416941" cy="1686342"/>
          </a:xfrm>
          <a:prstGeom prst="rect">
            <a:avLst/>
          </a:prstGeom>
        </p:spPr>
        <p:txBody>
          <a:bodyPr lIns="0" tIns="0" rIns="0" bIns="0" rtlCol="0" anchor="t">
            <a:spAutoFit/>
          </a:bodyPr>
          <a:lstStyle/>
          <a:p>
            <a:pPr algn="l">
              <a:lnSpc>
                <a:spcPts val="13774"/>
              </a:lnSpc>
            </a:pPr>
            <a:r>
              <a:rPr lang="en-US" sz="9981" spc="-529">
                <a:solidFill>
                  <a:srgbClr val="000000"/>
                </a:solidFill>
                <a:ea typeface="Alegreya Bold"/>
              </a:rPr>
              <a:t>葡萄園</a:t>
            </a:r>
          </a:p>
        </p:txBody>
      </p:sp>
      <p:sp>
        <p:nvSpPr>
          <p:cNvPr id="16" name="TextBox 16"/>
          <p:cNvSpPr txBox="1"/>
          <p:nvPr/>
        </p:nvSpPr>
        <p:spPr>
          <a:xfrm>
            <a:off x="1028700" y="2392904"/>
            <a:ext cx="7675351" cy="1751077"/>
          </a:xfrm>
          <a:prstGeom prst="rect">
            <a:avLst/>
          </a:prstGeom>
        </p:spPr>
        <p:txBody>
          <a:bodyPr lIns="0" tIns="0" rIns="0" bIns="0" rtlCol="0" anchor="t">
            <a:spAutoFit/>
          </a:bodyPr>
          <a:lstStyle/>
          <a:p>
            <a:pPr marL="0" lvl="0" indent="0" algn="l">
              <a:lnSpc>
                <a:spcPts val="4691"/>
              </a:lnSpc>
              <a:spcBef>
                <a:spcPct val="0"/>
              </a:spcBef>
            </a:pPr>
            <a:r>
              <a:rPr lang="en-US" sz="3399" spc="509">
                <a:solidFill>
                  <a:srgbClr val="000000"/>
                </a:solidFill>
                <a:ea typeface="Open Sans"/>
              </a:rPr>
              <a:t>這一侧也是葡萄主要種植的區域，使用原材料，大面積種植葡萄成為地景特色</a:t>
            </a:r>
          </a:p>
        </p:txBody>
      </p:sp>
      <p:pic>
        <p:nvPicPr>
          <p:cNvPr id="17" name="Picture 17"/>
          <p:cNvPicPr>
            <a:picLocks noChangeAspect="1"/>
          </p:cNvPicPr>
          <p:nvPr/>
        </p:nvPicPr>
        <p:blipFill>
          <a:blip r:embed="rId6"/>
          <a:srcRect/>
          <a:stretch>
            <a:fillRect/>
          </a:stretch>
        </p:blipFill>
        <p:spPr>
          <a:xfrm>
            <a:off x="10584764" y="3284328"/>
            <a:ext cx="6083540" cy="3467618"/>
          </a:xfrm>
          <a:prstGeom prst="rect">
            <a:avLst/>
          </a:prstGeom>
        </p:spPr>
      </p:pic>
      <p:sp>
        <p:nvSpPr>
          <p:cNvPr id="18" name="TextBox 18"/>
          <p:cNvSpPr txBox="1"/>
          <p:nvPr/>
        </p:nvSpPr>
        <p:spPr>
          <a:xfrm>
            <a:off x="839771" y="6528477"/>
            <a:ext cx="7864280" cy="1751077"/>
          </a:xfrm>
          <a:prstGeom prst="rect">
            <a:avLst/>
          </a:prstGeom>
        </p:spPr>
        <p:txBody>
          <a:bodyPr lIns="0" tIns="0" rIns="0" bIns="0" rtlCol="0" anchor="t">
            <a:spAutoFit/>
          </a:bodyPr>
          <a:lstStyle/>
          <a:p>
            <a:pPr marL="0" lvl="0" indent="0" algn="l">
              <a:lnSpc>
                <a:spcPts val="4691"/>
              </a:lnSpc>
              <a:spcBef>
                <a:spcPct val="0"/>
              </a:spcBef>
            </a:pPr>
            <a:r>
              <a:rPr lang="en-US" sz="3399" spc="509">
                <a:solidFill>
                  <a:srgbClr val="000000"/>
                </a:solidFill>
                <a:ea typeface="Open Sans"/>
              </a:rPr>
              <a:t>葡萄產季時搾取葡萄汁、風乾葡萄製作果乾，提供給食營冰淇淋、至善好吃鮮果原料，節約成本</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3662994" y="337474"/>
            <a:ext cx="4296549" cy="9570246"/>
            <a:chOff x="0" y="0"/>
            <a:chExt cx="1131601" cy="2520559"/>
          </a:xfrm>
        </p:grpSpPr>
        <p:sp>
          <p:nvSpPr>
            <p:cNvPr id="3" name="Freeform 3"/>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799A37"/>
            </a:solidFill>
          </p:spPr>
        </p:sp>
        <p:sp>
          <p:nvSpPr>
            <p:cNvPr id="4" name="TextBox 4"/>
            <p:cNvSpPr txBox="1"/>
            <p:nvPr/>
          </p:nvSpPr>
          <p:spPr>
            <a:xfrm>
              <a:off x="0" y="-19050"/>
              <a:ext cx="1131601" cy="2539609"/>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2142191" y="4828880"/>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2"/>
            <a:stretch>
              <a:fillRect t="-86495"/>
            </a:stretch>
          </a:blipFill>
        </p:spPr>
      </p:sp>
      <p:sp>
        <p:nvSpPr>
          <p:cNvPr id="6" name="Freeform 6"/>
          <p:cNvSpPr/>
          <p:nvPr/>
        </p:nvSpPr>
        <p:spPr>
          <a:xfrm>
            <a:off x="10758785" y="1049603"/>
            <a:ext cx="6176060" cy="8208697"/>
          </a:xfrm>
          <a:custGeom>
            <a:avLst/>
            <a:gdLst/>
            <a:ahLst/>
            <a:cxnLst/>
            <a:rect l="l" t="t" r="r" b="b"/>
            <a:pathLst>
              <a:path w="6176060" h="8208697">
                <a:moveTo>
                  <a:pt x="0" y="0"/>
                </a:moveTo>
                <a:lnTo>
                  <a:pt x="6176060" y="0"/>
                </a:lnTo>
                <a:lnTo>
                  <a:pt x="6176060" y="8208697"/>
                </a:lnTo>
                <a:lnTo>
                  <a:pt x="0" y="8208697"/>
                </a:lnTo>
                <a:lnTo>
                  <a:pt x="0" y="0"/>
                </a:lnTo>
                <a:close/>
              </a:path>
            </a:pathLst>
          </a:custGeom>
          <a:blipFill>
            <a:blip r:embed="rId3"/>
            <a:stretch>
              <a:fillRect l="-38587" r="-38587"/>
            </a:stretch>
          </a:blipFill>
        </p:spPr>
      </p:sp>
      <p:grpSp>
        <p:nvGrpSpPr>
          <p:cNvPr id="7" name="Group 7"/>
          <p:cNvGrpSpPr/>
          <p:nvPr/>
        </p:nvGrpSpPr>
        <p:grpSpPr>
          <a:xfrm>
            <a:off x="31957" y="1888430"/>
            <a:ext cx="9610044" cy="2940451"/>
            <a:chOff x="0" y="0"/>
            <a:chExt cx="3682024" cy="1126614"/>
          </a:xfrm>
        </p:grpSpPr>
        <p:sp>
          <p:nvSpPr>
            <p:cNvPr id="8" name="Freeform 8"/>
            <p:cNvSpPr/>
            <p:nvPr/>
          </p:nvSpPr>
          <p:spPr>
            <a:xfrm>
              <a:off x="0" y="0"/>
              <a:ext cx="3682024" cy="1126614"/>
            </a:xfrm>
            <a:custGeom>
              <a:avLst/>
              <a:gdLst/>
              <a:ahLst/>
              <a:cxnLst/>
              <a:rect l="l" t="t" r="r" b="b"/>
              <a:pathLst>
                <a:path w="3682024" h="1126614">
                  <a:moveTo>
                    <a:pt x="0" y="0"/>
                  </a:moveTo>
                  <a:lnTo>
                    <a:pt x="3682024" y="0"/>
                  </a:lnTo>
                  <a:lnTo>
                    <a:pt x="3682024" y="1126614"/>
                  </a:lnTo>
                  <a:lnTo>
                    <a:pt x="0" y="1126614"/>
                  </a:lnTo>
                  <a:close/>
                </a:path>
              </a:pathLst>
            </a:custGeom>
            <a:solidFill>
              <a:srgbClr val="FFFFFF"/>
            </a:solidFill>
          </p:spPr>
        </p:sp>
        <p:sp>
          <p:nvSpPr>
            <p:cNvPr id="9" name="TextBox 9"/>
            <p:cNvSpPr txBox="1"/>
            <p:nvPr/>
          </p:nvSpPr>
          <p:spPr>
            <a:xfrm>
              <a:off x="0" y="-47625"/>
              <a:ext cx="3682024" cy="1174239"/>
            </a:xfrm>
            <a:prstGeom prst="rect">
              <a:avLst/>
            </a:prstGeom>
          </p:spPr>
          <p:txBody>
            <a:bodyPr lIns="50800" tIns="50800" rIns="50800" bIns="50800" rtlCol="0" anchor="ctr"/>
            <a:lstStyle/>
            <a:p>
              <a:pPr marL="0" lvl="0" indent="0" algn="l">
                <a:lnSpc>
                  <a:spcPts val="3449"/>
                </a:lnSpc>
                <a:spcBef>
                  <a:spcPct val="0"/>
                </a:spcBef>
              </a:pPr>
              <a:endParaRPr/>
            </a:p>
          </p:txBody>
        </p:sp>
      </p:grpSp>
      <p:sp>
        <p:nvSpPr>
          <p:cNvPr id="10" name="Freeform 10"/>
          <p:cNvSpPr/>
          <p:nvPr/>
        </p:nvSpPr>
        <p:spPr>
          <a:xfrm>
            <a:off x="2142191" y="7210022"/>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2"/>
            <a:stretch>
              <a:fillRect t="-86495"/>
            </a:stretch>
          </a:blipFill>
        </p:spPr>
      </p:sp>
      <p:grpSp>
        <p:nvGrpSpPr>
          <p:cNvPr id="11" name="Group 11"/>
          <p:cNvGrpSpPr/>
          <p:nvPr/>
        </p:nvGrpSpPr>
        <p:grpSpPr>
          <a:xfrm>
            <a:off x="344903" y="6235523"/>
            <a:ext cx="9610044" cy="2870026"/>
            <a:chOff x="0" y="0"/>
            <a:chExt cx="3682024" cy="1099631"/>
          </a:xfrm>
        </p:grpSpPr>
        <p:sp>
          <p:nvSpPr>
            <p:cNvPr id="12" name="Freeform 12"/>
            <p:cNvSpPr/>
            <p:nvPr/>
          </p:nvSpPr>
          <p:spPr>
            <a:xfrm>
              <a:off x="0" y="0"/>
              <a:ext cx="3682024" cy="1099631"/>
            </a:xfrm>
            <a:custGeom>
              <a:avLst/>
              <a:gdLst/>
              <a:ahLst/>
              <a:cxnLst/>
              <a:rect l="l" t="t" r="r" b="b"/>
              <a:pathLst>
                <a:path w="3682024" h="1099631">
                  <a:moveTo>
                    <a:pt x="0" y="0"/>
                  </a:moveTo>
                  <a:lnTo>
                    <a:pt x="3682024" y="0"/>
                  </a:lnTo>
                  <a:lnTo>
                    <a:pt x="3682024" y="1099631"/>
                  </a:lnTo>
                  <a:lnTo>
                    <a:pt x="0" y="1099631"/>
                  </a:lnTo>
                  <a:close/>
                </a:path>
              </a:pathLst>
            </a:custGeom>
            <a:solidFill>
              <a:srgbClr val="FFFFFF"/>
            </a:solidFill>
          </p:spPr>
        </p:sp>
        <p:sp>
          <p:nvSpPr>
            <p:cNvPr id="13" name="TextBox 13"/>
            <p:cNvSpPr txBox="1"/>
            <p:nvPr/>
          </p:nvSpPr>
          <p:spPr>
            <a:xfrm>
              <a:off x="0" y="-19050"/>
              <a:ext cx="3682024" cy="1118681"/>
            </a:xfrm>
            <a:prstGeom prst="rect">
              <a:avLst/>
            </a:prstGeom>
          </p:spPr>
          <p:txBody>
            <a:bodyPr lIns="50800" tIns="50800" rIns="50800" bIns="50800" rtlCol="0" anchor="ctr"/>
            <a:lstStyle/>
            <a:p>
              <a:pPr algn="ctr">
                <a:lnSpc>
                  <a:spcPts val="2859"/>
                </a:lnSpc>
              </a:pPr>
              <a:endParaRPr/>
            </a:p>
          </p:txBody>
        </p:sp>
      </p:grpSp>
      <p:sp>
        <p:nvSpPr>
          <p:cNvPr id="14" name="Freeform 14"/>
          <p:cNvSpPr/>
          <p:nvPr/>
        </p:nvSpPr>
        <p:spPr>
          <a:xfrm>
            <a:off x="-3463375" y="7942571"/>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5" name="Picture 15"/>
          <p:cNvPicPr>
            <a:picLocks noChangeAspect="1"/>
          </p:cNvPicPr>
          <p:nvPr/>
        </p:nvPicPr>
        <p:blipFill>
          <a:blip r:embed="rId6"/>
          <a:srcRect/>
          <a:stretch>
            <a:fillRect/>
          </a:stretch>
        </p:blipFill>
        <p:spPr>
          <a:xfrm>
            <a:off x="10886030" y="6038798"/>
            <a:ext cx="6083540" cy="3467618"/>
          </a:xfrm>
          <a:prstGeom prst="rect">
            <a:avLst/>
          </a:prstGeom>
        </p:spPr>
      </p:pic>
      <p:sp>
        <p:nvSpPr>
          <p:cNvPr id="16" name="TextBox 16"/>
          <p:cNvSpPr txBox="1"/>
          <p:nvPr/>
        </p:nvSpPr>
        <p:spPr>
          <a:xfrm>
            <a:off x="344903" y="42236"/>
            <a:ext cx="7416941" cy="1686342"/>
          </a:xfrm>
          <a:prstGeom prst="rect">
            <a:avLst/>
          </a:prstGeom>
        </p:spPr>
        <p:txBody>
          <a:bodyPr lIns="0" tIns="0" rIns="0" bIns="0" rtlCol="0" anchor="t">
            <a:spAutoFit/>
          </a:bodyPr>
          <a:lstStyle/>
          <a:p>
            <a:pPr algn="l">
              <a:lnSpc>
                <a:spcPts val="13774"/>
              </a:lnSpc>
            </a:pPr>
            <a:r>
              <a:rPr lang="en-US" sz="9981" spc="-529">
                <a:solidFill>
                  <a:srgbClr val="000000"/>
                </a:solidFill>
                <a:ea typeface="Alegreya Bold"/>
              </a:rPr>
              <a:t>園藝造景</a:t>
            </a:r>
          </a:p>
        </p:txBody>
      </p:sp>
      <p:sp>
        <p:nvSpPr>
          <p:cNvPr id="17" name="TextBox 17"/>
          <p:cNvSpPr txBox="1"/>
          <p:nvPr/>
        </p:nvSpPr>
        <p:spPr>
          <a:xfrm>
            <a:off x="1148147" y="2417553"/>
            <a:ext cx="7377663" cy="1330072"/>
          </a:xfrm>
          <a:prstGeom prst="rect">
            <a:avLst/>
          </a:prstGeom>
        </p:spPr>
        <p:txBody>
          <a:bodyPr lIns="0" tIns="0" rIns="0" bIns="0" rtlCol="0" anchor="t">
            <a:spAutoFit/>
          </a:bodyPr>
          <a:lstStyle/>
          <a:p>
            <a:pPr algn="l">
              <a:lnSpc>
                <a:spcPts val="5381"/>
              </a:lnSpc>
            </a:pPr>
            <a:r>
              <a:rPr lang="en-US" sz="3899" spc="584">
                <a:solidFill>
                  <a:srgbClr val="000000"/>
                </a:solidFill>
                <a:ea typeface="Open Sans"/>
              </a:rPr>
              <a:t>側邊草皮可作為創意地景</a:t>
            </a:r>
          </a:p>
          <a:p>
            <a:pPr marL="0" lvl="0" indent="0" algn="l">
              <a:lnSpc>
                <a:spcPts val="5381"/>
              </a:lnSpc>
              <a:spcBef>
                <a:spcPct val="0"/>
              </a:spcBef>
            </a:pPr>
            <a:r>
              <a:rPr lang="en-US" sz="3899" spc="584">
                <a:solidFill>
                  <a:srgbClr val="000000"/>
                </a:solidFill>
                <a:ea typeface="Open Sans"/>
              </a:rPr>
              <a:t>是一個良好的廣告地點</a:t>
            </a:r>
          </a:p>
        </p:txBody>
      </p:sp>
      <p:sp>
        <p:nvSpPr>
          <p:cNvPr id="18" name="TextBox 18"/>
          <p:cNvSpPr txBox="1"/>
          <p:nvPr/>
        </p:nvSpPr>
        <p:spPr>
          <a:xfrm>
            <a:off x="1028700" y="6444949"/>
            <a:ext cx="7377663" cy="2193798"/>
          </a:xfrm>
          <a:prstGeom prst="rect">
            <a:avLst/>
          </a:prstGeom>
        </p:spPr>
        <p:txBody>
          <a:bodyPr lIns="0" tIns="0" rIns="0" bIns="0" rtlCol="0" anchor="t">
            <a:spAutoFit/>
          </a:bodyPr>
          <a:lstStyle/>
          <a:p>
            <a:pPr marL="0" lvl="0" indent="0" algn="l">
              <a:lnSpc>
                <a:spcPts val="4415"/>
              </a:lnSpc>
              <a:spcBef>
                <a:spcPct val="0"/>
              </a:spcBef>
            </a:pPr>
            <a:r>
              <a:rPr lang="en-US" sz="3199" spc="479">
                <a:solidFill>
                  <a:srgbClr val="000000"/>
                </a:solidFill>
                <a:latin typeface="Open Sans"/>
                <a:ea typeface="Open Sans"/>
              </a:rPr>
              <a:t>草皮旁為人行道，有許多校內人員經過，可以規劃種植範圍，排列出PU的字樣，或是種植人工草皮，排列字樣。</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2779206" y="1920649"/>
            <a:ext cx="2027545" cy="3080525"/>
          </a:xfrm>
          <a:custGeom>
            <a:avLst/>
            <a:gdLst/>
            <a:ahLst/>
            <a:cxnLst/>
            <a:rect l="l" t="t" r="r" b="b"/>
            <a:pathLst>
              <a:path w="2027545" h="3080525">
                <a:moveTo>
                  <a:pt x="0" y="0"/>
                </a:moveTo>
                <a:lnTo>
                  <a:pt x="2027545" y="0"/>
                </a:lnTo>
                <a:lnTo>
                  <a:pt x="2027545" y="3080525"/>
                </a:lnTo>
                <a:lnTo>
                  <a:pt x="0" y="3080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035253">
            <a:off x="15331117" y="4817487"/>
            <a:ext cx="7835077" cy="10939025"/>
          </a:xfrm>
          <a:custGeom>
            <a:avLst/>
            <a:gdLst/>
            <a:ahLst/>
            <a:cxnLst/>
            <a:rect l="l" t="t" r="r" b="b"/>
            <a:pathLst>
              <a:path w="7835077" h="10939025">
                <a:moveTo>
                  <a:pt x="0" y="0"/>
                </a:moveTo>
                <a:lnTo>
                  <a:pt x="7835077" y="0"/>
                </a:lnTo>
                <a:lnTo>
                  <a:pt x="7835077" y="10939026"/>
                </a:lnTo>
                <a:lnTo>
                  <a:pt x="0" y="10939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a:off x="1589541" y="5472067"/>
            <a:ext cx="15108918" cy="0"/>
          </a:xfrm>
          <a:prstGeom prst="line">
            <a:avLst/>
          </a:prstGeom>
          <a:ln w="38100" cap="flat">
            <a:solidFill>
              <a:srgbClr val="193700"/>
            </a:solidFill>
            <a:prstDash val="solid"/>
            <a:headEnd type="none" w="sm" len="sm"/>
            <a:tailEnd type="none" w="sm" len="sm"/>
          </a:ln>
        </p:spPr>
      </p:sp>
      <p:grpSp>
        <p:nvGrpSpPr>
          <p:cNvPr id="6" name="Group 6"/>
          <p:cNvGrpSpPr/>
          <p:nvPr/>
        </p:nvGrpSpPr>
        <p:grpSpPr>
          <a:xfrm>
            <a:off x="3542437" y="5240576"/>
            <a:ext cx="501082" cy="50108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9" name="TextBox 9"/>
          <p:cNvSpPr txBox="1"/>
          <p:nvPr/>
        </p:nvSpPr>
        <p:spPr>
          <a:xfrm>
            <a:off x="2190716" y="6518391"/>
            <a:ext cx="3204526" cy="1605310"/>
          </a:xfrm>
          <a:prstGeom prst="rect">
            <a:avLst/>
          </a:prstGeom>
        </p:spPr>
        <p:txBody>
          <a:bodyPr lIns="0" tIns="0" rIns="0" bIns="0" rtlCol="0" anchor="t">
            <a:spAutoFit/>
          </a:bodyPr>
          <a:lstStyle/>
          <a:p>
            <a:pPr algn="ctr">
              <a:lnSpc>
                <a:spcPts val="4291"/>
              </a:lnSpc>
            </a:pPr>
            <a:r>
              <a:rPr lang="en-US" sz="3109" spc="466">
                <a:solidFill>
                  <a:srgbClr val="000000"/>
                </a:solidFill>
                <a:ea typeface="Open Sans"/>
              </a:rPr>
              <a:t>小組討論</a:t>
            </a:r>
          </a:p>
          <a:p>
            <a:pPr algn="ctr">
              <a:lnSpc>
                <a:spcPts val="4291"/>
              </a:lnSpc>
            </a:pPr>
            <a:r>
              <a:rPr lang="en-US" sz="3109" spc="466">
                <a:solidFill>
                  <a:srgbClr val="000000"/>
                </a:solidFill>
                <a:ea typeface="Open Sans"/>
              </a:rPr>
              <a:t>繪製曼陀羅圖</a:t>
            </a:r>
          </a:p>
          <a:p>
            <a:pPr algn="ctr">
              <a:lnSpc>
                <a:spcPts val="4291"/>
              </a:lnSpc>
            </a:pPr>
            <a:r>
              <a:rPr lang="en-US" sz="3109" spc="466">
                <a:solidFill>
                  <a:srgbClr val="000000"/>
                </a:solidFill>
                <a:ea typeface="Open Sans"/>
              </a:rPr>
              <a:t>未來發想圖</a:t>
            </a:r>
          </a:p>
        </p:txBody>
      </p:sp>
      <p:sp>
        <p:nvSpPr>
          <p:cNvPr id="10" name="TextBox 10"/>
          <p:cNvSpPr txBox="1"/>
          <p:nvPr/>
        </p:nvSpPr>
        <p:spPr>
          <a:xfrm>
            <a:off x="2779206" y="2339199"/>
            <a:ext cx="2027545" cy="1115388"/>
          </a:xfrm>
          <a:prstGeom prst="rect">
            <a:avLst/>
          </a:prstGeom>
        </p:spPr>
        <p:txBody>
          <a:bodyPr lIns="0" tIns="0" rIns="0" bIns="0" rtlCol="0" anchor="t">
            <a:spAutoFit/>
          </a:bodyPr>
          <a:lstStyle/>
          <a:p>
            <a:pPr algn="ctr">
              <a:lnSpc>
                <a:spcPts val="9141"/>
              </a:lnSpc>
            </a:pPr>
            <a:r>
              <a:rPr lang="en-US" sz="6624" spc="993">
                <a:solidFill>
                  <a:srgbClr val="FFFFFF"/>
                </a:solidFill>
                <a:latin typeface="Open Sans"/>
              </a:rPr>
              <a:t>01</a:t>
            </a:r>
          </a:p>
        </p:txBody>
      </p:sp>
      <p:sp>
        <p:nvSpPr>
          <p:cNvPr id="11" name="Freeform 11"/>
          <p:cNvSpPr/>
          <p:nvPr/>
        </p:nvSpPr>
        <p:spPr>
          <a:xfrm>
            <a:off x="6267505" y="192064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a:off x="7030737" y="5240576"/>
            <a:ext cx="501082" cy="50108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6267505" y="2339199"/>
            <a:ext cx="2027545" cy="1115388"/>
          </a:xfrm>
          <a:prstGeom prst="rect">
            <a:avLst/>
          </a:prstGeom>
        </p:spPr>
        <p:txBody>
          <a:bodyPr lIns="0" tIns="0" rIns="0" bIns="0" rtlCol="0" anchor="t">
            <a:spAutoFit/>
          </a:bodyPr>
          <a:lstStyle/>
          <a:p>
            <a:pPr algn="ctr">
              <a:lnSpc>
                <a:spcPts val="9141"/>
              </a:lnSpc>
            </a:pPr>
            <a:r>
              <a:rPr lang="en-US" sz="6624" spc="993">
                <a:solidFill>
                  <a:srgbClr val="FFFFFF"/>
                </a:solidFill>
                <a:latin typeface="Open Sans"/>
              </a:rPr>
              <a:t>02</a:t>
            </a:r>
          </a:p>
        </p:txBody>
      </p:sp>
      <p:sp>
        <p:nvSpPr>
          <p:cNvPr id="16" name="Freeform 16"/>
          <p:cNvSpPr/>
          <p:nvPr/>
        </p:nvSpPr>
        <p:spPr>
          <a:xfrm>
            <a:off x="9758062" y="192064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7" name="Group 17"/>
          <p:cNvGrpSpPr/>
          <p:nvPr/>
        </p:nvGrpSpPr>
        <p:grpSpPr>
          <a:xfrm>
            <a:off x="10521294" y="5240576"/>
            <a:ext cx="501082" cy="50108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0" name="TextBox 20"/>
          <p:cNvSpPr txBox="1"/>
          <p:nvPr/>
        </p:nvSpPr>
        <p:spPr>
          <a:xfrm>
            <a:off x="9758062" y="2339199"/>
            <a:ext cx="2027545" cy="1115388"/>
          </a:xfrm>
          <a:prstGeom prst="rect">
            <a:avLst/>
          </a:prstGeom>
        </p:spPr>
        <p:txBody>
          <a:bodyPr lIns="0" tIns="0" rIns="0" bIns="0" rtlCol="0" anchor="t">
            <a:spAutoFit/>
          </a:bodyPr>
          <a:lstStyle/>
          <a:p>
            <a:pPr algn="ctr">
              <a:lnSpc>
                <a:spcPts val="9141"/>
              </a:lnSpc>
            </a:pPr>
            <a:r>
              <a:rPr lang="en-US" sz="6624" spc="993">
                <a:solidFill>
                  <a:srgbClr val="FFFFFF"/>
                </a:solidFill>
                <a:latin typeface="Open Sans"/>
              </a:rPr>
              <a:t>03</a:t>
            </a:r>
          </a:p>
        </p:txBody>
      </p:sp>
      <p:sp>
        <p:nvSpPr>
          <p:cNvPr id="21" name="Freeform 21"/>
          <p:cNvSpPr/>
          <p:nvPr/>
        </p:nvSpPr>
        <p:spPr>
          <a:xfrm>
            <a:off x="13248619" y="192064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2" name="Group 22"/>
          <p:cNvGrpSpPr/>
          <p:nvPr/>
        </p:nvGrpSpPr>
        <p:grpSpPr>
          <a:xfrm>
            <a:off x="14011851" y="5240576"/>
            <a:ext cx="501082" cy="50108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4" name="TextBox 2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5" name="TextBox 25"/>
          <p:cNvSpPr txBox="1"/>
          <p:nvPr/>
        </p:nvSpPr>
        <p:spPr>
          <a:xfrm>
            <a:off x="13248619" y="2339199"/>
            <a:ext cx="2027545" cy="1115388"/>
          </a:xfrm>
          <a:prstGeom prst="rect">
            <a:avLst/>
          </a:prstGeom>
        </p:spPr>
        <p:txBody>
          <a:bodyPr lIns="0" tIns="0" rIns="0" bIns="0" rtlCol="0" anchor="t">
            <a:spAutoFit/>
          </a:bodyPr>
          <a:lstStyle/>
          <a:p>
            <a:pPr algn="ctr">
              <a:lnSpc>
                <a:spcPts val="9141"/>
              </a:lnSpc>
            </a:pPr>
            <a:r>
              <a:rPr lang="en-US" sz="6624" spc="993">
                <a:solidFill>
                  <a:srgbClr val="FFFFFF"/>
                </a:solidFill>
                <a:latin typeface="Open Sans"/>
              </a:rPr>
              <a:t>04</a:t>
            </a:r>
          </a:p>
        </p:txBody>
      </p:sp>
      <p:sp>
        <p:nvSpPr>
          <p:cNvPr id="26" name="TextBox 26"/>
          <p:cNvSpPr txBox="1"/>
          <p:nvPr/>
        </p:nvSpPr>
        <p:spPr>
          <a:xfrm>
            <a:off x="5679015" y="6518391"/>
            <a:ext cx="3204526" cy="1605310"/>
          </a:xfrm>
          <a:prstGeom prst="rect">
            <a:avLst/>
          </a:prstGeom>
        </p:spPr>
        <p:txBody>
          <a:bodyPr lIns="0" tIns="0" rIns="0" bIns="0" rtlCol="0" anchor="t">
            <a:spAutoFit/>
          </a:bodyPr>
          <a:lstStyle/>
          <a:p>
            <a:pPr algn="ctr">
              <a:lnSpc>
                <a:spcPts val="4291"/>
              </a:lnSpc>
            </a:pPr>
            <a:r>
              <a:rPr lang="en-US" sz="3109" spc="466">
                <a:solidFill>
                  <a:srgbClr val="000000"/>
                </a:solidFill>
                <a:ea typeface="Open Sans"/>
              </a:rPr>
              <a:t>製作報告</a:t>
            </a:r>
          </a:p>
          <a:p>
            <a:pPr algn="ctr">
              <a:lnSpc>
                <a:spcPts val="4291"/>
              </a:lnSpc>
            </a:pPr>
            <a:r>
              <a:rPr lang="en-US" sz="3109" spc="466">
                <a:solidFill>
                  <a:srgbClr val="000000"/>
                </a:solidFill>
                <a:ea typeface="Open Sans"/>
              </a:rPr>
              <a:t>統整資料</a:t>
            </a:r>
          </a:p>
          <a:p>
            <a:pPr algn="ctr">
              <a:lnSpc>
                <a:spcPts val="4291"/>
              </a:lnSpc>
            </a:pPr>
            <a:r>
              <a:rPr lang="en-US" sz="3109" spc="466">
                <a:solidFill>
                  <a:srgbClr val="000000"/>
                </a:solidFill>
                <a:ea typeface="Open Sans"/>
              </a:rPr>
              <a:t>完成規劃</a:t>
            </a:r>
          </a:p>
        </p:txBody>
      </p:sp>
      <p:sp>
        <p:nvSpPr>
          <p:cNvPr id="27" name="TextBox 27"/>
          <p:cNvSpPr txBox="1"/>
          <p:nvPr/>
        </p:nvSpPr>
        <p:spPr>
          <a:xfrm>
            <a:off x="12660129" y="6519803"/>
            <a:ext cx="3204526" cy="1062385"/>
          </a:xfrm>
          <a:prstGeom prst="rect">
            <a:avLst/>
          </a:prstGeom>
        </p:spPr>
        <p:txBody>
          <a:bodyPr lIns="0" tIns="0" rIns="0" bIns="0" rtlCol="0" anchor="t">
            <a:spAutoFit/>
          </a:bodyPr>
          <a:lstStyle/>
          <a:p>
            <a:pPr algn="ctr">
              <a:lnSpc>
                <a:spcPts val="4291"/>
              </a:lnSpc>
            </a:pPr>
            <a:r>
              <a:rPr lang="en-US" sz="3109" spc="466">
                <a:solidFill>
                  <a:srgbClr val="000000"/>
                </a:solidFill>
                <a:ea typeface="Open Sans"/>
              </a:rPr>
              <a:t>模型製作</a:t>
            </a:r>
          </a:p>
          <a:p>
            <a:pPr algn="ctr">
              <a:lnSpc>
                <a:spcPts val="4291"/>
              </a:lnSpc>
            </a:pPr>
            <a:r>
              <a:rPr lang="en-US" sz="3109" spc="466">
                <a:solidFill>
                  <a:srgbClr val="000000"/>
                </a:solidFill>
                <a:ea typeface="Open Sans"/>
              </a:rPr>
              <a:t>成品完成</a:t>
            </a:r>
          </a:p>
        </p:txBody>
      </p:sp>
      <p:sp>
        <p:nvSpPr>
          <p:cNvPr id="28" name="Freeform 28"/>
          <p:cNvSpPr/>
          <p:nvPr/>
        </p:nvSpPr>
        <p:spPr>
          <a:xfrm rot="-10799999">
            <a:off x="-2729621" y="-7074240"/>
            <a:ext cx="7835077" cy="10939025"/>
          </a:xfrm>
          <a:custGeom>
            <a:avLst/>
            <a:gdLst/>
            <a:ahLst/>
            <a:cxnLst/>
            <a:rect l="l" t="t" r="r" b="b"/>
            <a:pathLst>
              <a:path w="7835077" h="10939025">
                <a:moveTo>
                  <a:pt x="0" y="0"/>
                </a:moveTo>
                <a:lnTo>
                  <a:pt x="7835076" y="0"/>
                </a:lnTo>
                <a:lnTo>
                  <a:pt x="7835076" y="10939026"/>
                </a:lnTo>
                <a:lnTo>
                  <a:pt x="0" y="10939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TextBox 29"/>
          <p:cNvSpPr txBox="1"/>
          <p:nvPr/>
        </p:nvSpPr>
        <p:spPr>
          <a:xfrm>
            <a:off x="9649314" y="6538853"/>
            <a:ext cx="2245042" cy="1127125"/>
          </a:xfrm>
          <a:prstGeom prst="rect">
            <a:avLst/>
          </a:prstGeom>
        </p:spPr>
        <p:txBody>
          <a:bodyPr lIns="0" tIns="0" rIns="0" bIns="0" rtlCol="0" anchor="t">
            <a:spAutoFit/>
          </a:bodyPr>
          <a:lstStyle/>
          <a:p>
            <a:pPr algn="ctr">
              <a:lnSpc>
                <a:spcPts val="4549"/>
              </a:lnSpc>
            </a:pPr>
            <a:r>
              <a:rPr lang="en-US" sz="3499" spc="524">
                <a:solidFill>
                  <a:srgbClr val="000000"/>
                </a:solidFill>
                <a:latin typeface="Open Sans"/>
                <a:ea typeface="Open Sans"/>
              </a:rPr>
              <a:t>3D圖製作</a:t>
            </a:r>
          </a:p>
          <a:p>
            <a:pPr algn="ctr">
              <a:lnSpc>
                <a:spcPts val="4549"/>
              </a:lnSpc>
              <a:spcBef>
                <a:spcPct val="0"/>
              </a:spcBef>
            </a:pPr>
            <a:r>
              <a:rPr lang="en-US" sz="3499" spc="524">
                <a:solidFill>
                  <a:srgbClr val="000000"/>
                </a:solidFill>
                <a:ea typeface="Open Sans"/>
              </a:rPr>
              <a:t>模型選材</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257863">
            <a:off x="-571305" y="6150994"/>
            <a:ext cx="21273218" cy="9128145"/>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885510" y="8765585"/>
            <a:ext cx="4128022" cy="437161"/>
          </a:xfrm>
          <a:custGeom>
            <a:avLst/>
            <a:gdLst/>
            <a:ahLst/>
            <a:cxnLst/>
            <a:rect l="l" t="t" r="r" b="b"/>
            <a:pathLst>
              <a:path w="4128022" h="437161">
                <a:moveTo>
                  <a:pt x="0" y="0"/>
                </a:moveTo>
                <a:lnTo>
                  <a:pt x="4128022" y="0"/>
                </a:lnTo>
                <a:lnTo>
                  <a:pt x="4128022" y="437161"/>
                </a:lnTo>
                <a:lnTo>
                  <a:pt x="0" y="437161"/>
                </a:lnTo>
                <a:lnTo>
                  <a:pt x="0" y="0"/>
                </a:lnTo>
                <a:close/>
              </a:path>
            </a:pathLst>
          </a:custGeom>
          <a:blipFill>
            <a:blip r:embed="rId5"/>
            <a:stretch>
              <a:fillRect t="-86495"/>
            </a:stretch>
          </a:blipFill>
        </p:spPr>
      </p:sp>
      <p:sp>
        <p:nvSpPr>
          <p:cNvPr id="5" name="Freeform 5"/>
          <p:cNvSpPr/>
          <p:nvPr/>
        </p:nvSpPr>
        <p:spPr>
          <a:xfrm>
            <a:off x="7080191" y="8765585"/>
            <a:ext cx="4128022" cy="437161"/>
          </a:xfrm>
          <a:custGeom>
            <a:avLst/>
            <a:gdLst/>
            <a:ahLst/>
            <a:cxnLst/>
            <a:rect l="l" t="t" r="r" b="b"/>
            <a:pathLst>
              <a:path w="4128022" h="437161">
                <a:moveTo>
                  <a:pt x="0" y="0"/>
                </a:moveTo>
                <a:lnTo>
                  <a:pt x="4128021" y="0"/>
                </a:lnTo>
                <a:lnTo>
                  <a:pt x="4128021" y="437161"/>
                </a:lnTo>
                <a:lnTo>
                  <a:pt x="0" y="437161"/>
                </a:lnTo>
                <a:lnTo>
                  <a:pt x="0" y="0"/>
                </a:lnTo>
                <a:close/>
              </a:path>
            </a:pathLst>
          </a:custGeom>
          <a:blipFill>
            <a:blip r:embed="rId5"/>
            <a:stretch>
              <a:fillRect t="-86495"/>
            </a:stretch>
          </a:blipFill>
        </p:spPr>
      </p:sp>
      <p:grpSp>
        <p:nvGrpSpPr>
          <p:cNvPr id="6" name="Group 6"/>
          <p:cNvGrpSpPr/>
          <p:nvPr/>
        </p:nvGrpSpPr>
        <p:grpSpPr>
          <a:xfrm>
            <a:off x="5801333" y="2789557"/>
            <a:ext cx="6685334" cy="6643553"/>
            <a:chOff x="0" y="0"/>
            <a:chExt cx="2079991" cy="2066992"/>
          </a:xfrm>
        </p:grpSpPr>
        <p:sp>
          <p:nvSpPr>
            <p:cNvPr id="7" name="Freeform 7"/>
            <p:cNvSpPr/>
            <p:nvPr/>
          </p:nvSpPr>
          <p:spPr>
            <a:xfrm>
              <a:off x="0" y="0"/>
              <a:ext cx="2079991" cy="2066992"/>
            </a:xfrm>
            <a:custGeom>
              <a:avLst/>
              <a:gdLst/>
              <a:ahLst/>
              <a:cxnLst/>
              <a:rect l="l" t="t" r="r" b="b"/>
              <a:pathLst>
                <a:path w="2079991" h="2066992">
                  <a:moveTo>
                    <a:pt x="0" y="0"/>
                  </a:moveTo>
                  <a:lnTo>
                    <a:pt x="2079991" y="0"/>
                  </a:lnTo>
                  <a:lnTo>
                    <a:pt x="2079991" y="2066992"/>
                  </a:lnTo>
                  <a:lnTo>
                    <a:pt x="0" y="2066992"/>
                  </a:lnTo>
                  <a:close/>
                </a:path>
              </a:pathLst>
            </a:custGeom>
            <a:solidFill>
              <a:srgbClr val="193700"/>
            </a:solidFill>
          </p:spPr>
        </p:sp>
        <p:sp>
          <p:nvSpPr>
            <p:cNvPr id="8" name="TextBox 8"/>
            <p:cNvSpPr txBox="1"/>
            <p:nvPr/>
          </p:nvSpPr>
          <p:spPr>
            <a:xfrm>
              <a:off x="0" y="-57150"/>
              <a:ext cx="2079991" cy="2124142"/>
            </a:xfrm>
            <a:prstGeom prst="rect">
              <a:avLst/>
            </a:prstGeom>
          </p:spPr>
          <p:txBody>
            <a:bodyPr lIns="50800" tIns="50800" rIns="50800" bIns="50800" rtlCol="0" anchor="ctr"/>
            <a:lstStyle/>
            <a:p>
              <a:pPr marL="0" lvl="0" indent="0" algn="ctr">
                <a:lnSpc>
                  <a:spcPts val="4114"/>
                </a:lnSpc>
                <a:spcBef>
                  <a:spcPct val="0"/>
                </a:spcBef>
              </a:pPr>
              <a:endParaRPr/>
            </a:p>
          </p:txBody>
        </p:sp>
      </p:grpSp>
      <p:sp>
        <p:nvSpPr>
          <p:cNvPr id="9" name="Freeform 9"/>
          <p:cNvSpPr/>
          <p:nvPr/>
        </p:nvSpPr>
        <p:spPr>
          <a:xfrm>
            <a:off x="2274468" y="8765585"/>
            <a:ext cx="4128022" cy="437161"/>
          </a:xfrm>
          <a:custGeom>
            <a:avLst/>
            <a:gdLst/>
            <a:ahLst/>
            <a:cxnLst/>
            <a:rect l="l" t="t" r="r" b="b"/>
            <a:pathLst>
              <a:path w="4128022" h="437161">
                <a:moveTo>
                  <a:pt x="0" y="0"/>
                </a:moveTo>
                <a:lnTo>
                  <a:pt x="4128022" y="0"/>
                </a:lnTo>
                <a:lnTo>
                  <a:pt x="4128022" y="437161"/>
                </a:lnTo>
                <a:lnTo>
                  <a:pt x="0" y="437161"/>
                </a:lnTo>
                <a:lnTo>
                  <a:pt x="0" y="0"/>
                </a:lnTo>
                <a:close/>
              </a:path>
            </a:pathLst>
          </a:custGeom>
          <a:blipFill>
            <a:blip r:embed="rId5"/>
            <a:stretch>
              <a:fillRect t="-86495"/>
            </a:stretch>
          </a:blipFill>
        </p:spPr>
      </p:sp>
      <p:grpSp>
        <p:nvGrpSpPr>
          <p:cNvPr id="10" name="Group 10"/>
          <p:cNvGrpSpPr/>
          <p:nvPr/>
        </p:nvGrpSpPr>
        <p:grpSpPr>
          <a:xfrm>
            <a:off x="8128183" y="2212509"/>
            <a:ext cx="2049168" cy="204916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3700"/>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marL="0" lvl="0" indent="0" algn="ctr">
                <a:lnSpc>
                  <a:spcPts val="4114"/>
                </a:lnSpc>
                <a:spcBef>
                  <a:spcPct val="0"/>
                </a:spcBef>
              </a:pPr>
              <a:endParaRPr/>
            </a:p>
          </p:txBody>
        </p:sp>
      </p:grpSp>
      <p:sp>
        <p:nvSpPr>
          <p:cNvPr id="13" name="TextBox 13"/>
          <p:cNvSpPr txBox="1"/>
          <p:nvPr/>
        </p:nvSpPr>
        <p:spPr>
          <a:xfrm>
            <a:off x="2343797" y="507714"/>
            <a:ext cx="13617940" cy="1015365"/>
          </a:xfrm>
          <a:prstGeom prst="rect">
            <a:avLst/>
          </a:prstGeom>
        </p:spPr>
        <p:txBody>
          <a:bodyPr lIns="0" tIns="0" rIns="0" bIns="0" rtlCol="0" anchor="t">
            <a:spAutoFit/>
          </a:bodyPr>
          <a:lstStyle/>
          <a:p>
            <a:pPr marL="0" lvl="0" indent="0" algn="ctr">
              <a:lnSpc>
                <a:spcPts val="8280"/>
              </a:lnSpc>
              <a:spcBef>
                <a:spcPct val="0"/>
              </a:spcBef>
            </a:pPr>
            <a:r>
              <a:rPr lang="en-US" sz="6000" spc="-318">
                <a:solidFill>
                  <a:srgbClr val="000000"/>
                </a:solidFill>
                <a:ea typeface="Alegreya Bold"/>
              </a:rPr>
              <a:t>模型製作規劃表</a:t>
            </a:r>
          </a:p>
        </p:txBody>
      </p:sp>
      <p:sp>
        <p:nvSpPr>
          <p:cNvPr id="14" name="TextBox 14"/>
          <p:cNvSpPr txBox="1"/>
          <p:nvPr/>
        </p:nvSpPr>
        <p:spPr>
          <a:xfrm>
            <a:off x="6402490" y="4595763"/>
            <a:ext cx="5649613" cy="3851360"/>
          </a:xfrm>
          <a:prstGeom prst="rect">
            <a:avLst/>
          </a:prstGeom>
        </p:spPr>
        <p:txBody>
          <a:bodyPr lIns="0" tIns="0" rIns="0" bIns="0" rtlCol="0" anchor="t">
            <a:spAutoFit/>
          </a:bodyPr>
          <a:lstStyle/>
          <a:p>
            <a:pPr algn="l">
              <a:lnSpc>
                <a:spcPts val="4403"/>
              </a:lnSpc>
            </a:pPr>
            <a:r>
              <a:rPr lang="en-US" sz="3190" spc="478">
                <a:solidFill>
                  <a:srgbClr val="FDFBFB"/>
                </a:solidFill>
                <a:latin typeface="Open Sans"/>
                <a:ea typeface="Open Sans"/>
              </a:rPr>
              <a:t>1.冰棒棍</a:t>
            </a:r>
          </a:p>
          <a:p>
            <a:pPr algn="l">
              <a:lnSpc>
                <a:spcPts val="4403"/>
              </a:lnSpc>
            </a:pPr>
            <a:r>
              <a:rPr lang="en-US" sz="3190" spc="478">
                <a:solidFill>
                  <a:srgbClr val="FDFBFB"/>
                </a:solidFill>
                <a:latin typeface="Open Sans"/>
              </a:rPr>
              <a:t>2.</a:t>
            </a:r>
            <a:r>
              <a:rPr lang="en-US" sz="3190" spc="478">
                <a:solidFill>
                  <a:srgbClr val="FDFBFB"/>
                </a:solidFill>
                <a:ea typeface="Open Sans"/>
              </a:rPr>
              <a:t>棉線</a:t>
            </a:r>
          </a:p>
          <a:p>
            <a:pPr algn="l">
              <a:lnSpc>
                <a:spcPts val="4403"/>
              </a:lnSpc>
            </a:pPr>
            <a:r>
              <a:rPr lang="en-US" sz="3190" spc="478">
                <a:solidFill>
                  <a:srgbClr val="FDFBFB"/>
                </a:solidFill>
                <a:latin typeface="Open Sans"/>
              </a:rPr>
              <a:t>3.</a:t>
            </a:r>
            <a:r>
              <a:rPr lang="en-US" sz="3190" spc="478">
                <a:solidFill>
                  <a:srgbClr val="FDFBFB"/>
                </a:solidFill>
                <a:ea typeface="Open Sans"/>
              </a:rPr>
              <a:t>雙面黃色跟綠色紙</a:t>
            </a:r>
          </a:p>
          <a:p>
            <a:pPr algn="l">
              <a:lnSpc>
                <a:spcPts val="4403"/>
              </a:lnSpc>
            </a:pPr>
            <a:r>
              <a:rPr lang="en-US" sz="3190" spc="478">
                <a:solidFill>
                  <a:srgbClr val="FDFBFB"/>
                </a:solidFill>
                <a:latin typeface="Open Sans"/>
              </a:rPr>
              <a:t>4.</a:t>
            </a:r>
            <a:r>
              <a:rPr lang="en-US" sz="3190" spc="478">
                <a:solidFill>
                  <a:srgbClr val="FDFBFB"/>
                </a:solidFill>
                <a:ea typeface="Open Sans"/>
              </a:rPr>
              <a:t>保麗龍板</a:t>
            </a:r>
          </a:p>
          <a:p>
            <a:pPr algn="l">
              <a:lnSpc>
                <a:spcPts val="4403"/>
              </a:lnSpc>
            </a:pPr>
            <a:r>
              <a:rPr lang="en-US" sz="3190" spc="478">
                <a:solidFill>
                  <a:srgbClr val="FDFBFB"/>
                </a:solidFill>
                <a:latin typeface="Open Sans"/>
              </a:rPr>
              <a:t>5.</a:t>
            </a:r>
            <a:r>
              <a:rPr lang="en-US" sz="3190" spc="478">
                <a:solidFill>
                  <a:srgbClr val="FDFBFB"/>
                </a:solidFill>
                <a:ea typeface="Open Sans"/>
              </a:rPr>
              <a:t>牙籤</a:t>
            </a:r>
          </a:p>
          <a:p>
            <a:pPr algn="l">
              <a:lnSpc>
                <a:spcPts val="4403"/>
              </a:lnSpc>
            </a:pPr>
            <a:r>
              <a:rPr lang="en-US" sz="3190" spc="478">
                <a:solidFill>
                  <a:srgbClr val="FDFBFB"/>
                </a:solidFill>
                <a:latin typeface="Open Sans"/>
                <a:ea typeface="Open Sans"/>
              </a:rPr>
              <a:t>6.鐵線</a:t>
            </a:r>
          </a:p>
          <a:p>
            <a:pPr algn="l">
              <a:lnSpc>
                <a:spcPts val="4403"/>
              </a:lnSpc>
            </a:pPr>
            <a:r>
              <a:rPr lang="en-US" sz="3190" spc="478">
                <a:solidFill>
                  <a:srgbClr val="FDFBFB"/>
                </a:solidFill>
                <a:latin typeface="Open Sans"/>
                <a:ea typeface="Open Sans"/>
              </a:rPr>
              <a:t>7.熱熔膠/膠水</a:t>
            </a:r>
          </a:p>
        </p:txBody>
      </p:sp>
      <p:sp>
        <p:nvSpPr>
          <p:cNvPr id="15" name="TextBox 15"/>
          <p:cNvSpPr txBox="1"/>
          <p:nvPr/>
        </p:nvSpPr>
        <p:spPr>
          <a:xfrm>
            <a:off x="6235897" y="3586468"/>
            <a:ext cx="5649613" cy="538368"/>
          </a:xfrm>
          <a:prstGeom prst="rect">
            <a:avLst/>
          </a:prstGeom>
        </p:spPr>
        <p:txBody>
          <a:bodyPr lIns="0" tIns="0" rIns="0" bIns="0" rtlCol="0" anchor="t">
            <a:spAutoFit/>
          </a:bodyPr>
          <a:lstStyle/>
          <a:p>
            <a:pPr algn="ctr">
              <a:lnSpc>
                <a:spcPts val="4403"/>
              </a:lnSpc>
            </a:pPr>
            <a:r>
              <a:rPr lang="en-US" sz="3190" spc="478">
                <a:solidFill>
                  <a:srgbClr val="FDFBFB"/>
                </a:solidFill>
                <a:ea typeface="Open Sans"/>
              </a:rPr>
              <a:t>製作材料準備</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10580377">
            <a:off x="9407140" y="-9309963"/>
            <a:ext cx="24036383" cy="24664199"/>
          </a:xfrm>
          <a:custGeom>
            <a:avLst/>
            <a:gdLst/>
            <a:ahLst/>
            <a:cxnLst/>
            <a:rect l="l" t="t" r="r" b="b"/>
            <a:pathLst>
              <a:path w="24036383" h="24664199">
                <a:moveTo>
                  <a:pt x="0" y="0"/>
                </a:moveTo>
                <a:lnTo>
                  <a:pt x="24036383" y="0"/>
                </a:lnTo>
                <a:lnTo>
                  <a:pt x="24036383" y="24664198"/>
                </a:lnTo>
                <a:lnTo>
                  <a:pt x="0" y="24664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561733" y="2095520"/>
            <a:ext cx="8097687" cy="3251488"/>
          </a:xfrm>
          <a:prstGeom prst="rect">
            <a:avLst/>
          </a:prstGeom>
        </p:spPr>
        <p:txBody>
          <a:bodyPr lIns="0" tIns="0" rIns="0" bIns="0" rtlCol="0" anchor="t">
            <a:spAutoFit/>
          </a:bodyPr>
          <a:lstStyle/>
          <a:p>
            <a:pPr marL="0" lvl="0" indent="0" algn="l">
              <a:lnSpc>
                <a:spcPts val="13015"/>
              </a:lnSpc>
              <a:spcBef>
                <a:spcPct val="0"/>
              </a:spcBef>
            </a:pPr>
            <a:r>
              <a:rPr lang="en-US" sz="9431" spc="-499">
                <a:solidFill>
                  <a:srgbClr val="000000"/>
                </a:solidFill>
                <a:latin typeface="Alegreya Bold"/>
              </a:rPr>
              <a:t>THANK'S FOR WATCHING</a:t>
            </a:r>
          </a:p>
        </p:txBody>
      </p:sp>
      <p:sp>
        <p:nvSpPr>
          <p:cNvPr id="5" name="Freeform 5"/>
          <p:cNvSpPr/>
          <p:nvPr/>
        </p:nvSpPr>
        <p:spPr>
          <a:xfrm flipH="1">
            <a:off x="-4254153" y="7476061"/>
            <a:ext cx="11881594" cy="3564478"/>
          </a:xfrm>
          <a:custGeom>
            <a:avLst/>
            <a:gdLst/>
            <a:ahLst/>
            <a:cxnLst/>
            <a:rect l="l" t="t" r="r" b="b"/>
            <a:pathLst>
              <a:path w="11881594" h="3564478">
                <a:moveTo>
                  <a:pt x="11881594" y="0"/>
                </a:moveTo>
                <a:lnTo>
                  <a:pt x="0" y="0"/>
                </a:lnTo>
                <a:lnTo>
                  <a:pt x="0" y="3564478"/>
                </a:lnTo>
                <a:lnTo>
                  <a:pt x="11881594" y="3564478"/>
                </a:lnTo>
                <a:lnTo>
                  <a:pt x="11881594"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801C"/>
        </a:solidFill>
        <a:effectLst/>
      </p:bgPr>
    </p:bg>
    <p:spTree>
      <p:nvGrpSpPr>
        <p:cNvPr id="1" name=""/>
        <p:cNvGrpSpPr/>
        <p:nvPr/>
      </p:nvGrpSpPr>
      <p:grpSpPr>
        <a:xfrm>
          <a:off x="0" y="0"/>
          <a:ext cx="0" cy="0"/>
          <a:chOff x="0" y="0"/>
          <a:chExt cx="0" cy="0"/>
        </a:xfrm>
      </p:grpSpPr>
      <p:sp>
        <p:nvSpPr>
          <p:cNvPr id="2" name="Freeform 2"/>
          <p:cNvSpPr/>
          <p:nvPr/>
        </p:nvSpPr>
        <p:spPr>
          <a:xfrm rot="7659121">
            <a:off x="-4012602" y="5585714"/>
            <a:ext cx="7629294" cy="7828566"/>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019320" y="2901697"/>
            <a:ext cx="1400485" cy="6493178"/>
            <a:chOff x="0" y="0"/>
            <a:chExt cx="368852" cy="1710138"/>
          </a:xfrm>
        </p:grpSpPr>
        <p:sp>
          <p:nvSpPr>
            <p:cNvPr id="4" name="Freeform 4"/>
            <p:cNvSpPr/>
            <p:nvPr/>
          </p:nvSpPr>
          <p:spPr>
            <a:xfrm>
              <a:off x="0" y="0"/>
              <a:ext cx="368852" cy="1710137"/>
            </a:xfrm>
            <a:custGeom>
              <a:avLst/>
              <a:gdLst/>
              <a:ahLst/>
              <a:cxnLst/>
              <a:rect l="l" t="t" r="r" b="b"/>
              <a:pathLst>
                <a:path w="368852" h="1710137">
                  <a:moveTo>
                    <a:pt x="0" y="0"/>
                  </a:moveTo>
                  <a:lnTo>
                    <a:pt x="368852" y="0"/>
                  </a:lnTo>
                  <a:lnTo>
                    <a:pt x="368852" y="1710137"/>
                  </a:lnTo>
                  <a:lnTo>
                    <a:pt x="0" y="1710137"/>
                  </a:lnTo>
                  <a:close/>
                </a:path>
              </a:pathLst>
            </a:custGeom>
            <a:solidFill>
              <a:srgbClr val="FFFFFF"/>
            </a:solidFill>
          </p:spPr>
        </p:sp>
        <p:sp>
          <p:nvSpPr>
            <p:cNvPr id="5" name="TextBox 5"/>
            <p:cNvSpPr txBox="1"/>
            <p:nvPr/>
          </p:nvSpPr>
          <p:spPr>
            <a:xfrm>
              <a:off x="0" y="-19050"/>
              <a:ext cx="368852" cy="1729188"/>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4980992" y="1046519"/>
            <a:ext cx="7416941" cy="1660620"/>
          </a:xfrm>
          <a:prstGeom prst="rect">
            <a:avLst/>
          </a:prstGeom>
        </p:spPr>
        <p:txBody>
          <a:bodyPr lIns="0" tIns="0" rIns="0" bIns="0" rtlCol="0" anchor="t">
            <a:spAutoFit/>
          </a:bodyPr>
          <a:lstStyle/>
          <a:p>
            <a:pPr algn="ctr">
              <a:lnSpc>
                <a:spcPts val="13602"/>
              </a:lnSpc>
            </a:pPr>
            <a:r>
              <a:rPr lang="en-US" sz="9856" spc="-522">
                <a:solidFill>
                  <a:srgbClr val="FFFFFF"/>
                </a:solidFill>
                <a:ea typeface="Alegreya Bold"/>
              </a:rPr>
              <a:t>目錄</a:t>
            </a:r>
          </a:p>
        </p:txBody>
      </p:sp>
      <p:sp>
        <p:nvSpPr>
          <p:cNvPr id="7" name="Freeform 7"/>
          <p:cNvSpPr/>
          <p:nvPr/>
        </p:nvSpPr>
        <p:spPr>
          <a:xfrm rot="2016048">
            <a:off x="12243487" y="-1005305"/>
            <a:ext cx="10749463" cy="2687366"/>
          </a:xfrm>
          <a:custGeom>
            <a:avLst/>
            <a:gdLst/>
            <a:ahLst/>
            <a:cxnLst/>
            <a:rect l="l" t="t" r="r" b="b"/>
            <a:pathLst>
              <a:path w="10749463" h="2687366">
                <a:moveTo>
                  <a:pt x="0" y="0"/>
                </a:moveTo>
                <a:lnTo>
                  <a:pt x="10749463" y="0"/>
                </a:lnTo>
                <a:lnTo>
                  <a:pt x="10749463" y="2687365"/>
                </a:lnTo>
                <a:lnTo>
                  <a:pt x="0" y="2687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5231353" y="3234710"/>
            <a:ext cx="937219" cy="647700"/>
          </a:xfrm>
          <a:prstGeom prst="rect">
            <a:avLst/>
          </a:prstGeom>
        </p:spPr>
        <p:txBody>
          <a:bodyPr lIns="0" tIns="0" rIns="0" bIns="0" rtlCol="0" anchor="t">
            <a:spAutoFit/>
          </a:bodyPr>
          <a:lstStyle/>
          <a:p>
            <a:pPr algn="ctr">
              <a:lnSpc>
                <a:spcPts val="5126"/>
              </a:lnSpc>
            </a:pPr>
            <a:r>
              <a:rPr lang="en-US" sz="4271" spc="640">
                <a:solidFill>
                  <a:srgbClr val="000000"/>
                </a:solidFill>
                <a:latin typeface="Open Sans"/>
              </a:rPr>
              <a:t>01</a:t>
            </a:r>
          </a:p>
        </p:txBody>
      </p:sp>
      <p:sp>
        <p:nvSpPr>
          <p:cNvPr id="9" name="TextBox 9"/>
          <p:cNvSpPr txBox="1"/>
          <p:nvPr/>
        </p:nvSpPr>
        <p:spPr>
          <a:xfrm>
            <a:off x="5231353" y="4031829"/>
            <a:ext cx="937219" cy="647700"/>
          </a:xfrm>
          <a:prstGeom prst="rect">
            <a:avLst/>
          </a:prstGeom>
        </p:spPr>
        <p:txBody>
          <a:bodyPr lIns="0" tIns="0" rIns="0" bIns="0" rtlCol="0" anchor="t">
            <a:spAutoFit/>
          </a:bodyPr>
          <a:lstStyle/>
          <a:p>
            <a:pPr algn="ctr">
              <a:lnSpc>
                <a:spcPts val="5126"/>
              </a:lnSpc>
            </a:pPr>
            <a:r>
              <a:rPr lang="en-US" sz="4271" spc="640">
                <a:solidFill>
                  <a:srgbClr val="000000"/>
                </a:solidFill>
                <a:latin typeface="Open Sans"/>
              </a:rPr>
              <a:t>02</a:t>
            </a:r>
          </a:p>
        </p:txBody>
      </p:sp>
      <p:sp>
        <p:nvSpPr>
          <p:cNvPr id="10" name="TextBox 10"/>
          <p:cNvSpPr txBox="1"/>
          <p:nvPr/>
        </p:nvSpPr>
        <p:spPr>
          <a:xfrm>
            <a:off x="5231353" y="4912986"/>
            <a:ext cx="937219" cy="647700"/>
          </a:xfrm>
          <a:prstGeom prst="rect">
            <a:avLst/>
          </a:prstGeom>
        </p:spPr>
        <p:txBody>
          <a:bodyPr lIns="0" tIns="0" rIns="0" bIns="0" rtlCol="0" anchor="t">
            <a:spAutoFit/>
          </a:bodyPr>
          <a:lstStyle/>
          <a:p>
            <a:pPr algn="ctr">
              <a:lnSpc>
                <a:spcPts val="5126"/>
              </a:lnSpc>
            </a:pPr>
            <a:r>
              <a:rPr lang="en-US" sz="4271" spc="640">
                <a:solidFill>
                  <a:srgbClr val="000000"/>
                </a:solidFill>
                <a:latin typeface="Open Sans"/>
              </a:rPr>
              <a:t>03</a:t>
            </a:r>
          </a:p>
        </p:txBody>
      </p:sp>
      <p:sp>
        <p:nvSpPr>
          <p:cNvPr id="11" name="TextBox 11"/>
          <p:cNvSpPr txBox="1"/>
          <p:nvPr/>
        </p:nvSpPr>
        <p:spPr>
          <a:xfrm>
            <a:off x="5231353" y="5710105"/>
            <a:ext cx="937219" cy="647700"/>
          </a:xfrm>
          <a:prstGeom prst="rect">
            <a:avLst/>
          </a:prstGeom>
        </p:spPr>
        <p:txBody>
          <a:bodyPr lIns="0" tIns="0" rIns="0" bIns="0" rtlCol="0" anchor="t">
            <a:spAutoFit/>
          </a:bodyPr>
          <a:lstStyle/>
          <a:p>
            <a:pPr algn="ctr">
              <a:lnSpc>
                <a:spcPts val="5126"/>
              </a:lnSpc>
            </a:pPr>
            <a:r>
              <a:rPr lang="en-US" sz="4271" spc="640">
                <a:solidFill>
                  <a:srgbClr val="000000"/>
                </a:solidFill>
                <a:latin typeface="Open Sans"/>
              </a:rPr>
              <a:t>04</a:t>
            </a:r>
          </a:p>
        </p:txBody>
      </p:sp>
      <p:sp>
        <p:nvSpPr>
          <p:cNvPr id="12" name="TextBox 12"/>
          <p:cNvSpPr txBox="1"/>
          <p:nvPr/>
        </p:nvSpPr>
        <p:spPr>
          <a:xfrm>
            <a:off x="5250954" y="6502482"/>
            <a:ext cx="937219" cy="647700"/>
          </a:xfrm>
          <a:prstGeom prst="rect">
            <a:avLst/>
          </a:prstGeom>
        </p:spPr>
        <p:txBody>
          <a:bodyPr lIns="0" tIns="0" rIns="0" bIns="0" rtlCol="0" anchor="t">
            <a:spAutoFit/>
          </a:bodyPr>
          <a:lstStyle/>
          <a:p>
            <a:pPr algn="ctr">
              <a:lnSpc>
                <a:spcPts val="5126"/>
              </a:lnSpc>
            </a:pPr>
            <a:r>
              <a:rPr lang="en-US" sz="4271" spc="640">
                <a:solidFill>
                  <a:srgbClr val="000000"/>
                </a:solidFill>
                <a:latin typeface="Open Sans"/>
              </a:rPr>
              <a:t>05</a:t>
            </a:r>
          </a:p>
        </p:txBody>
      </p:sp>
      <p:sp>
        <p:nvSpPr>
          <p:cNvPr id="13" name="TextBox 13"/>
          <p:cNvSpPr txBox="1"/>
          <p:nvPr/>
        </p:nvSpPr>
        <p:spPr>
          <a:xfrm>
            <a:off x="5250954" y="7333446"/>
            <a:ext cx="937219" cy="647700"/>
          </a:xfrm>
          <a:prstGeom prst="rect">
            <a:avLst/>
          </a:prstGeom>
        </p:spPr>
        <p:txBody>
          <a:bodyPr lIns="0" tIns="0" rIns="0" bIns="0" rtlCol="0" anchor="t">
            <a:spAutoFit/>
          </a:bodyPr>
          <a:lstStyle/>
          <a:p>
            <a:pPr algn="ctr">
              <a:lnSpc>
                <a:spcPts val="5126"/>
              </a:lnSpc>
            </a:pPr>
            <a:r>
              <a:rPr lang="en-US" sz="4271" spc="640">
                <a:solidFill>
                  <a:srgbClr val="000000"/>
                </a:solidFill>
                <a:latin typeface="Open Sans"/>
              </a:rPr>
              <a:t>06</a:t>
            </a:r>
          </a:p>
        </p:txBody>
      </p:sp>
      <p:sp>
        <p:nvSpPr>
          <p:cNvPr id="14" name="TextBox 14"/>
          <p:cNvSpPr txBox="1"/>
          <p:nvPr/>
        </p:nvSpPr>
        <p:spPr>
          <a:xfrm>
            <a:off x="5250954" y="8183739"/>
            <a:ext cx="937219" cy="647700"/>
          </a:xfrm>
          <a:prstGeom prst="rect">
            <a:avLst/>
          </a:prstGeom>
        </p:spPr>
        <p:txBody>
          <a:bodyPr lIns="0" tIns="0" rIns="0" bIns="0" rtlCol="0" anchor="t">
            <a:spAutoFit/>
          </a:bodyPr>
          <a:lstStyle/>
          <a:p>
            <a:pPr algn="ctr">
              <a:lnSpc>
                <a:spcPts val="5126"/>
              </a:lnSpc>
            </a:pPr>
            <a:r>
              <a:rPr lang="en-US" sz="4271" spc="640">
                <a:solidFill>
                  <a:srgbClr val="000000"/>
                </a:solidFill>
                <a:latin typeface="Open Sans"/>
              </a:rPr>
              <a:t>07</a:t>
            </a:r>
          </a:p>
        </p:txBody>
      </p:sp>
      <p:sp>
        <p:nvSpPr>
          <p:cNvPr id="15" name="TextBox 15"/>
          <p:cNvSpPr txBox="1"/>
          <p:nvPr/>
        </p:nvSpPr>
        <p:spPr>
          <a:xfrm>
            <a:off x="6607430" y="3323612"/>
            <a:ext cx="5790503" cy="419100"/>
          </a:xfrm>
          <a:prstGeom prst="rect">
            <a:avLst/>
          </a:prstGeom>
        </p:spPr>
        <p:txBody>
          <a:bodyPr lIns="0" tIns="0" rIns="0" bIns="0" rtlCol="0" anchor="t">
            <a:spAutoFit/>
          </a:bodyPr>
          <a:lstStyle/>
          <a:p>
            <a:pPr algn="l">
              <a:lnSpc>
                <a:spcPts val="3449"/>
              </a:lnSpc>
            </a:pPr>
            <a:r>
              <a:rPr lang="en-US" sz="2499" spc="374">
                <a:solidFill>
                  <a:srgbClr val="FFFFFF"/>
                </a:solidFill>
                <a:ea typeface="Open Sans"/>
              </a:rPr>
              <a:t>我們的基地</a:t>
            </a:r>
          </a:p>
        </p:txBody>
      </p:sp>
      <p:sp>
        <p:nvSpPr>
          <p:cNvPr id="16" name="TextBox 16"/>
          <p:cNvSpPr txBox="1"/>
          <p:nvPr/>
        </p:nvSpPr>
        <p:spPr>
          <a:xfrm>
            <a:off x="6607430" y="4117830"/>
            <a:ext cx="6076629" cy="419100"/>
          </a:xfrm>
          <a:prstGeom prst="rect">
            <a:avLst/>
          </a:prstGeom>
        </p:spPr>
        <p:txBody>
          <a:bodyPr lIns="0" tIns="0" rIns="0" bIns="0" rtlCol="0" anchor="t">
            <a:spAutoFit/>
          </a:bodyPr>
          <a:lstStyle/>
          <a:p>
            <a:pPr algn="l">
              <a:lnSpc>
                <a:spcPts val="3449"/>
              </a:lnSpc>
            </a:pPr>
            <a:r>
              <a:rPr lang="en-US" sz="2499" spc="374">
                <a:solidFill>
                  <a:srgbClr val="FFFFFF"/>
                </a:solidFill>
                <a:ea typeface="Open Sans"/>
              </a:rPr>
              <a:t>基地景觀介紹</a:t>
            </a:r>
          </a:p>
        </p:txBody>
      </p:sp>
      <p:sp>
        <p:nvSpPr>
          <p:cNvPr id="17" name="TextBox 17"/>
          <p:cNvSpPr txBox="1"/>
          <p:nvPr/>
        </p:nvSpPr>
        <p:spPr>
          <a:xfrm>
            <a:off x="6607430" y="5037920"/>
            <a:ext cx="5790503" cy="428073"/>
          </a:xfrm>
          <a:prstGeom prst="rect">
            <a:avLst/>
          </a:prstGeom>
        </p:spPr>
        <p:txBody>
          <a:bodyPr lIns="0" tIns="0" rIns="0" bIns="0" rtlCol="0" anchor="t">
            <a:spAutoFit/>
          </a:bodyPr>
          <a:lstStyle/>
          <a:p>
            <a:pPr marL="0" lvl="0" indent="0" algn="l">
              <a:lnSpc>
                <a:spcPts val="3483"/>
              </a:lnSpc>
              <a:spcBef>
                <a:spcPct val="0"/>
              </a:spcBef>
            </a:pPr>
            <a:r>
              <a:rPr lang="en-US" sz="2524" spc="378">
                <a:solidFill>
                  <a:srgbClr val="FFFFFF"/>
                </a:solidFill>
                <a:ea typeface="Open Sans"/>
              </a:rPr>
              <a:t>組員的泡泡圖</a:t>
            </a:r>
          </a:p>
        </p:txBody>
      </p:sp>
      <p:sp>
        <p:nvSpPr>
          <p:cNvPr id="18" name="TextBox 18"/>
          <p:cNvSpPr txBox="1"/>
          <p:nvPr/>
        </p:nvSpPr>
        <p:spPr>
          <a:xfrm>
            <a:off x="6607430" y="5910437"/>
            <a:ext cx="6076629" cy="428073"/>
          </a:xfrm>
          <a:prstGeom prst="rect">
            <a:avLst/>
          </a:prstGeom>
        </p:spPr>
        <p:txBody>
          <a:bodyPr lIns="0" tIns="0" rIns="0" bIns="0" rtlCol="0" anchor="t">
            <a:spAutoFit/>
          </a:bodyPr>
          <a:lstStyle/>
          <a:p>
            <a:pPr marL="0" lvl="0" indent="0" algn="l">
              <a:lnSpc>
                <a:spcPts val="3483"/>
              </a:lnSpc>
              <a:spcBef>
                <a:spcPct val="0"/>
              </a:spcBef>
            </a:pPr>
            <a:r>
              <a:rPr lang="en-US" sz="2524" spc="378">
                <a:solidFill>
                  <a:srgbClr val="FFFFFF"/>
                </a:solidFill>
                <a:ea typeface="Open Sans"/>
              </a:rPr>
              <a:t>基地未來想像圖</a:t>
            </a:r>
          </a:p>
        </p:txBody>
      </p:sp>
      <p:sp>
        <p:nvSpPr>
          <p:cNvPr id="19" name="TextBox 19"/>
          <p:cNvSpPr txBox="1"/>
          <p:nvPr/>
        </p:nvSpPr>
        <p:spPr>
          <a:xfrm>
            <a:off x="6607430" y="6632982"/>
            <a:ext cx="6076629" cy="428073"/>
          </a:xfrm>
          <a:prstGeom prst="rect">
            <a:avLst/>
          </a:prstGeom>
        </p:spPr>
        <p:txBody>
          <a:bodyPr lIns="0" tIns="0" rIns="0" bIns="0" rtlCol="0" anchor="t">
            <a:spAutoFit/>
          </a:bodyPr>
          <a:lstStyle/>
          <a:p>
            <a:pPr marL="0" lvl="0" indent="0" algn="l">
              <a:lnSpc>
                <a:spcPts val="3483"/>
              </a:lnSpc>
              <a:spcBef>
                <a:spcPct val="0"/>
              </a:spcBef>
            </a:pPr>
            <a:r>
              <a:rPr lang="en-US" sz="2524" spc="378">
                <a:solidFill>
                  <a:srgbClr val="FFFFFF"/>
                </a:solidFill>
                <a:ea typeface="Open Sans"/>
              </a:rPr>
              <a:t>組員們的曼陀羅思考發想圖</a:t>
            </a:r>
          </a:p>
        </p:txBody>
      </p:sp>
      <p:sp>
        <p:nvSpPr>
          <p:cNvPr id="20" name="TextBox 20"/>
          <p:cNvSpPr txBox="1"/>
          <p:nvPr/>
        </p:nvSpPr>
        <p:spPr>
          <a:xfrm>
            <a:off x="6607430" y="7425359"/>
            <a:ext cx="5790503" cy="428073"/>
          </a:xfrm>
          <a:prstGeom prst="rect">
            <a:avLst/>
          </a:prstGeom>
        </p:spPr>
        <p:txBody>
          <a:bodyPr lIns="0" tIns="0" rIns="0" bIns="0" rtlCol="0" anchor="t">
            <a:spAutoFit/>
          </a:bodyPr>
          <a:lstStyle/>
          <a:p>
            <a:pPr marL="0" lvl="0" indent="0" algn="l">
              <a:lnSpc>
                <a:spcPts val="3483"/>
              </a:lnSpc>
              <a:spcBef>
                <a:spcPct val="0"/>
              </a:spcBef>
            </a:pPr>
            <a:r>
              <a:rPr lang="en-US" sz="2524" spc="378">
                <a:solidFill>
                  <a:srgbClr val="FFFFFF"/>
                </a:solidFill>
                <a:ea typeface="Open Sans"/>
              </a:rPr>
              <a:t>連貫性思考結構</a:t>
            </a:r>
          </a:p>
        </p:txBody>
      </p:sp>
      <p:sp>
        <p:nvSpPr>
          <p:cNvPr id="21" name="TextBox 21"/>
          <p:cNvSpPr txBox="1"/>
          <p:nvPr/>
        </p:nvSpPr>
        <p:spPr>
          <a:xfrm>
            <a:off x="6607430" y="8269740"/>
            <a:ext cx="6076629" cy="428073"/>
          </a:xfrm>
          <a:prstGeom prst="rect">
            <a:avLst/>
          </a:prstGeom>
        </p:spPr>
        <p:txBody>
          <a:bodyPr lIns="0" tIns="0" rIns="0" bIns="0" rtlCol="0" anchor="t">
            <a:spAutoFit/>
          </a:bodyPr>
          <a:lstStyle/>
          <a:p>
            <a:pPr marL="0" lvl="0" indent="0" algn="l">
              <a:lnSpc>
                <a:spcPts val="3483"/>
              </a:lnSpc>
              <a:spcBef>
                <a:spcPct val="0"/>
              </a:spcBef>
            </a:pPr>
            <a:r>
              <a:rPr lang="en-US" sz="2524" spc="378">
                <a:solidFill>
                  <a:srgbClr val="FFFFFF"/>
                </a:solidFill>
                <a:ea typeface="Open Sans"/>
              </a:rPr>
              <a:t>模型製作規劃表</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801C"/>
        </a:solidFill>
        <a:effectLst/>
      </p:bgPr>
    </p:bg>
    <p:spTree>
      <p:nvGrpSpPr>
        <p:cNvPr id="1" name=""/>
        <p:cNvGrpSpPr/>
        <p:nvPr/>
      </p:nvGrpSpPr>
      <p:grpSpPr>
        <a:xfrm>
          <a:off x="0" y="0"/>
          <a:ext cx="0" cy="0"/>
          <a:chOff x="0" y="0"/>
          <a:chExt cx="0" cy="0"/>
        </a:xfrm>
      </p:grpSpPr>
      <p:grpSp>
        <p:nvGrpSpPr>
          <p:cNvPr id="2" name="Group 2"/>
          <p:cNvGrpSpPr/>
          <p:nvPr/>
        </p:nvGrpSpPr>
        <p:grpSpPr>
          <a:xfrm>
            <a:off x="-2770706" y="-3368517"/>
            <a:ext cx="4959890" cy="49598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rot="-3986589">
            <a:off x="4814264" y="7228808"/>
            <a:ext cx="7944395" cy="8151898"/>
          </a:xfrm>
          <a:custGeom>
            <a:avLst/>
            <a:gdLst/>
            <a:ahLst/>
            <a:cxnLst/>
            <a:rect l="l" t="t" r="r" b="b"/>
            <a:pathLst>
              <a:path w="7944395" h="8151898">
                <a:moveTo>
                  <a:pt x="0" y="0"/>
                </a:moveTo>
                <a:lnTo>
                  <a:pt x="7944396" y="0"/>
                </a:lnTo>
                <a:lnTo>
                  <a:pt x="7944396" y="8151898"/>
                </a:lnTo>
                <a:lnTo>
                  <a:pt x="0" y="8151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639105" y="-5979128"/>
            <a:ext cx="12110389" cy="12426705"/>
          </a:xfrm>
          <a:custGeom>
            <a:avLst/>
            <a:gdLst/>
            <a:ahLst/>
            <a:cxnLst/>
            <a:rect l="l" t="t" r="r" b="b"/>
            <a:pathLst>
              <a:path w="12110389" h="12426705">
                <a:moveTo>
                  <a:pt x="0" y="0"/>
                </a:moveTo>
                <a:lnTo>
                  <a:pt x="12110389" y="0"/>
                </a:lnTo>
                <a:lnTo>
                  <a:pt x="12110389" y="12426706"/>
                </a:lnTo>
                <a:lnTo>
                  <a:pt x="0" y="12426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a:grpSpLocks noChangeAspect="1"/>
          </p:cNvGrpSpPr>
          <p:nvPr/>
        </p:nvGrpSpPr>
        <p:grpSpPr>
          <a:xfrm>
            <a:off x="9331156" y="-709215"/>
            <a:ext cx="9558210" cy="12671548"/>
            <a:chOff x="0" y="0"/>
            <a:chExt cx="3727450" cy="4941570"/>
          </a:xfrm>
        </p:grpSpPr>
        <p:sp>
          <p:nvSpPr>
            <p:cNvPr id="8" name="Freeform 8"/>
            <p:cNvSpPr/>
            <p:nvPr/>
          </p:nvSpPr>
          <p:spPr>
            <a:xfrm rot="-30000">
              <a:off x="42561" y="47882"/>
              <a:ext cx="3642327" cy="4845806"/>
            </a:xfrm>
            <a:custGeom>
              <a:avLst/>
              <a:gdLst/>
              <a:ahLst/>
              <a:cxnLst/>
              <a:rect l="l" t="t" r="r" b="b"/>
              <a:pathLst>
                <a:path w="3642327" h="4845806">
                  <a:moveTo>
                    <a:pt x="42015" y="0"/>
                  </a:moveTo>
                  <a:lnTo>
                    <a:pt x="3642328" y="31419"/>
                  </a:lnTo>
                  <a:lnTo>
                    <a:pt x="3600313" y="4845806"/>
                  </a:lnTo>
                  <a:lnTo>
                    <a:pt x="0" y="4814387"/>
                  </a:lnTo>
                  <a:close/>
                </a:path>
              </a:pathLst>
            </a:custGeom>
            <a:blipFill>
              <a:blip r:embed="rId4"/>
              <a:stretch>
                <a:fillRect l="-12402" t="-1363" r="10" b="-18111"/>
              </a:stretch>
            </a:blipFill>
          </p:spPr>
        </p:sp>
        <p:sp>
          <p:nvSpPr>
            <p:cNvPr id="9" name="Freeform 9"/>
            <p:cNvSpPr/>
            <p:nvPr/>
          </p:nvSpPr>
          <p:spPr>
            <a:xfrm>
              <a:off x="0" y="0"/>
              <a:ext cx="3727450" cy="4941570"/>
            </a:xfrm>
            <a:custGeom>
              <a:avLst/>
              <a:gdLst/>
              <a:ahLst/>
              <a:cxnLst/>
              <a:rect l="l" t="t" r="r" b="b"/>
              <a:pathLst>
                <a:path w="3727450" h="4941570">
                  <a:moveTo>
                    <a:pt x="3727450" y="4941570"/>
                  </a:moveTo>
                  <a:lnTo>
                    <a:pt x="0" y="4941570"/>
                  </a:lnTo>
                  <a:lnTo>
                    <a:pt x="0" y="0"/>
                  </a:lnTo>
                  <a:lnTo>
                    <a:pt x="3727450" y="0"/>
                  </a:lnTo>
                  <a:lnTo>
                    <a:pt x="3727450" y="4941570"/>
                  </a:lnTo>
                  <a:close/>
                  <a:moveTo>
                    <a:pt x="127000" y="4814570"/>
                  </a:moveTo>
                  <a:lnTo>
                    <a:pt x="3600450" y="4814570"/>
                  </a:lnTo>
                  <a:lnTo>
                    <a:pt x="3600450" y="127000"/>
                  </a:lnTo>
                  <a:lnTo>
                    <a:pt x="127000" y="127000"/>
                  </a:lnTo>
                  <a:lnTo>
                    <a:pt x="127000" y="4814570"/>
                  </a:lnTo>
                  <a:close/>
                </a:path>
              </a:pathLst>
            </a:custGeom>
            <a:solidFill>
              <a:srgbClr val="799A37"/>
            </a:solidFill>
          </p:spPr>
        </p:sp>
      </p:grpSp>
      <p:sp>
        <p:nvSpPr>
          <p:cNvPr id="10" name="Freeform 10"/>
          <p:cNvSpPr/>
          <p:nvPr/>
        </p:nvSpPr>
        <p:spPr>
          <a:xfrm>
            <a:off x="14252152" y="2160451"/>
            <a:ext cx="429585" cy="610522"/>
          </a:xfrm>
          <a:custGeom>
            <a:avLst/>
            <a:gdLst/>
            <a:ahLst/>
            <a:cxnLst/>
            <a:rect l="l" t="t" r="r" b="b"/>
            <a:pathLst>
              <a:path w="429585" h="610522">
                <a:moveTo>
                  <a:pt x="0" y="0"/>
                </a:moveTo>
                <a:lnTo>
                  <a:pt x="429585" y="0"/>
                </a:lnTo>
                <a:lnTo>
                  <a:pt x="429585" y="610521"/>
                </a:lnTo>
                <a:lnTo>
                  <a:pt x="0" y="6105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2600405" y="3125737"/>
            <a:ext cx="6543595" cy="1309173"/>
          </a:xfrm>
          <a:prstGeom prst="rect">
            <a:avLst/>
          </a:prstGeom>
        </p:spPr>
        <p:txBody>
          <a:bodyPr lIns="0" tIns="0" rIns="0" bIns="0" rtlCol="0" anchor="t">
            <a:spAutoFit/>
          </a:bodyPr>
          <a:lstStyle/>
          <a:p>
            <a:pPr algn="l">
              <a:lnSpc>
                <a:spcPts val="10668"/>
              </a:lnSpc>
            </a:pPr>
            <a:r>
              <a:rPr lang="en-US" sz="7730" spc="-409">
                <a:solidFill>
                  <a:srgbClr val="FFFFFF"/>
                </a:solidFill>
                <a:ea typeface="Alegreya Bold"/>
              </a:rPr>
              <a:t>我們的基地位置</a:t>
            </a:r>
          </a:p>
        </p:txBody>
      </p:sp>
      <p:sp>
        <p:nvSpPr>
          <p:cNvPr id="12" name="TextBox 12"/>
          <p:cNvSpPr txBox="1"/>
          <p:nvPr/>
        </p:nvSpPr>
        <p:spPr>
          <a:xfrm>
            <a:off x="2600405" y="5242789"/>
            <a:ext cx="6543595" cy="1195653"/>
          </a:xfrm>
          <a:prstGeom prst="rect">
            <a:avLst/>
          </a:prstGeom>
        </p:spPr>
        <p:txBody>
          <a:bodyPr lIns="0" tIns="0" rIns="0" bIns="0" rtlCol="0" anchor="t">
            <a:spAutoFit/>
          </a:bodyPr>
          <a:lstStyle/>
          <a:p>
            <a:pPr algn="l">
              <a:lnSpc>
                <a:spcPts val="4871"/>
              </a:lnSpc>
            </a:pPr>
            <a:r>
              <a:rPr lang="en-US" sz="3530" spc="529">
                <a:solidFill>
                  <a:srgbClr val="FFFFFF"/>
                </a:solidFill>
                <a:ea typeface="Open Sans"/>
              </a:rPr>
              <a:t>位在思源樓第二研究所大樓東門旁的涼亭。</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801C"/>
        </a:solidFill>
        <a:effectLst/>
      </p:bgPr>
    </p:bg>
    <p:spTree>
      <p:nvGrpSpPr>
        <p:cNvPr id="1" name=""/>
        <p:cNvGrpSpPr/>
        <p:nvPr/>
      </p:nvGrpSpPr>
      <p:grpSpPr>
        <a:xfrm>
          <a:off x="0" y="0"/>
          <a:ext cx="0" cy="0"/>
          <a:chOff x="0" y="0"/>
          <a:chExt cx="0" cy="0"/>
        </a:xfrm>
      </p:grpSpPr>
      <p:grpSp>
        <p:nvGrpSpPr>
          <p:cNvPr id="2" name="Group 2"/>
          <p:cNvGrpSpPr/>
          <p:nvPr/>
        </p:nvGrpSpPr>
        <p:grpSpPr>
          <a:xfrm>
            <a:off x="-2770706" y="-3368517"/>
            <a:ext cx="4959890" cy="49598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rot="-3986589">
            <a:off x="4814264" y="7228808"/>
            <a:ext cx="7944395" cy="8151898"/>
          </a:xfrm>
          <a:custGeom>
            <a:avLst/>
            <a:gdLst/>
            <a:ahLst/>
            <a:cxnLst/>
            <a:rect l="l" t="t" r="r" b="b"/>
            <a:pathLst>
              <a:path w="7944395" h="8151898">
                <a:moveTo>
                  <a:pt x="0" y="0"/>
                </a:moveTo>
                <a:lnTo>
                  <a:pt x="7944396" y="0"/>
                </a:lnTo>
                <a:lnTo>
                  <a:pt x="7944396" y="8151898"/>
                </a:lnTo>
                <a:lnTo>
                  <a:pt x="0" y="8151898"/>
                </a:lnTo>
                <a:lnTo>
                  <a:pt x="0" y="0"/>
                </a:lnTo>
                <a:close/>
              </a:path>
            </a:pathLst>
          </a:custGeom>
          <a:blipFill>
            <a:blip r:embed="rId2"/>
            <a:stretch>
              <a:fillRect/>
            </a:stretch>
          </a:blipFill>
        </p:spPr>
      </p:sp>
      <p:sp>
        <p:nvSpPr>
          <p:cNvPr id="6" name="Freeform 6"/>
          <p:cNvSpPr/>
          <p:nvPr/>
        </p:nvSpPr>
        <p:spPr>
          <a:xfrm>
            <a:off x="-6639105" y="-5979128"/>
            <a:ext cx="12110389" cy="12426705"/>
          </a:xfrm>
          <a:custGeom>
            <a:avLst/>
            <a:gdLst/>
            <a:ahLst/>
            <a:cxnLst/>
            <a:rect l="l" t="t" r="r" b="b"/>
            <a:pathLst>
              <a:path w="12110389" h="12426705">
                <a:moveTo>
                  <a:pt x="0" y="0"/>
                </a:moveTo>
                <a:lnTo>
                  <a:pt x="12110389" y="0"/>
                </a:lnTo>
                <a:lnTo>
                  <a:pt x="12110389" y="12426706"/>
                </a:lnTo>
                <a:lnTo>
                  <a:pt x="0" y="124267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a:grpSpLocks noChangeAspect="1"/>
          </p:cNvGrpSpPr>
          <p:nvPr/>
        </p:nvGrpSpPr>
        <p:grpSpPr>
          <a:xfrm>
            <a:off x="9331156" y="-583750"/>
            <a:ext cx="9558210" cy="12671548"/>
            <a:chOff x="0" y="0"/>
            <a:chExt cx="3727450" cy="4941570"/>
          </a:xfrm>
        </p:grpSpPr>
        <p:sp>
          <p:nvSpPr>
            <p:cNvPr id="8" name="Freeform 8"/>
            <p:cNvSpPr/>
            <p:nvPr/>
          </p:nvSpPr>
          <p:spPr>
            <a:xfrm>
              <a:off x="63500" y="6350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5"/>
              <a:stretch>
                <a:fillRect l="-51934" r="-26320"/>
              </a:stretch>
            </a:blipFill>
          </p:spPr>
        </p:sp>
        <p:sp>
          <p:nvSpPr>
            <p:cNvPr id="9" name="Freeform 9"/>
            <p:cNvSpPr/>
            <p:nvPr/>
          </p:nvSpPr>
          <p:spPr>
            <a:xfrm>
              <a:off x="0" y="0"/>
              <a:ext cx="3727450" cy="4941570"/>
            </a:xfrm>
            <a:custGeom>
              <a:avLst/>
              <a:gdLst/>
              <a:ahLst/>
              <a:cxnLst/>
              <a:rect l="l" t="t" r="r" b="b"/>
              <a:pathLst>
                <a:path w="3727450" h="4941570">
                  <a:moveTo>
                    <a:pt x="3727450" y="4941570"/>
                  </a:moveTo>
                  <a:lnTo>
                    <a:pt x="0" y="4941570"/>
                  </a:lnTo>
                  <a:lnTo>
                    <a:pt x="0" y="0"/>
                  </a:lnTo>
                  <a:lnTo>
                    <a:pt x="3727450" y="0"/>
                  </a:lnTo>
                  <a:lnTo>
                    <a:pt x="3727450" y="4941570"/>
                  </a:lnTo>
                  <a:close/>
                  <a:moveTo>
                    <a:pt x="127000" y="4814570"/>
                  </a:moveTo>
                  <a:lnTo>
                    <a:pt x="3600450" y="4814570"/>
                  </a:lnTo>
                  <a:lnTo>
                    <a:pt x="3600450" y="127000"/>
                  </a:lnTo>
                  <a:lnTo>
                    <a:pt x="127000" y="127000"/>
                  </a:lnTo>
                  <a:lnTo>
                    <a:pt x="127000" y="4814570"/>
                  </a:lnTo>
                  <a:close/>
                </a:path>
              </a:pathLst>
            </a:custGeom>
            <a:solidFill>
              <a:srgbClr val="799A37"/>
            </a:solidFill>
          </p:spPr>
        </p:sp>
      </p:grpSp>
      <p:sp>
        <p:nvSpPr>
          <p:cNvPr id="10" name="TextBox 10"/>
          <p:cNvSpPr txBox="1"/>
          <p:nvPr/>
        </p:nvSpPr>
        <p:spPr>
          <a:xfrm>
            <a:off x="1990013" y="3704489"/>
            <a:ext cx="6962542" cy="1069270"/>
          </a:xfrm>
          <a:prstGeom prst="rect">
            <a:avLst/>
          </a:prstGeom>
        </p:spPr>
        <p:txBody>
          <a:bodyPr lIns="0" tIns="0" rIns="0" bIns="0" rtlCol="0" anchor="t">
            <a:spAutoFit/>
          </a:bodyPr>
          <a:lstStyle/>
          <a:p>
            <a:pPr algn="l">
              <a:lnSpc>
                <a:spcPts val="8669"/>
              </a:lnSpc>
            </a:pPr>
            <a:r>
              <a:rPr lang="en-US" sz="6282" spc="-332">
                <a:solidFill>
                  <a:srgbClr val="FFFFFF"/>
                </a:solidFill>
                <a:ea typeface="Alegreya Bold"/>
              </a:rPr>
              <a:t>為什麼會選擇這裡？</a:t>
            </a:r>
          </a:p>
        </p:txBody>
      </p:sp>
      <p:sp>
        <p:nvSpPr>
          <p:cNvPr id="11" name="TextBox 11"/>
          <p:cNvSpPr txBox="1"/>
          <p:nvPr/>
        </p:nvSpPr>
        <p:spPr>
          <a:xfrm>
            <a:off x="1990013" y="5294069"/>
            <a:ext cx="6597278" cy="1433434"/>
          </a:xfrm>
          <a:prstGeom prst="rect">
            <a:avLst/>
          </a:prstGeom>
        </p:spPr>
        <p:txBody>
          <a:bodyPr lIns="0" tIns="0" rIns="0" bIns="0" rtlCol="0" anchor="t">
            <a:spAutoFit/>
          </a:bodyPr>
          <a:lstStyle/>
          <a:p>
            <a:pPr algn="l">
              <a:lnSpc>
                <a:spcPts val="3823"/>
              </a:lnSpc>
            </a:pPr>
            <a:r>
              <a:rPr lang="en-US" sz="2770" spc="415">
                <a:solidFill>
                  <a:srgbClr val="FFFFFF"/>
                </a:solidFill>
                <a:ea typeface="Open Sans"/>
              </a:rPr>
              <a:t>這裡不僅是涼亭，也是葡萄藤架，涼亭邊也有種植百香果，但很多學生路過都會忽視它。</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13662994" y="337474"/>
            <a:ext cx="4296549" cy="9570246"/>
            <a:chOff x="0" y="0"/>
            <a:chExt cx="1131601" cy="2520559"/>
          </a:xfrm>
        </p:grpSpPr>
        <p:sp>
          <p:nvSpPr>
            <p:cNvPr id="4" name="Freeform 4"/>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799A37"/>
            </a:solidFill>
          </p:spPr>
        </p:sp>
        <p:sp>
          <p:nvSpPr>
            <p:cNvPr id="5" name="TextBox 5"/>
            <p:cNvSpPr txBox="1"/>
            <p:nvPr/>
          </p:nvSpPr>
          <p:spPr>
            <a:xfrm>
              <a:off x="0" y="-19050"/>
              <a:ext cx="1131601" cy="2539609"/>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2142191" y="4828880"/>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sp>
      <p:sp>
        <p:nvSpPr>
          <p:cNvPr id="7" name="Freeform 7"/>
          <p:cNvSpPr/>
          <p:nvPr/>
        </p:nvSpPr>
        <p:spPr>
          <a:xfrm>
            <a:off x="10758785" y="1049603"/>
            <a:ext cx="6176060" cy="8208697"/>
          </a:xfrm>
          <a:custGeom>
            <a:avLst/>
            <a:gdLst/>
            <a:ahLst/>
            <a:cxnLst/>
            <a:rect l="l" t="t" r="r" b="b"/>
            <a:pathLst>
              <a:path w="6176060" h="8208697">
                <a:moveTo>
                  <a:pt x="0" y="0"/>
                </a:moveTo>
                <a:lnTo>
                  <a:pt x="6176060" y="0"/>
                </a:lnTo>
                <a:lnTo>
                  <a:pt x="6176060" y="8208697"/>
                </a:lnTo>
                <a:lnTo>
                  <a:pt x="0" y="8208697"/>
                </a:lnTo>
                <a:lnTo>
                  <a:pt x="0" y="0"/>
                </a:lnTo>
                <a:close/>
              </a:path>
            </a:pathLst>
          </a:custGeom>
          <a:blipFill>
            <a:blip r:embed="rId4"/>
            <a:stretch>
              <a:fillRect l="-38587" r="-38587"/>
            </a:stretch>
          </a:blipFill>
        </p:spPr>
      </p:sp>
      <p:sp>
        <p:nvSpPr>
          <p:cNvPr id="8" name="Freeform 8"/>
          <p:cNvSpPr/>
          <p:nvPr/>
        </p:nvSpPr>
        <p:spPr>
          <a:xfrm>
            <a:off x="2142191" y="7210022"/>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sp>
      <p:sp>
        <p:nvSpPr>
          <p:cNvPr id="9" name="Freeform 9"/>
          <p:cNvSpPr/>
          <p:nvPr/>
        </p:nvSpPr>
        <p:spPr>
          <a:xfrm>
            <a:off x="10758785" y="1018248"/>
            <a:ext cx="6176060" cy="8208697"/>
          </a:xfrm>
          <a:custGeom>
            <a:avLst/>
            <a:gdLst/>
            <a:ahLst/>
            <a:cxnLst/>
            <a:rect l="l" t="t" r="r" b="b"/>
            <a:pathLst>
              <a:path w="6176060" h="8208697">
                <a:moveTo>
                  <a:pt x="0" y="0"/>
                </a:moveTo>
                <a:lnTo>
                  <a:pt x="6176060" y="0"/>
                </a:lnTo>
                <a:lnTo>
                  <a:pt x="6176060" y="8208697"/>
                </a:lnTo>
                <a:lnTo>
                  <a:pt x="0" y="8208697"/>
                </a:lnTo>
                <a:lnTo>
                  <a:pt x="0" y="0"/>
                </a:lnTo>
                <a:close/>
              </a:path>
            </a:pathLst>
          </a:custGeom>
          <a:blipFill>
            <a:blip r:embed="rId5"/>
            <a:stretch>
              <a:fillRect l="-38587" r="-38587"/>
            </a:stretch>
          </a:blipFill>
        </p:spPr>
      </p:sp>
      <p:sp>
        <p:nvSpPr>
          <p:cNvPr id="10" name="Freeform 10"/>
          <p:cNvSpPr/>
          <p:nvPr/>
        </p:nvSpPr>
        <p:spPr>
          <a:xfrm>
            <a:off x="-2779578" y="7341318"/>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a:off x="1431036" y="3396305"/>
            <a:ext cx="9610044" cy="1948998"/>
            <a:chOff x="0" y="0"/>
            <a:chExt cx="3682024" cy="746746"/>
          </a:xfrm>
        </p:grpSpPr>
        <p:sp>
          <p:nvSpPr>
            <p:cNvPr id="12" name="Freeform 12"/>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FFFFFF"/>
            </a:solidFill>
          </p:spPr>
        </p:sp>
        <p:sp>
          <p:nvSpPr>
            <p:cNvPr id="13" name="TextBox 13"/>
            <p:cNvSpPr txBox="1"/>
            <p:nvPr/>
          </p:nvSpPr>
          <p:spPr>
            <a:xfrm>
              <a:off x="0" y="-19050"/>
              <a:ext cx="3682024" cy="765796"/>
            </a:xfrm>
            <a:prstGeom prst="rect">
              <a:avLst/>
            </a:prstGeom>
          </p:spPr>
          <p:txBody>
            <a:bodyPr lIns="50800" tIns="50800" rIns="50800" bIns="50800" rtlCol="0" anchor="ctr"/>
            <a:lstStyle/>
            <a:p>
              <a:pPr algn="ctr">
                <a:lnSpc>
                  <a:spcPts val="2859"/>
                </a:lnSpc>
              </a:pPr>
              <a:endParaRPr/>
            </a:p>
          </p:txBody>
        </p:sp>
      </p:grpSp>
      <p:grpSp>
        <p:nvGrpSpPr>
          <p:cNvPr id="14" name="Group 14"/>
          <p:cNvGrpSpPr/>
          <p:nvPr/>
        </p:nvGrpSpPr>
        <p:grpSpPr>
          <a:xfrm>
            <a:off x="2142191" y="5777447"/>
            <a:ext cx="9610044" cy="1948998"/>
            <a:chOff x="0" y="0"/>
            <a:chExt cx="3682024" cy="746746"/>
          </a:xfrm>
        </p:grpSpPr>
        <p:sp>
          <p:nvSpPr>
            <p:cNvPr id="15" name="Freeform 15"/>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FFFFFF"/>
            </a:solidFill>
          </p:spPr>
        </p:sp>
        <p:sp>
          <p:nvSpPr>
            <p:cNvPr id="16" name="TextBox 16"/>
            <p:cNvSpPr txBox="1"/>
            <p:nvPr/>
          </p:nvSpPr>
          <p:spPr>
            <a:xfrm>
              <a:off x="0" y="-19050"/>
              <a:ext cx="3682024" cy="765796"/>
            </a:xfrm>
            <a:prstGeom prst="rect">
              <a:avLst/>
            </a:prstGeom>
          </p:spPr>
          <p:txBody>
            <a:bodyPr lIns="50800" tIns="50800" rIns="50800" bIns="50800" rtlCol="0" anchor="ctr"/>
            <a:lstStyle/>
            <a:p>
              <a:pPr algn="ctr">
                <a:lnSpc>
                  <a:spcPts val="2859"/>
                </a:lnSpc>
              </a:pPr>
              <a:endParaRPr/>
            </a:p>
          </p:txBody>
        </p:sp>
      </p:grpSp>
      <p:pic>
        <p:nvPicPr>
          <p:cNvPr id="17" name="Picture 17"/>
          <p:cNvPicPr>
            <a:picLocks noChangeAspect="1"/>
          </p:cNvPicPr>
          <p:nvPr/>
        </p:nvPicPr>
        <p:blipFill>
          <a:blip r:embed="rId8"/>
          <a:srcRect/>
          <a:stretch>
            <a:fillRect/>
          </a:stretch>
        </p:blipFill>
        <p:spPr>
          <a:xfrm>
            <a:off x="11895156" y="4281442"/>
            <a:ext cx="5224084" cy="3160571"/>
          </a:xfrm>
          <a:prstGeom prst="rect">
            <a:avLst/>
          </a:prstGeom>
        </p:spPr>
      </p:pic>
      <p:sp>
        <p:nvSpPr>
          <p:cNvPr id="18" name="Freeform 18"/>
          <p:cNvSpPr/>
          <p:nvPr/>
        </p:nvSpPr>
        <p:spPr>
          <a:xfrm>
            <a:off x="15171350" y="7816104"/>
            <a:ext cx="2788192" cy="2091616"/>
          </a:xfrm>
          <a:custGeom>
            <a:avLst/>
            <a:gdLst/>
            <a:ahLst/>
            <a:cxnLst/>
            <a:rect l="l" t="t" r="r" b="b"/>
            <a:pathLst>
              <a:path w="2788192" h="2091616">
                <a:moveTo>
                  <a:pt x="0" y="0"/>
                </a:moveTo>
                <a:lnTo>
                  <a:pt x="2788193" y="0"/>
                </a:lnTo>
                <a:lnTo>
                  <a:pt x="2788193" y="2091616"/>
                </a:lnTo>
                <a:lnTo>
                  <a:pt x="0" y="2091616"/>
                </a:lnTo>
                <a:lnTo>
                  <a:pt x="0" y="0"/>
                </a:lnTo>
                <a:close/>
              </a:path>
            </a:pathLst>
          </a:custGeom>
          <a:blipFill>
            <a:blip r:embed="rId9"/>
            <a:stretch>
              <a:fillRect/>
            </a:stretch>
          </a:blipFill>
        </p:spPr>
      </p:sp>
      <p:sp>
        <p:nvSpPr>
          <p:cNvPr id="19" name="TextBox 19"/>
          <p:cNvSpPr txBox="1"/>
          <p:nvPr/>
        </p:nvSpPr>
        <p:spPr>
          <a:xfrm>
            <a:off x="2142191" y="888605"/>
            <a:ext cx="7416941" cy="1686342"/>
          </a:xfrm>
          <a:prstGeom prst="rect">
            <a:avLst/>
          </a:prstGeom>
        </p:spPr>
        <p:txBody>
          <a:bodyPr lIns="0" tIns="0" rIns="0" bIns="0" rtlCol="0" anchor="t">
            <a:spAutoFit/>
          </a:bodyPr>
          <a:lstStyle/>
          <a:p>
            <a:pPr algn="l">
              <a:lnSpc>
                <a:spcPts val="13774"/>
              </a:lnSpc>
            </a:pPr>
            <a:r>
              <a:rPr lang="en-US" sz="9981" spc="-529">
                <a:solidFill>
                  <a:srgbClr val="000000"/>
                </a:solidFill>
                <a:ea typeface="Alegreya Bold"/>
              </a:rPr>
              <a:t>近景</a:t>
            </a:r>
          </a:p>
        </p:txBody>
      </p:sp>
      <p:sp>
        <p:nvSpPr>
          <p:cNvPr id="20" name="TextBox 20"/>
          <p:cNvSpPr txBox="1"/>
          <p:nvPr/>
        </p:nvSpPr>
        <p:spPr>
          <a:xfrm>
            <a:off x="2669967" y="3694649"/>
            <a:ext cx="7132181" cy="1276350"/>
          </a:xfrm>
          <a:prstGeom prst="rect">
            <a:avLst/>
          </a:prstGeom>
        </p:spPr>
        <p:txBody>
          <a:bodyPr lIns="0" tIns="0" rIns="0" bIns="0" rtlCol="0" anchor="t">
            <a:spAutoFit/>
          </a:bodyPr>
          <a:lstStyle/>
          <a:p>
            <a:pPr marL="0" lvl="0" indent="0" algn="l">
              <a:lnSpc>
                <a:spcPts val="3449"/>
              </a:lnSpc>
              <a:spcBef>
                <a:spcPct val="0"/>
              </a:spcBef>
            </a:pPr>
            <a:r>
              <a:rPr lang="en-US" sz="2499" spc="374">
                <a:solidFill>
                  <a:srgbClr val="000000"/>
                </a:solidFill>
                <a:latin typeface="Open Sans"/>
                <a:ea typeface="Open Sans"/>
              </a:rPr>
              <a:t>由近景可以看出目前的涼亭區的設備都有經利過歲月和風雨的摧殘部分設備已經不堪改造後的使用量設定。例如:木頭長椅、地磚</a:t>
            </a:r>
          </a:p>
        </p:txBody>
      </p:sp>
      <p:sp>
        <p:nvSpPr>
          <p:cNvPr id="21" name="TextBox 21"/>
          <p:cNvSpPr txBox="1"/>
          <p:nvPr/>
        </p:nvSpPr>
        <p:spPr>
          <a:xfrm>
            <a:off x="3626604" y="6036631"/>
            <a:ext cx="7132181" cy="1276350"/>
          </a:xfrm>
          <a:prstGeom prst="rect">
            <a:avLst/>
          </a:prstGeom>
        </p:spPr>
        <p:txBody>
          <a:bodyPr lIns="0" tIns="0" rIns="0" bIns="0" rtlCol="0" anchor="t">
            <a:spAutoFit/>
          </a:bodyPr>
          <a:lstStyle/>
          <a:p>
            <a:pPr marL="0" lvl="0" indent="0" algn="l">
              <a:lnSpc>
                <a:spcPts val="3449"/>
              </a:lnSpc>
              <a:spcBef>
                <a:spcPct val="0"/>
              </a:spcBef>
            </a:pPr>
            <a:r>
              <a:rPr lang="en-US" sz="2499" spc="374">
                <a:solidFill>
                  <a:srgbClr val="000000"/>
                </a:solidFill>
                <a:ea typeface="Open Sans"/>
              </a:rPr>
              <a:t>我們建議將木頭長椅移除並將原材料改為裝置藝術或是改建過程中使用，地磚方面可以經過清洗後使用於建築部分</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13662994" y="337474"/>
            <a:ext cx="4296549" cy="9570246"/>
            <a:chOff x="0" y="0"/>
            <a:chExt cx="1131601" cy="2520559"/>
          </a:xfrm>
        </p:grpSpPr>
        <p:sp>
          <p:nvSpPr>
            <p:cNvPr id="4" name="Freeform 4"/>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799A37"/>
            </a:solidFill>
          </p:spPr>
        </p:sp>
        <p:sp>
          <p:nvSpPr>
            <p:cNvPr id="5" name="TextBox 5"/>
            <p:cNvSpPr txBox="1"/>
            <p:nvPr/>
          </p:nvSpPr>
          <p:spPr>
            <a:xfrm>
              <a:off x="0" y="-19050"/>
              <a:ext cx="1131601" cy="2539609"/>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2519658" y="4975069"/>
            <a:ext cx="8285019" cy="740469"/>
          </a:xfrm>
          <a:custGeom>
            <a:avLst/>
            <a:gdLst/>
            <a:ahLst/>
            <a:cxnLst/>
            <a:rect l="l" t="t" r="r" b="b"/>
            <a:pathLst>
              <a:path w="8285019" h="740469">
                <a:moveTo>
                  <a:pt x="0" y="0"/>
                </a:moveTo>
                <a:lnTo>
                  <a:pt x="8285019" y="0"/>
                </a:lnTo>
                <a:lnTo>
                  <a:pt x="8285019" y="740469"/>
                </a:lnTo>
                <a:lnTo>
                  <a:pt x="0" y="740469"/>
                </a:lnTo>
                <a:lnTo>
                  <a:pt x="0" y="0"/>
                </a:lnTo>
                <a:close/>
              </a:path>
            </a:pathLst>
          </a:custGeom>
          <a:blipFill>
            <a:blip r:embed="rId3"/>
            <a:stretch>
              <a:fillRect l="-270" t="-106101" b="-15476"/>
            </a:stretch>
          </a:blipFill>
        </p:spPr>
      </p:sp>
      <p:sp>
        <p:nvSpPr>
          <p:cNvPr id="7" name="Freeform 7"/>
          <p:cNvSpPr/>
          <p:nvPr/>
        </p:nvSpPr>
        <p:spPr>
          <a:xfrm>
            <a:off x="10262840" y="1874095"/>
            <a:ext cx="7219103" cy="6497003"/>
          </a:xfrm>
          <a:custGeom>
            <a:avLst/>
            <a:gdLst/>
            <a:ahLst/>
            <a:cxnLst/>
            <a:rect l="l" t="t" r="r" b="b"/>
            <a:pathLst>
              <a:path w="7219103" h="6497003">
                <a:moveTo>
                  <a:pt x="0" y="0"/>
                </a:moveTo>
                <a:lnTo>
                  <a:pt x="7219103" y="0"/>
                </a:lnTo>
                <a:lnTo>
                  <a:pt x="7219103" y="6497003"/>
                </a:lnTo>
                <a:lnTo>
                  <a:pt x="0" y="6497003"/>
                </a:lnTo>
                <a:lnTo>
                  <a:pt x="0" y="0"/>
                </a:lnTo>
                <a:close/>
              </a:path>
            </a:pathLst>
          </a:custGeom>
          <a:blipFill>
            <a:blip r:embed="rId4"/>
            <a:stretch>
              <a:fillRect l="-50789" t="-26791" r="-1859" b="-448"/>
            </a:stretch>
          </a:blipFill>
        </p:spPr>
      </p:sp>
      <p:grpSp>
        <p:nvGrpSpPr>
          <p:cNvPr id="8" name="Group 8"/>
          <p:cNvGrpSpPr/>
          <p:nvPr/>
        </p:nvGrpSpPr>
        <p:grpSpPr>
          <a:xfrm>
            <a:off x="1437234" y="3396305"/>
            <a:ext cx="8826856" cy="1948998"/>
            <a:chOff x="0" y="0"/>
            <a:chExt cx="3381950" cy="746746"/>
          </a:xfrm>
        </p:grpSpPr>
        <p:sp>
          <p:nvSpPr>
            <p:cNvPr id="9" name="Freeform 9"/>
            <p:cNvSpPr/>
            <p:nvPr/>
          </p:nvSpPr>
          <p:spPr>
            <a:xfrm>
              <a:off x="0" y="0"/>
              <a:ext cx="3381950" cy="746746"/>
            </a:xfrm>
            <a:custGeom>
              <a:avLst/>
              <a:gdLst/>
              <a:ahLst/>
              <a:cxnLst/>
              <a:rect l="l" t="t" r="r" b="b"/>
              <a:pathLst>
                <a:path w="3381950" h="746746">
                  <a:moveTo>
                    <a:pt x="0" y="0"/>
                  </a:moveTo>
                  <a:lnTo>
                    <a:pt x="3381950" y="0"/>
                  </a:lnTo>
                  <a:lnTo>
                    <a:pt x="3381950" y="746746"/>
                  </a:lnTo>
                  <a:lnTo>
                    <a:pt x="0" y="746746"/>
                  </a:lnTo>
                  <a:close/>
                </a:path>
              </a:pathLst>
            </a:custGeom>
            <a:solidFill>
              <a:srgbClr val="FFFFFF"/>
            </a:solidFill>
          </p:spPr>
        </p:sp>
        <p:sp>
          <p:nvSpPr>
            <p:cNvPr id="10" name="TextBox 10"/>
            <p:cNvSpPr txBox="1"/>
            <p:nvPr/>
          </p:nvSpPr>
          <p:spPr>
            <a:xfrm>
              <a:off x="0" y="-19050"/>
              <a:ext cx="3381950" cy="765796"/>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2684028" y="7366309"/>
            <a:ext cx="8120649" cy="859984"/>
          </a:xfrm>
          <a:custGeom>
            <a:avLst/>
            <a:gdLst/>
            <a:ahLst/>
            <a:cxnLst/>
            <a:rect l="l" t="t" r="r" b="b"/>
            <a:pathLst>
              <a:path w="8120649" h="859984">
                <a:moveTo>
                  <a:pt x="0" y="0"/>
                </a:moveTo>
                <a:lnTo>
                  <a:pt x="8120649" y="0"/>
                </a:lnTo>
                <a:lnTo>
                  <a:pt x="8120649" y="859983"/>
                </a:lnTo>
                <a:lnTo>
                  <a:pt x="0" y="859983"/>
                </a:lnTo>
                <a:lnTo>
                  <a:pt x="0" y="0"/>
                </a:lnTo>
                <a:close/>
              </a:path>
            </a:pathLst>
          </a:custGeom>
          <a:blipFill>
            <a:blip r:embed="rId3"/>
            <a:stretch>
              <a:fillRect t="-86495"/>
            </a:stretch>
          </a:blipFill>
        </p:spPr>
      </p:sp>
      <p:grpSp>
        <p:nvGrpSpPr>
          <p:cNvPr id="12" name="Group 12"/>
          <p:cNvGrpSpPr/>
          <p:nvPr/>
        </p:nvGrpSpPr>
        <p:grpSpPr>
          <a:xfrm>
            <a:off x="2142191" y="5777447"/>
            <a:ext cx="8826856" cy="1948998"/>
            <a:chOff x="0" y="0"/>
            <a:chExt cx="3381950" cy="746746"/>
          </a:xfrm>
        </p:grpSpPr>
        <p:sp>
          <p:nvSpPr>
            <p:cNvPr id="13" name="Freeform 13"/>
            <p:cNvSpPr/>
            <p:nvPr/>
          </p:nvSpPr>
          <p:spPr>
            <a:xfrm>
              <a:off x="0" y="0"/>
              <a:ext cx="3381950" cy="746746"/>
            </a:xfrm>
            <a:custGeom>
              <a:avLst/>
              <a:gdLst/>
              <a:ahLst/>
              <a:cxnLst/>
              <a:rect l="l" t="t" r="r" b="b"/>
              <a:pathLst>
                <a:path w="3381950" h="746746">
                  <a:moveTo>
                    <a:pt x="0" y="0"/>
                  </a:moveTo>
                  <a:lnTo>
                    <a:pt x="3381950" y="0"/>
                  </a:lnTo>
                  <a:lnTo>
                    <a:pt x="3381950" y="746746"/>
                  </a:lnTo>
                  <a:lnTo>
                    <a:pt x="0" y="746746"/>
                  </a:lnTo>
                  <a:close/>
                </a:path>
              </a:pathLst>
            </a:custGeom>
            <a:solidFill>
              <a:srgbClr val="FFFFFF"/>
            </a:solidFill>
          </p:spPr>
        </p:sp>
        <p:sp>
          <p:nvSpPr>
            <p:cNvPr id="14" name="TextBox 14"/>
            <p:cNvSpPr txBox="1"/>
            <p:nvPr/>
          </p:nvSpPr>
          <p:spPr>
            <a:xfrm>
              <a:off x="0" y="-19050"/>
              <a:ext cx="3381950" cy="765796"/>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2989528" y="6089959"/>
            <a:ext cx="7132181" cy="1276350"/>
          </a:xfrm>
          <a:prstGeom prst="rect">
            <a:avLst/>
          </a:prstGeom>
        </p:spPr>
        <p:txBody>
          <a:bodyPr lIns="0" tIns="0" rIns="0" bIns="0" rtlCol="0" anchor="t">
            <a:spAutoFit/>
          </a:bodyPr>
          <a:lstStyle/>
          <a:p>
            <a:pPr marL="0" lvl="0" indent="0" algn="l">
              <a:lnSpc>
                <a:spcPts val="3449"/>
              </a:lnSpc>
              <a:spcBef>
                <a:spcPct val="0"/>
              </a:spcBef>
            </a:pPr>
            <a:r>
              <a:rPr lang="en-US" sz="2499" spc="374">
                <a:solidFill>
                  <a:srgbClr val="000000"/>
                </a:solidFill>
                <a:ea typeface="Open Sans"/>
              </a:rPr>
              <a:t>周遭部分存人行道及思源建築以外，也有草地景觀，擋土牆和一排榕樹，藤架內除了葡萄還有擺放一些盆栽種植百香果</a:t>
            </a:r>
          </a:p>
        </p:txBody>
      </p:sp>
      <p:sp>
        <p:nvSpPr>
          <p:cNvPr id="16" name="Freeform 16"/>
          <p:cNvSpPr/>
          <p:nvPr/>
        </p:nvSpPr>
        <p:spPr>
          <a:xfrm>
            <a:off x="-2779578" y="7341318"/>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5393141" y="7341318"/>
            <a:ext cx="2566402" cy="2566402"/>
          </a:xfrm>
          <a:custGeom>
            <a:avLst/>
            <a:gdLst/>
            <a:ahLst/>
            <a:cxnLst/>
            <a:rect l="l" t="t" r="r" b="b"/>
            <a:pathLst>
              <a:path w="2566402" h="2566402">
                <a:moveTo>
                  <a:pt x="0" y="0"/>
                </a:moveTo>
                <a:lnTo>
                  <a:pt x="2566402" y="0"/>
                </a:lnTo>
                <a:lnTo>
                  <a:pt x="2566402" y="2566402"/>
                </a:lnTo>
                <a:lnTo>
                  <a:pt x="0" y="2566402"/>
                </a:lnTo>
                <a:lnTo>
                  <a:pt x="0" y="0"/>
                </a:lnTo>
                <a:close/>
              </a:path>
            </a:pathLst>
          </a:custGeom>
          <a:blipFill>
            <a:blip r:embed="rId7"/>
            <a:stretch>
              <a:fillRect/>
            </a:stretch>
          </a:blipFill>
        </p:spPr>
      </p:sp>
      <p:sp>
        <p:nvSpPr>
          <p:cNvPr id="18" name="TextBox 18"/>
          <p:cNvSpPr txBox="1"/>
          <p:nvPr/>
        </p:nvSpPr>
        <p:spPr>
          <a:xfrm>
            <a:off x="2142191" y="888605"/>
            <a:ext cx="7416941" cy="1686342"/>
          </a:xfrm>
          <a:prstGeom prst="rect">
            <a:avLst/>
          </a:prstGeom>
        </p:spPr>
        <p:txBody>
          <a:bodyPr lIns="0" tIns="0" rIns="0" bIns="0" rtlCol="0" anchor="t">
            <a:spAutoFit/>
          </a:bodyPr>
          <a:lstStyle/>
          <a:p>
            <a:pPr algn="l">
              <a:lnSpc>
                <a:spcPts val="13774"/>
              </a:lnSpc>
            </a:pPr>
            <a:r>
              <a:rPr lang="en-US" sz="9981" spc="-529">
                <a:solidFill>
                  <a:srgbClr val="000000"/>
                </a:solidFill>
                <a:ea typeface="Alegreya Bold"/>
              </a:rPr>
              <a:t>遠景</a:t>
            </a:r>
          </a:p>
        </p:txBody>
      </p:sp>
      <p:sp>
        <p:nvSpPr>
          <p:cNvPr id="19" name="TextBox 19"/>
          <p:cNvSpPr txBox="1"/>
          <p:nvPr/>
        </p:nvSpPr>
        <p:spPr>
          <a:xfrm>
            <a:off x="2284571" y="3494505"/>
            <a:ext cx="7132181" cy="1704975"/>
          </a:xfrm>
          <a:prstGeom prst="rect">
            <a:avLst/>
          </a:prstGeom>
        </p:spPr>
        <p:txBody>
          <a:bodyPr lIns="0" tIns="0" rIns="0" bIns="0" rtlCol="0" anchor="t">
            <a:spAutoFit/>
          </a:bodyPr>
          <a:lstStyle/>
          <a:p>
            <a:pPr marL="0" lvl="0" indent="0" algn="l">
              <a:lnSpc>
                <a:spcPts val="3449"/>
              </a:lnSpc>
              <a:spcBef>
                <a:spcPct val="0"/>
              </a:spcBef>
            </a:pPr>
            <a:r>
              <a:rPr lang="en-US" sz="2499" spc="374">
                <a:solidFill>
                  <a:srgbClr val="000000"/>
                </a:solidFill>
                <a:ea typeface="Open Sans"/>
              </a:rPr>
              <a:t>遠景的部分可看到涼亭位在人行道旁，地點顯眼但幾乎沒有人會去使用這裡，因為它既沒有作為涼亭該有的遮蔽設施，作為葡萄藤架實際生長狀況也稀疏，如無人使用的廢墟</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13662994" y="337474"/>
            <a:ext cx="4296549" cy="9570246"/>
            <a:chOff x="0" y="0"/>
            <a:chExt cx="1131601" cy="2520559"/>
          </a:xfrm>
        </p:grpSpPr>
        <p:sp>
          <p:nvSpPr>
            <p:cNvPr id="4" name="Freeform 4"/>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799A37"/>
            </a:solidFill>
          </p:spPr>
        </p:sp>
        <p:sp>
          <p:nvSpPr>
            <p:cNvPr id="5" name="TextBox 5"/>
            <p:cNvSpPr txBox="1"/>
            <p:nvPr/>
          </p:nvSpPr>
          <p:spPr>
            <a:xfrm>
              <a:off x="0" y="-19050"/>
              <a:ext cx="1131601" cy="2539609"/>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2142191" y="4828880"/>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sp>
      <p:sp>
        <p:nvSpPr>
          <p:cNvPr id="7" name="Freeform 7"/>
          <p:cNvSpPr/>
          <p:nvPr/>
        </p:nvSpPr>
        <p:spPr>
          <a:xfrm>
            <a:off x="10758785" y="1049603"/>
            <a:ext cx="6176060" cy="8208697"/>
          </a:xfrm>
          <a:custGeom>
            <a:avLst/>
            <a:gdLst/>
            <a:ahLst/>
            <a:cxnLst/>
            <a:rect l="l" t="t" r="r" b="b"/>
            <a:pathLst>
              <a:path w="6176060" h="8208697">
                <a:moveTo>
                  <a:pt x="0" y="0"/>
                </a:moveTo>
                <a:lnTo>
                  <a:pt x="6176060" y="0"/>
                </a:lnTo>
                <a:lnTo>
                  <a:pt x="6176060" y="8208697"/>
                </a:lnTo>
                <a:lnTo>
                  <a:pt x="0" y="8208697"/>
                </a:lnTo>
                <a:lnTo>
                  <a:pt x="0" y="0"/>
                </a:lnTo>
                <a:close/>
              </a:path>
            </a:pathLst>
          </a:custGeom>
          <a:blipFill>
            <a:blip r:embed="rId4"/>
            <a:stretch>
              <a:fillRect l="-38587" r="-38587"/>
            </a:stretch>
          </a:blipFill>
        </p:spPr>
      </p:sp>
      <p:grpSp>
        <p:nvGrpSpPr>
          <p:cNvPr id="8" name="Group 8"/>
          <p:cNvGrpSpPr/>
          <p:nvPr/>
        </p:nvGrpSpPr>
        <p:grpSpPr>
          <a:xfrm>
            <a:off x="1148742" y="3204953"/>
            <a:ext cx="9610044" cy="1948998"/>
            <a:chOff x="0" y="0"/>
            <a:chExt cx="3682024" cy="746746"/>
          </a:xfrm>
        </p:grpSpPr>
        <p:sp>
          <p:nvSpPr>
            <p:cNvPr id="9" name="Freeform 9"/>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FFFFFF"/>
            </a:solidFill>
          </p:spPr>
        </p:sp>
        <p:sp>
          <p:nvSpPr>
            <p:cNvPr id="10" name="TextBox 10"/>
            <p:cNvSpPr txBox="1"/>
            <p:nvPr/>
          </p:nvSpPr>
          <p:spPr>
            <a:xfrm>
              <a:off x="0" y="-19050"/>
              <a:ext cx="3682024" cy="765796"/>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2142191" y="7210022"/>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sp>
      <p:grpSp>
        <p:nvGrpSpPr>
          <p:cNvPr id="12" name="Group 12"/>
          <p:cNvGrpSpPr/>
          <p:nvPr/>
        </p:nvGrpSpPr>
        <p:grpSpPr>
          <a:xfrm>
            <a:off x="2142191" y="5777447"/>
            <a:ext cx="9610044" cy="1948998"/>
            <a:chOff x="0" y="0"/>
            <a:chExt cx="3682024" cy="746746"/>
          </a:xfrm>
        </p:grpSpPr>
        <p:sp>
          <p:nvSpPr>
            <p:cNvPr id="13" name="Freeform 13"/>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FFFFFF"/>
            </a:solidFill>
          </p:spPr>
        </p:sp>
        <p:sp>
          <p:nvSpPr>
            <p:cNvPr id="14" name="TextBox 14"/>
            <p:cNvSpPr txBox="1"/>
            <p:nvPr/>
          </p:nvSpPr>
          <p:spPr>
            <a:xfrm>
              <a:off x="0" y="-19050"/>
              <a:ext cx="3682024" cy="765796"/>
            </a:xfrm>
            <a:prstGeom prst="rect">
              <a:avLst/>
            </a:prstGeom>
          </p:spPr>
          <p:txBody>
            <a:bodyPr lIns="50800" tIns="50800" rIns="50800" bIns="50800" rtlCol="0" anchor="ctr"/>
            <a:lstStyle/>
            <a:p>
              <a:pPr algn="ctr">
                <a:lnSpc>
                  <a:spcPts val="2859"/>
                </a:lnSpc>
              </a:pPr>
              <a:endParaRPr/>
            </a:p>
          </p:txBody>
        </p:sp>
      </p:grpSp>
      <p:sp>
        <p:nvSpPr>
          <p:cNvPr id="15" name="Freeform 15"/>
          <p:cNvSpPr/>
          <p:nvPr/>
        </p:nvSpPr>
        <p:spPr>
          <a:xfrm>
            <a:off x="-2779578" y="7341318"/>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6" name="Picture 16"/>
          <p:cNvPicPr>
            <a:picLocks noChangeAspect="1"/>
          </p:cNvPicPr>
          <p:nvPr/>
        </p:nvPicPr>
        <p:blipFill>
          <a:blip r:embed="rId7"/>
          <a:srcRect/>
          <a:stretch>
            <a:fillRect/>
          </a:stretch>
        </p:blipFill>
        <p:spPr>
          <a:xfrm>
            <a:off x="10886030" y="6038798"/>
            <a:ext cx="6083540" cy="3467618"/>
          </a:xfrm>
          <a:prstGeom prst="rect">
            <a:avLst/>
          </a:prstGeom>
        </p:spPr>
      </p:pic>
      <p:sp>
        <p:nvSpPr>
          <p:cNvPr id="17" name="TextBox 17"/>
          <p:cNvSpPr txBox="1"/>
          <p:nvPr/>
        </p:nvSpPr>
        <p:spPr>
          <a:xfrm>
            <a:off x="2142191" y="888605"/>
            <a:ext cx="7416941" cy="1686342"/>
          </a:xfrm>
          <a:prstGeom prst="rect">
            <a:avLst/>
          </a:prstGeom>
        </p:spPr>
        <p:txBody>
          <a:bodyPr lIns="0" tIns="0" rIns="0" bIns="0" rtlCol="0" anchor="t">
            <a:spAutoFit/>
          </a:bodyPr>
          <a:lstStyle/>
          <a:p>
            <a:pPr algn="l">
              <a:lnSpc>
                <a:spcPts val="13774"/>
              </a:lnSpc>
            </a:pPr>
            <a:r>
              <a:rPr lang="en-US" sz="9981" spc="-529">
                <a:solidFill>
                  <a:srgbClr val="000000"/>
                </a:solidFill>
                <a:ea typeface="Alegreya Bold"/>
              </a:rPr>
              <a:t>側景</a:t>
            </a:r>
          </a:p>
        </p:txBody>
      </p:sp>
      <p:sp>
        <p:nvSpPr>
          <p:cNvPr id="18" name="TextBox 18"/>
          <p:cNvSpPr txBox="1"/>
          <p:nvPr/>
        </p:nvSpPr>
        <p:spPr>
          <a:xfrm>
            <a:off x="3452583" y="6304271"/>
            <a:ext cx="7132181" cy="847725"/>
          </a:xfrm>
          <a:prstGeom prst="rect">
            <a:avLst/>
          </a:prstGeom>
        </p:spPr>
        <p:txBody>
          <a:bodyPr lIns="0" tIns="0" rIns="0" bIns="0" rtlCol="0" anchor="t">
            <a:spAutoFit/>
          </a:bodyPr>
          <a:lstStyle/>
          <a:p>
            <a:pPr marL="0" lvl="0" indent="0" algn="l">
              <a:lnSpc>
                <a:spcPts val="3449"/>
              </a:lnSpc>
              <a:spcBef>
                <a:spcPct val="0"/>
              </a:spcBef>
            </a:pPr>
            <a:r>
              <a:rPr lang="en-US" sz="2499" spc="374">
                <a:solidFill>
                  <a:srgbClr val="000000"/>
                </a:solidFill>
                <a:ea typeface="Open Sans"/>
              </a:rPr>
              <a:t>這一侧也是葡萄藤架主要種植的區域，也可以考慮設置一些招牌或裝置藝術</a:t>
            </a:r>
          </a:p>
        </p:txBody>
      </p:sp>
      <p:sp>
        <p:nvSpPr>
          <p:cNvPr id="19" name="TextBox 19"/>
          <p:cNvSpPr txBox="1"/>
          <p:nvPr/>
        </p:nvSpPr>
        <p:spPr>
          <a:xfrm>
            <a:off x="2387673" y="3789803"/>
            <a:ext cx="7377663" cy="847725"/>
          </a:xfrm>
          <a:prstGeom prst="rect">
            <a:avLst/>
          </a:prstGeom>
        </p:spPr>
        <p:txBody>
          <a:bodyPr lIns="0" tIns="0" rIns="0" bIns="0" rtlCol="0" anchor="t">
            <a:spAutoFit/>
          </a:bodyPr>
          <a:lstStyle/>
          <a:p>
            <a:pPr marL="0" lvl="0" indent="0" algn="l">
              <a:lnSpc>
                <a:spcPts val="3449"/>
              </a:lnSpc>
              <a:spcBef>
                <a:spcPct val="0"/>
              </a:spcBef>
            </a:pPr>
            <a:r>
              <a:rPr lang="en-US" sz="2499" spc="374">
                <a:solidFill>
                  <a:srgbClr val="000000"/>
                </a:solidFill>
                <a:ea typeface="Open Sans"/>
              </a:rPr>
              <a:t>側邊草皮多為向光面，可以規劃為植栽區，我們可以種向日葵，薰衣草到植物造景</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13662994" y="337474"/>
            <a:ext cx="4296549" cy="9570246"/>
            <a:chOff x="0" y="0"/>
            <a:chExt cx="1131601" cy="2520559"/>
          </a:xfrm>
        </p:grpSpPr>
        <p:sp>
          <p:nvSpPr>
            <p:cNvPr id="4" name="Freeform 4"/>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799A37"/>
            </a:solidFill>
          </p:spPr>
        </p:sp>
        <p:sp>
          <p:nvSpPr>
            <p:cNvPr id="5" name="TextBox 5"/>
            <p:cNvSpPr txBox="1"/>
            <p:nvPr/>
          </p:nvSpPr>
          <p:spPr>
            <a:xfrm>
              <a:off x="0" y="-19050"/>
              <a:ext cx="1131601" cy="2539609"/>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2142191" y="4828880"/>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sp>
      <p:sp>
        <p:nvSpPr>
          <p:cNvPr id="7" name="Freeform 7"/>
          <p:cNvSpPr/>
          <p:nvPr/>
        </p:nvSpPr>
        <p:spPr>
          <a:xfrm>
            <a:off x="11083240" y="1018248"/>
            <a:ext cx="6176060" cy="8208697"/>
          </a:xfrm>
          <a:custGeom>
            <a:avLst/>
            <a:gdLst/>
            <a:ahLst/>
            <a:cxnLst/>
            <a:rect l="l" t="t" r="r" b="b"/>
            <a:pathLst>
              <a:path w="6176060" h="8208697">
                <a:moveTo>
                  <a:pt x="0" y="0"/>
                </a:moveTo>
                <a:lnTo>
                  <a:pt x="6176060" y="0"/>
                </a:lnTo>
                <a:lnTo>
                  <a:pt x="6176060" y="8208697"/>
                </a:lnTo>
                <a:lnTo>
                  <a:pt x="0" y="8208697"/>
                </a:lnTo>
                <a:lnTo>
                  <a:pt x="0" y="0"/>
                </a:lnTo>
                <a:close/>
              </a:path>
            </a:pathLst>
          </a:custGeom>
          <a:blipFill>
            <a:blip r:embed="rId4"/>
            <a:stretch>
              <a:fillRect l="-38587" r="-38587"/>
            </a:stretch>
          </a:blipFill>
        </p:spPr>
      </p:sp>
      <p:grpSp>
        <p:nvGrpSpPr>
          <p:cNvPr id="8" name="Group 8"/>
          <p:cNvGrpSpPr/>
          <p:nvPr/>
        </p:nvGrpSpPr>
        <p:grpSpPr>
          <a:xfrm>
            <a:off x="1473196" y="3396305"/>
            <a:ext cx="9610044" cy="1948998"/>
            <a:chOff x="0" y="0"/>
            <a:chExt cx="3682024" cy="746746"/>
          </a:xfrm>
        </p:grpSpPr>
        <p:sp>
          <p:nvSpPr>
            <p:cNvPr id="9" name="Freeform 9"/>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FFFFFF"/>
            </a:solidFill>
          </p:spPr>
        </p:sp>
        <p:sp>
          <p:nvSpPr>
            <p:cNvPr id="10" name="TextBox 10"/>
            <p:cNvSpPr txBox="1"/>
            <p:nvPr/>
          </p:nvSpPr>
          <p:spPr>
            <a:xfrm>
              <a:off x="0" y="-19050"/>
              <a:ext cx="3682024" cy="765796"/>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2142191" y="7366309"/>
            <a:ext cx="9752965" cy="1032847"/>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3"/>
            <a:stretch>
              <a:fillRect t="-86495"/>
            </a:stretch>
          </a:blipFill>
        </p:spPr>
      </p:sp>
      <p:grpSp>
        <p:nvGrpSpPr>
          <p:cNvPr id="12" name="Group 12"/>
          <p:cNvGrpSpPr/>
          <p:nvPr/>
        </p:nvGrpSpPr>
        <p:grpSpPr>
          <a:xfrm>
            <a:off x="2142191" y="5777447"/>
            <a:ext cx="9610044" cy="1948998"/>
            <a:chOff x="0" y="0"/>
            <a:chExt cx="3682024" cy="746746"/>
          </a:xfrm>
        </p:grpSpPr>
        <p:sp>
          <p:nvSpPr>
            <p:cNvPr id="13" name="Freeform 13"/>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FFFFFF"/>
            </a:solidFill>
          </p:spPr>
        </p:sp>
        <p:sp>
          <p:nvSpPr>
            <p:cNvPr id="14" name="TextBox 14"/>
            <p:cNvSpPr txBox="1"/>
            <p:nvPr/>
          </p:nvSpPr>
          <p:spPr>
            <a:xfrm>
              <a:off x="0" y="-19050"/>
              <a:ext cx="3682024" cy="765796"/>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2882647" y="6089959"/>
            <a:ext cx="8272054" cy="1276350"/>
          </a:xfrm>
          <a:prstGeom prst="rect">
            <a:avLst/>
          </a:prstGeom>
        </p:spPr>
        <p:txBody>
          <a:bodyPr lIns="0" tIns="0" rIns="0" bIns="0" rtlCol="0" anchor="t">
            <a:spAutoFit/>
          </a:bodyPr>
          <a:lstStyle/>
          <a:p>
            <a:pPr marL="0" lvl="0" indent="0" algn="l">
              <a:lnSpc>
                <a:spcPts val="3449"/>
              </a:lnSpc>
              <a:spcBef>
                <a:spcPct val="0"/>
              </a:spcBef>
            </a:pPr>
            <a:r>
              <a:rPr lang="en-US" sz="2499" spc="374">
                <a:solidFill>
                  <a:srgbClr val="000000"/>
                </a:solidFill>
                <a:ea typeface="Open Sans"/>
              </a:rPr>
              <a:t>至於背光處可以考慮設置唯有遮蔽的涼亭，也可以考慮增設樓層，作為觀景用，樓層設雨水集水裝置，用來灌溉側邊的植栽區。</a:t>
            </a:r>
          </a:p>
        </p:txBody>
      </p:sp>
      <p:sp>
        <p:nvSpPr>
          <p:cNvPr id="16" name="Freeform 16"/>
          <p:cNvSpPr/>
          <p:nvPr/>
        </p:nvSpPr>
        <p:spPr>
          <a:xfrm>
            <a:off x="-2779578" y="7341318"/>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7" name="Picture 17"/>
          <p:cNvPicPr>
            <a:picLocks noChangeAspect="1"/>
          </p:cNvPicPr>
          <p:nvPr/>
        </p:nvPicPr>
        <p:blipFill>
          <a:blip r:embed="rId7"/>
          <a:srcRect/>
          <a:stretch>
            <a:fillRect/>
          </a:stretch>
        </p:blipFill>
        <p:spPr>
          <a:xfrm>
            <a:off x="12666109" y="3882041"/>
            <a:ext cx="5076119" cy="3959373"/>
          </a:xfrm>
          <a:prstGeom prst="rect">
            <a:avLst/>
          </a:prstGeom>
        </p:spPr>
      </p:pic>
      <p:sp>
        <p:nvSpPr>
          <p:cNvPr id="18" name="Freeform 18"/>
          <p:cNvSpPr/>
          <p:nvPr/>
        </p:nvSpPr>
        <p:spPr>
          <a:xfrm>
            <a:off x="15534117" y="8088240"/>
            <a:ext cx="2425425" cy="1819480"/>
          </a:xfrm>
          <a:custGeom>
            <a:avLst/>
            <a:gdLst/>
            <a:ahLst/>
            <a:cxnLst/>
            <a:rect l="l" t="t" r="r" b="b"/>
            <a:pathLst>
              <a:path w="2425425" h="1819480">
                <a:moveTo>
                  <a:pt x="0" y="0"/>
                </a:moveTo>
                <a:lnTo>
                  <a:pt x="2425426" y="0"/>
                </a:lnTo>
                <a:lnTo>
                  <a:pt x="2425426" y="1819480"/>
                </a:lnTo>
                <a:lnTo>
                  <a:pt x="0" y="1819480"/>
                </a:lnTo>
                <a:lnTo>
                  <a:pt x="0" y="0"/>
                </a:lnTo>
                <a:close/>
              </a:path>
            </a:pathLst>
          </a:custGeom>
          <a:blipFill>
            <a:blip r:embed="rId8"/>
            <a:stretch>
              <a:fillRect/>
            </a:stretch>
          </a:blipFill>
        </p:spPr>
      </p:sp>
      <p:sp>
        <p:nvSpPr>
          <p:cNvPr id="19" name="TextBox 19"/>
          <p:cNvSpPr txBox="1"/>
          <p:nvPr/>
        </p:nvSpPr>
        <p:spPr>
          <a:xfrm>
            <a:off x="2142191" y="888605"/>
            <a:ext cx="7416941" cy="1686342"/>
          </a:xfrm>
          <a:prstGeom prst="rect">
            <a:avLst/>
          </a:prstGeom>
        </p:spPr>
        <p:txBody>
          <a:bodyPr lIns="0" tIns="0" rIns="0" bIns="0" rtlCol="0" anchor="t">
            <a:spAutoFit/>
          </a:bodyPr>
          <a:lstStyle/>
          <a:p>
            <a:pPr algn="l">
              <a:lnSpc>
                <a:spcPts val="13774"/>
              </a:lnSpc>
            </a:pPr>
            <a:r>
              <a:rPr lang="en-US" sz="9981" spc="-529">
                <a:solidFill>
                  <a:srgbClr val="000000"/>
                </a:solidFill>
                <a:ea typeface="Alegreya Bold"/>
              </a:rPr>
              <a:t>俯視景</a:t>
            </a:r>
          </a:p>
        </p:txBody>
      </p:sp>
      <p:sp>
        <p:nvSpPr>
          <p:cNvPr id="20" name="TextBox 20"/>
          <p:cNvSpPr txBox="1"/>
          <p:nvPr/>
        </p:nvSpPr>
        <p:spPr>
          <a:xfrm>
            <a:off x="2157038" y="3640329"/>
            <a:ext cx="8385282" cy="1704975"/>
          </a:xfrm>
          <a:prstGeom prst="rect">
            <a:avLst/>
          </a:prstGeom>
        </p:spPr>
        <p:txBody>
          <a:bodyPr lIns="0" tIns="0" rIns="0" bIns="0" rtlCol="0" anchor="t">
            <a:spAutoFit/>
          </a:bodyPr>
          <a:lstStyle/>
          <a:p>
            <a:pPr algn="l">
              <a:lnSpc>
                <a:spcPts val="3449"/>
              </a:lnSpc>
            </a:pPr>
            <a:r>
              <a:rPr lang="en-US" sz="2499" spc="374">
                <a:solidFill>
                  <a:srgbClr val="000000"/>
                </a:solidFill>
                <a:ea typeface="Open Sans"/>
              </a:rPr>
              <a:t>遠景的部分可以看到涼亭的位置被思源二研的建築物本體占走了部分的陽光所以只有一伴的部分，因此我們考慮到爬藤建築的部分只能選擇一半。</a:t>
            </a:r>
          </a:p>
          <a:p>
            <a:pPr marL="0" lvl="0" indent="0" algn="l">
              <a:lnSpc>
                <a:spcPts val="3449"/>
              </a:lnSpc>
              <a:spcBef>
                <a:spcPct val="0"/>
              </a:spcBef>
            </a:pPr>
            <a:endParaRPr lang="en-US" sz="2499" spc="374">
              <a:solidFill>
                <a:srgbClr val="000000"/>
              </a:solidFill>
              <a:ea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14479722" y="-4877107"/>
            <a:ext cx="7616557" cy="7815497"/>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4176364">
            <a:off x="-4105129" y="6530238"/>
            <a:ext cx="7616557" cy="7815497"/>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404138" y="1453964"/>
            <a:ext cx="5235476" cy="4238638"/>
          </a:xfrm>
          <a:custGeom>
            <a:avLst/>
            <a:gdLst/>
            <a:ahLst/>
            <a:cxnLst/>
            <a:rect l="l" t="t" r="r" b="b"/>
            <a:pathLst>
              <a:path w="5235476" h="4238638">
                <a:moveTo>
                  <a:pt x="0" y="0"/>
                </a:moveTo>
                <a:lnTo>
                  <a:pt x="5235475" y="0"/>
                </a:lnTo>
                <a:lnTo>
                  <a:pt x="5235475" y="4238637"/>
                </a:lnTo>
                <a:lnTo>
                  <a:pt x="0" y="4238637"/>
                </a:lnTo>
                <a:lnTo>
                  <a:pt x="0" y="0"/>
                </a:lnTo>
                <a:close/>
              </a:path>
            </a:pathLst>
          </a:custGeom>
          <a:blipFill>
            <a:blip r:embed="rId5"/>
            <a:stretch>
              <a:fillRect l="-17834" t="-18974" r="-11747" b="-1134"/>
            </a:stretch>
          </a:blipFill>
        </p:spPr>
      </p:sp>
      <p:sp>
        <p:nvSpPr>
          <p:cNvPr id="6" name="Freeform 6"/>
          <p:cNvSpPr/>
          <p:nvPr/>
        </p:nvSpPr>
        <p:spPr>
          <a:xfrm>
            <a:off x="12404138" y="6130654"/>
            <a:ext cx="5235476" cy="3680206"/>
          </a:xfrm>
          <a:custGeom>
            <a:avLst/>
            <a:gdLst/>
            <a:ahLst/>
            <a:cxnLst/>
            <a:rect l="l" t="t" r="r" b="b"/>
            <a:pathLst>
              <a:path w="5235476" h="3680206">
                <a:moveTo>
                  <a:pt x="0" y="0"/>
                </a:moveTo>
                <a:lnTo>
                  <a:pt x="5235475" y="0"/>
                </a:lnTo>
                <a:lnTo>
                  <a:pt x="5235475" y="3680206"/>
                </a:lnTo>
                <a:lnTo>
                  <a:pt x="0" y="3680206"/>
                </a:lnTo>
                <a:lnTo>
                  <a:pt x="0" y="0"/>
                </a:lnTo>
                <a:close/>
              </a:path>
            </a:pathLst>
          </a:custGeom>
          <a:blipFill>
            <a:blip r:embed="rId6"/>
            <a:stretch>
              <a:fillRect t="-17008" r="-10772" b="-1246"/>
            </a:stretch>
          </a:blipFill>
        </p:spPr>
      </p:sp>
      <p:sp>
        <p:nvSpPr>
          <p:cNvPr id="7" name="Freeform 7"/>
          <p:cNvSpPr/>
          <p:nvPr/>
        </p:nvSpPr>
        <p:spPr>
          <a:xfrm>
            <a:off x="1028700" y="5506671"/>
            <a:ext cx="4991867" cy="3955570"/>
          </a:xfrm>
          <a:custGeom>
            <a:avLst/>
            <a:gdLst/>
            <a:ahLst/>
            <a:cxnLst/>
            <a:rect l="l" t="t" r="r" b="b"/>
            <a:pathLst>
              <a:path w="4991867" h="3955570">
                <a:moveTo>
                  <a:pt x="0" y="0"/>
                </a:moveTo>
                <a:lnTo>
                  <a:pt x="4991867" y="0"/>
                </a:lnTo>
                <a:lnTo>
                  <a:pt x="4991867" y="3955570"/>
                </a:lnTo>
                <a:lnTo>
                  <a:pt x="0" y="3955570"/>
                </a:lnTo>
                <a:lnTo>
                  <a:pt x="0" y="0"/>
                </a:lnTo>
                <a:close/>
              </a:path>
            </a:pathLst>
          </a:custGeom>
          <a:blipFill>
            <a:blip r:embed="rId7"/>
            <a:stretch>
              <a:fillRect l="-9189" t="-9934" r="-10293" b="-3154"/>
            </a:stretch>
          </a:blipFill>
        </p:spPr>
      </p:sp>
      <p:sp>
        <p:nvSpPr>
          <p:cNvPr id="8" name="Freeform 8"/>
          <p:cNvSpPr/>
          <p:nvPr/>
        </p:nvSpPr>
        <p:spPr>
          <a:xfrm>
            <a:off x="6847791" y="3182370"/>
            <a:ext cx="4592418" cy="4046502"/>
          </a:xfrm>
          <a:custGeom>
            <a:avLst/>
            <a:gdLst/>
            <a:ahLst/>
            <a:cxnLst/>
            <a:rect l="l" t="t" r="r" b="b"/>
            <a:pathLst>
              <a:path w="4592418" h="4046502">
                <a:moveTo>
                  <a:pt x="0" y="0"/>
                </a:moveTo>
                <a:lnTo>
                  <a:pt x="4592418" y="0"/>
                </a:lnTo>
                <a:lnTo>
                  <a:pt x="4592418" y="4046502"/>
                </a:lnTo>
                <a:lnTo>
                  <a:pt x="0" y="4046502"/>
                </a:lnTo>
                <a:lnTo>
                  <a:pt x="0" y="0"/>
                </a:lnTo>
                <a:close/>
              </a:path>
            </a:pathLst>
          </a:custGeom>
          <a:blipFill>
            <a:blip r:embed="rId8"/>
            <a:stretch>
              <a:fillRect l="-3170" t="-27741" r="-3862" b="-34185"/>
            </a:stretch>
          </a:blipFill>
        </p:spPr>
      </p:sp>
      <p:sp>
        <p:nvSpPr>
          <p:cNvPr id="9" name="Freeform 9"/>
          <p:cNvSpPr/>
          <p:nvPr/>
        </p:nvSpPr>
        <p:spPr>
          <a:xfrm>
            <a:off x="1028700" y="1456842"/>
            <a:ext cx="4991867" cy="3686658"/>
          </a:xfrm>
          <a:custGeom>
            <a:avLst/>
            <a:gdLst/>
            <a:ahLst/>
            <a:cxnLst/>
            <a:rect l="l" t="t" r="r" b="b"/>
            <a:pathLst>
              <a:path w="4991867" h="3686658">
                <a:moveTo>
                  <a:pt x="0" y="0"/>
                </a:moveTo>
                <a:lnTo>
                  <a:pt x="4991867" y="0"/>
                </a:lnTo>
                <a:lnTo>
                  <a:pt x="4991867" y="3686658"/>
                </a:lnTo>
                <a:lnTo>
                  <a:pt x="0" y="3686658"/>
                </a:lnTo>
                <a:lnTo>
                  <a:pt x="0" y="0"/>
                </a:lnTo>
                <a:close/>
              </a:path>
            </a:pathLst>
          </a:custGeom>
          <a:blipFill>
            <a:blip r:embed="rId9"/>
            <a:stretch>
              <a:fillRect l="-11099" t="-9838" b="-3011"/>
            </a:stretch>
          </a:blipFill>
        </p:spPr>
      </p:sp>
      <p:sp>
        <p:nvSpPr>
          <p:cNvPr id="10" name="TextBox 10"/>
          <p:cNvSpPr txBox="1"/>
          <p:nvPr/>
        </p:nvSpPr>
        <p:spPr>
          <a:xfrm>
            <a:off x="3957580" y="287226"/>
            <a:ext cx="10372840" cy="989064"/>
          </a:xfrm>
          <a:prstGeom prst="rect">
            <a:avLst/>
          </a:prstGeom>
        </p:spPr>
        <p:txBody>
          <a:bodyPr lIns="0" tIns="0" rIns="0" bIns="0" rtlCol="0" anchor="t">
            <a:spAutoFit/>
          </a:bodyPr>
          <a:lstStyle/>
          <a:p>
            <a:pPr algn="ctr">
              <a:lnSpc>
                <a:spcPts val="7957"/>
              </a:lnSpc>
              <a:spcBef>
                <a:spcPct val="0"/>
              </a:spcBef>
            </a:pPr>
            <a:r>
              <a:rPr lang="en-US" sz="6120" spc="918">
                <a:solidFill>
                  <a:srgbClr val="000000"/>
                </a:solidFill>
                <a:ea typeface="Open Sans Bold"/>
              </a:rPr>
              <a:t>組員的基地泡泡圖</a:t>
            </a:r>
          </a:p>
        </p:txBody>
      </p:sp>
      <p:grpSp>
        <p:nvGrpSpPr>
          <p:cNvPr id="11" name="Group 11"/>
          <p:cNvGrpSpPr/>
          <p:nvPr/>
        </p:nvGrpSpPr>
        <p:grpSpPr>
          <a:xfrm>
            <a:off x="15537225" y="9121138"/>
            <a:ext cx="2102388" cy="689722"/>
            <a:chOff x="0" y="0"/>
            <a:chExt cx="553715" cy="181655"/>
          </a:xfrm>
        </p:grpSpPr>
        <p:sp>
          <p:nvSpPr>
            <p:cNvPr id="12" name="Freeform 12"/>
            <p:cNvSpPr/>
            <p:nvPr/>
          </p:nvSpPr>
          <p:spPr>
            <a:xfrm>
              <a:off x="0" y="0"/>
              <a:ext cx="553715" cy="181655"/>
            </a:xfrm>
            <a:custGeom>
              <a:avLst/>
              <a:gdLst/>
              <a:ahLst/>
              <a:cxnLst/>
              <a:rect l="l" t="t" r="r" b="b"/>
              <a:pathLst>
                <a:path w="553715" h="181655">
                  <a:moveTo>
                    <a:pt x="0" y="0"/>
                  </a:moveTo>
                  <a:lnTo>
                    <a:pt x="553715" y="0"/>
                  </a:lnTo>
                  <a:lnTo>
                    <a:pt x="553715" y="181655"/>
                  </a:lnTo>
                  <a:lnTo>
                    <a:pt x="0" y="181655"/>
                  </a:lnTo>
                  <a:close/>
                </a:path>
              </a:pathLst>
            </a:custGeom>
            <a:solidFill>
              <a:srgbClr val="000000"/>
            </a:solidFill>
          </p:spPr>
        </p:sp>
        <p:sp>
          <p:nvSpPr>
            <p:cNvPr id="13" name="TextBox 13"/>
            <p:cNvSpPr txBox="1"/>
            <p:nvPr/>
          </p:nvSpPr>
          <p:spPr>
            <a:xfrm>
              <a:off x="0" y="-57150"/>
              <a:ext cx="553715" cy="238805"/>
            </a:xfrm>
            <a:prstGeom prst="rect">
              <a:avLst/>
            </a:prstGeom>
          </p:spPr>
          <p:txBody>
            <a:bodyPr lIns="50800" tIns="50800" rIns="50800" bIns="50800" rtlCol="0" anchor="ctr"/>
            <a:lstStyle/>
            <a:p>
              <a:pPr marL="0" lvl="0" indent="0" algn="ctr">
                <a:lnSpc>
                  <a:spcPts val="4114"/>
                </a:lnSpc>
                <a:spcBef>
                  <a:spcPct val="0"/>
                </a:spcBef>
              </a:pPr>
              <a:r>
                <a:rPr lang="en-US" sz="2981" spc="447">
                  <a:solidFill>
                    <a:srgbClr val="FFFFFF"/>
                  </a:solidFill>
                  <a:ea typeface="Open Sans"/>
                </a:rPr>
                <a:t>林荷園</a:t>
              </a:r>
            </a:p>
          </p:txBody>
        </p:sp>
      </p:grpSp>
      <p:grpSp>
        <p:nvGrpSpPr>
          <p:cNvPr id="14" name="Group 14"/>
          <p:cNvGrpSpPr/>
          <p:nvPr/>
        </p:nvGrpSpPr>
        <p:grpSpPr>
          <a:xfrm>
            <a:off x="15702765" y="4798639"/>
            <a:ext cx="1936848" cy="689722"/>
            <a:chOff x="0" y="0"/>
            <a:chExt cx="510116" cy="181655"/>
          </a:xfrm>
        </p:grpSpPr>
        <p:sp>
          <p:nvSpPr>
            <p:cNvPr id="15" name="Freeform 15"/>
            <p:cNvSpPr/>
            <p:nvPr/>
          </p:nvSpPr>
          <p:spPr>
            <a:xfrm>
              <a:off x="0" y="0"/>
              <a:ext cx="510116" cy="181655"/>
            </a:xfrm>
            <a:custGeom>
              <a:avLst/>
              <a:gdLst/>
              <a:ahLst/>
              <a:cxnLst/>
              <a:rect l="l" t="t" r="r" b="b"/>
              <a:pathLst>
                <a:path w="510116" h="181655">
                  <a:moveTo>
                    <a:pt x="0" y="0"/>
                  </a:moveTo>
                  <a:lnTo>
                    <a:pt x="510116" y="0"/>
                  </a:lnTo>
                  <a:lnTo>
                    <a:pt x="510116" y="181655"/>
                  </a:lnTo>
                  <a:lnTo>
                    <a:pt x="0" y="181655"/>
                  </a:lnTo>
                  <a:close/>
                </a:path>
              </a:pathLst>
            </a:custGeom>
            <a:solidFill>
              <a:srgbClr val="000000"/>
            </a:solidFill>
          </p:spPr>
        </p:sp>
        <p:sp>
          <p:nvSpPr>
            <p:cNvPr id="16" name="TextBox 16"/>
            <p:cNvSpPr txBox="1"/>
            <p:nvPr/>
          </p:nvSpPr>
          <p:spPr>
            <a:xfrm>
              <a:off x="0" y="-57150"/>
              <a:ext cx="510116" cy="238805"/>
            </a:xfrm>
            <a:prstGeom prst="rect">
              <a:avLst/>
            </a:prstGeom>
          </p:spPr>
          <p:txBody>
            <a:bodyPr lIns="50800" tIns="50800" rIns="50800" bIns="50800" rtlCol="0" anchor="ctr"/>
            <a:lstStyle/>
            <a:p>
              <a:pPr marL="0" lvl="0" indent="0" algn="ctr">
                <a:lnSpc>
                  <a:spcPts val="4114"/>
                </a:lnSpc>
                <a:spcBef>
                  <a:spcPct val="0"/>
                </a:spcBef>
              </a:pPr>
              <a:r>
                <a:rPr lang="en-US" sz="2981" spc="447">
                  <a:solidFill>
                    <a:srgbClr val="FFFFFF"/>
                  </a:solidFill>
                  <a:ea typeface="Open Sans"/>
                </a:rPr>
                <a:t>賴晉慶</a:t>
              </a:r>
            </a:p>
          </p:txBody>
        </p:sp>
      </p:grpSp>
      <p:grpSp>
        <p:nvGrpSpPr>
          <p:cNvPr id="17" name="Group 17"/>
          <p:cNvGrpSpPr/>
          <p:nvPr/>
        </p:nvGrpSpPr>
        <p:grpSpPr>
          <a:xfrm>
            <a:off x="3822549" y="8716894"/>
            <a:ext cx="2198017" cy="721939"/>
            <a:chOff x="0" y="0"/>
            <a:chExt cx="519387" cy="170593"/>
          </a:xfrm>
        </p:grpSpPr>
        <p:sp>
          <p:nvSpPr>
            <p:cNvPr id="18" name="Freeform 18"/>
            <p:cNvSpPr/>
            <p:nvPr/>
          </p:nvSpPr>
          <p:spPr>
            <a:xfrm>
              <a:off x="0" y="0"/>
              <a:ext cx="519387" cy="170593"/>
            </a:xfrm>
            <a:custGeom>
              <a:avLst/>
              <a:gdLst/>
              <a:ahLst/>
              <a:cxnLst/>
              <a:rect l="l" t="t" r="r" b="b"/>
              <a:pathLst>
                <a:path w="519387" h="170593">
                  <a:moveTo>
                    <a:pt x="0" y="0"/>
                  </a:moveTo>
                  <a:lnTo>
                    <a:pt x="519387" y="0"/>
                  </a:lnTo>
                  <a:lnTo>
                    <a:pt x="519387" y="170593"/>
                  </a:lnTo>
                  <a:lnTo>
                    <a:pt x="0" y="170593"/>
                  </a:lnTo>
                  <a:close/>
                </a:path>
              </a:pathLst>
            </a:custGeom>
            <a:solidFill>
              <a:srgbClr val="000000"/>
            </a:solidFill>
          </p:spPr>
        </p:sp>
        <p:sp>
          <p:nvSpPr>
            <p:cNvPr id="19" name="TextBox 19"/>
            <p:cNvSpPr txBox="1"/>
            <p:nvPr/>
          </p:nvSpPr>
          <p:spPr>
            <a:xfrm>
              <a:off x="0" y="-57150"/>
              <a:ext cx="519387" cy="227743"/>
            </a:xfrm>
            <a:prstGeom prst="rect">
              <a:avLst/>
            </a:prstGeom>
          </p:spPr>
          <p:txBody>
            <a:bodyPr lIns="56621" tIns="56621" rIns="56621" bIns="56621" rtlCol="0" anchor="ctr"/>
            <a:lstStyle/>
            <a:p>
              <a:pPr marL="0" lvl="0" indent="0" algn="ctr">
                <a:lnSpc>
                  <a:spcPts val="4114"/>
                </a:lnSpc>
                <a:spcBef>
                  <a:spcPct val="0"/>
                </a:spcBef>
              </a:pPr>
              <a:r>
                <a:rPr lang="en-US" sz="2981" spc="447">
                  <a:solidFill>
                    <a:srgbClr val="FFFFFF"/>
                  </a:solidFill>
                  <a:ea typeface="Open Sans"/>
                </a:rPr>
                <a:t>歐陽曄</a:t>
              </a:r>
            </a:p>
          </p:txBody>
        </p:sp>
      </p:grpSp>
      <p:grpSp>
        <p:nvGrpSpPr>
          <p:cNvPr id="20" name="Group 20"/>
          <p:cNvGrpSpPr/>
          <p:nvPr/>
        </p:nvGrpSpPr>
        <p:grpSpPr>
          <a:xfrm>
            <a:off x="9597955" y="6539150"/>
            <a:ext cx="1842254" cy="689722"/>
            <a:chOff x="0" y="0"/>
            <a:chExt cx="485203" cy="181655"/>
          </a:xfrm>
        </p:grpSpPr>
        <p:sp>
          <p:nvSpPr>
            <p:cNvPr id="21" name="Freeform 21"/>
            <p:cNvSpPr/>
            <p:nvPr/>
          </p:nvSpPr>
          <p:spPr>
            <a:xfrm>
              <a:off x="0" y="0"/>
              <a:ext cx="485203" cy="181655"/>
            </a:xfrm>
            <a:custGeom>
              <a:avLst/>
              <a:gdLst/>
              <a:ahLst/>
              <a:cxnLst/>
              <a:rect l="l" t="t" r="r" b="b"/>
              <a:pathLst>
                <a:path w="485203" h="181655">
                  <a:moveTo>
                    <a:pt x="0" y="0"/>
                  </a:moveTo>
                  <a:lnTo>
                    <a:pt x="485203" y="0"/>
                  </a:lnTo>
                  <a:lnTo>
                    <a:pt x="485203" y="181655"/>
                  </a:lnTo>
                  <a:lnTo>
                    <a:pt x="0" y="181655"/>
                  </a:lnTo>
                  <a:close/>
                </a:path>
              </a:pathLst>
            </a:custGeom>
            <a:solidFill>
              <a:srgbClr val="000000"/>
            </a:solidFill>
          </p:spPr>
        </p:sp>
        <p:sp>
          <p:nvSpPr>
            <p:cNvPr id="22" name="TextBox 22"/>
            <p:cNvSpPr txBox="1"/>
            <p:nvPr/>
          </p:nvSpPr>
          <p:spPr>
            <a:xfrm>
              <a:off x="0" y="-57150"/>
              <a:ext cx="485203" cy="238805"/>
            </a:xfrm>
            <a:prstGeom prst="rect">
              <a:avLst/>
            </a:prstGeom>
          </p:spPr>
          <p:txBody>
            <a:bodyPr lIns="50800" tIns="50800" rIns="50800" bIns="50800" rtlCol="0" anchor="ctr"/>
            <a:lstStyle/>
            <a:p>
              <a:pPr marL="0" lvl="0" indent="0" algn="ctr">
                <a:lnSpc>
                  <a:spcPts val="4114"/>
                </a:lnSpc>
                <a:spcBef>
                  <a:spcPct val="0"/>
                </a:spcBef>
              </a:pPr>
              <a:r>
                <a:rPr lang="en-US" sz="2981" spc="447">
                  <a:solidFill>
                    <a:srgbClr val="FFFFFF"/>
                  </a:solidFill>
                  <a:ea typeface="Open Sans"/>
                </a:rPr>
                <a:t>關丞哲</a:t>
              </a:r>
            </a:p>
          </p:txBody>
        </p:sp>
      </p:grpSp>
      <p:grpSp>
        <p:nvGrpSpPr>
          <p:cNvPr id="23" name="Group 23"/>
          <p:cNvGrpSpPr/>
          <p:nvPr/>
        </p:nvGrpSpPr>
        <p:grpSpPr>
          <a:xfrm>
            <a:off x="3822549" y="4453778"/>
            <a:ext cx="2198017" cy="689722"/>
            <a:chOff x="0" y="0"/>
            <a:chExt cx="578902" cy="181655"/>
          </a:xfrm>
        </p:grpSpPr>
        <p:sp>
          <p:nvSpPr>
            <p:cNvPr id="24" name="Freeform 24"/>
            <p:cNvSpPr/>
            <p:nvPr/>
          </p:nvSpPr>
          <p:spPr>
            <a:xfrm>
              <a:off x="0" y="0"/>
              <a:ext cx="578902" cy="181655"/>
            </a:xfrm>
            <a:custGeom>
              <a:avLst/>
              <a:gdLst/>
              <a:ahLst/>
              <a:cxnLst/>
              <a:rect l="l" t="t" r="r" b="b"/>
              <a:pathLst>
                <a:path w="578902" h="181655">
                  <a:moveTo>
                    <a:pt x="0" y="0"/>
                  </a:moveTo>
                  <a:lnTo>
                    <a:pt x="578902" y="0"/>
                  </a:lnTo>
                  <a:lnTo>
                    <a:pt x="578902" y="181655"/>
                  </a:lnTo>
                  <a:lnTo>
                    <a:pt x="0" y="181655"/>
                  </a:lnTo>
                  <a:close/>
                </a:path>
              </a:pathLst>
            </a:custGeom>
            <a:solidFill>
              <a:srgbClr val="000000"/>
            </a:solidFill>
          </p:spPr>
        </p:sp>
        <p:sp>
          <p:nvSpPr>
            <p:cNvPr id="25" name="TextBox 25"/>
            <p:cNvSpPr txBox="1"/>
            <p:nvPr/>
          </p:nvSpPr>
          <p:spPr>
            <a:xfrm>
              <a:off x="0" y="-57150"/>
              <a:ext cx="578902" cy="238805"/>
            </a:xfrm>
            <a:prstGeom prst="rect">
              <a:avLst/>
            </a:prstGeom>
          </p:spPr>
          <p:txBody>
            <a:bodyPr lIns="50800" tIns="50800" rIns="50800" bIns="50800" rtlCol="0" anchor="ctr"/>
            <a:lstStyle/>
            <a:p>
              <a:pPr marL="0" lvl="0" indent="0" algn="ctr">
                <a:lnSpc>
                  <a:spcPts val="4114"/>
                </a:lnSpc>
                <a:spcBef>
                  <a:spcPct val="0"/>
                </a:spcBef>
              </a:pPr>
              <a:r>
                <a:rPr lang="en-US" sz="2981" spc="447">
                  <a:solidFill>
                    <a:srgbClr val="FFFFFF"/>
                  </a:solidFill>
                  <a:ea typeface="Open Sans"/>
                </a:rPr>
                <a:t>李令祥</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271</Words>
  <Application>Microsoft Office PowerPoint</Application>
  <PresentationFormat>自訂</PresentationFormat>
  <Paragraphs>110</Paragraphs>
  <Slides>18</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18</vt:i4>
      </vt:variant>
    </vt:vector>
  </HeadingPairs>
  <TitlesOfParts>
    <vt:vector size="25" baseType="lpstr">
      <vt:lpstr>Open Sans Bold</vt:lpstr>
      <vt:lpstr>Open Sans</vt:lpstr>
      <vt:lpstr>Arial Unicode Bold</vt:lpstr>
      <vt:lpstr>Arial</vt:lpstr>
      <vt:lpstr>Calibri</vt:lpstr>
      <vt:lpstr>Alegreya Bold</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dc:title>
  <dc:creator>yyuuhhaann</dc:creator>
  <cp:lastModifiedBy>瑀涵 薛</cp:lastModifiedBy>
  <cp:revision>1</cp:revision>
  <dcterms:created xsi:type="dcterms:W3CDTF">2006-08-16T00:00:00Z</dcterms:created>
  <dcterms:modified xsi:type="dcterms:W3CDTF">2024-06-21T21:00:32Z</dcterms:modified>
  <dc:identifier>DAGFTXkdocc</dc:identifier>
</cp:coreProperties>
</file>