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06E2F7-4C79-C840-B988-0830E6745129}" v="756" dt="2024-05-31T02:40:31.34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3" autoAdjust="0"/>
    <p:restoredTop sz="94660"/>
  </p:normalViewPr>
  <p:slideViewPr>
    <p:cSldViewPr snapToGrid="0">
      <p:cViewPr varScale="1">
        <p:scale>
          <a:sx n="85" d="100"/>
          <a:sy n="85" d="100"/>
        </p:scale>
        <p:origin x="78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0813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613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82168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2461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736021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0193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5/30/2024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008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209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417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760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5/30/2024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621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421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863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878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5/30/2024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648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284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408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>
                <a:ea typeface="新細明體"/>
              </a:rPr>
              <a:t>第十組</a:t>
            </a:r>
            <a:r>
              <a:rPr lang="zh-TW">
                <a:solidFill>
                  <a:srgbClr val="333333"/>
                </a:solidFill>
                <a:latin typeface="Helvetica"/>
                <a:ea typeface="新細明體"/>
                <a:cs typeface="Helvetica"/>
              </a:rPr>
              <a:t>16+1報告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zh-TW" altLang="en-US">
                <a:solidFill>
                  <a:srgbClr val="000000"/>
                </a:solidFill>
                <a:latin typeface="Aptos"/>
                <a:ea typeface="新細明體"/>
                <a:cs typeface="Helvetica"/>
              </a:rPr>
              <a:t>資工三</a:t>
            </a:r>
            <a:r>
              <a:rPr lang="en-US" altLang="en-US" dirty="0">
                <a:solidFill>
                  <a:srgbClr val="000000"/>
                </a:solidFill>
                <a:latin typeface="Aptos"/>
                <a:ea typeface="新細明體"/>
                <a:cs typeface="Helvetica"/>
              </a:rPr>
              <a:t>A</a:t>
            </a:r>
            <a:r>
              <a:rPr lang="zh-TW" altLang="en-US" dirty="0">
                <a:solidFill>
                  <a:srgbClr val="000000"/>
                </a:solidFill>
                <a:latin typeface="Aptos"/>
                <a:ea typeface="新細明體"/>
                <a:cs typeface="Helvetica"/>
              </a:rPr>
              <a:t>  </a:t>
            </a:r>
            <a:r>
              <a:rPr lang="en-US" altLang="en-US" dirty="0">
                <a:solidFill>
                  <a:srgbClr val="000000"/>
                </a:solidFill>
                <a:latin typeface="Aptos"/>
                <a:ea typeface="新細明體"/>
                <a:cs typeface="Helvetica"/>
              </a:rPr>
              <a:t>4</a:t>
            </a:r>
            <a:r>
              <a:rPr lang="zh-TW" altLang="en-US" dirty="0">
                <a:solidFill>
                  <a:srgbClr val="000000"/>
                </a:solidFill>
                <a:latin typeface="Aptos"/>
                <a:ea typeface="新細明體"/>
                <a:cs typeface="Helvetica"/>
              </a:rPr>
              <a:t>11</a:t>
            </a:r>
            <a:r>
              <a:rPr lang="en-US" altLang="en-US" dirty="0">
                <a:solidFill>
                  <a:srgbClr val="000000"/>
                </a:solidFill>
                <a:latin typeface="Aptos"/>
                <a:ea typeface="新細明體"/>
                <a:cs typeface="Helvetica"/>
              </a:rPr>
              <a:t>030478</a:t>
            </a:r>
            <a:r>
              <a:rPr lang="zh-TW" altLang="en-US">
                <a:solidFill>
                  <a:srgbClr val="000000"/>
                </a:solidFill>
                <a:latin typeface="Aptos"/>
                <a:ea typeface="新細明體"/>
                <a:cs typeface="Helvetica"/>
              </a:rPr>
              <a:t>  朱奕吉</a:t>
            </a:r>
          </a:p>
          <a:p>
            <a:r>
              <a:rPr lang="zh-TW">
                <a:ea typeface="+mn-lt"/>
                <a:cs typeface="+mn-lt"/>
              </a:rPr>
              <a:t>資工三</a:t>
            </a:r>
            <a:r>
              <a:rPr lang="en-US" dirty="0">
                <a:ea typeface="+mn-lt"/>
                <a:cs typeface="+mn-lt"/>
              </a:rPr>
              <a:t>A</a:t>
            </a:r>
            <a:r>
              <a:rPr lang="zh-TW" dirty="0">
                <a:ea typeface="+mn-lt"/>
                <a:cs typeface="+mn-lt"/>
              </a:rPr>
              <a:t>  </a:t>
            </a:r>
            <a:r>
              <a:rPr lang="en-US" dirty="0">
                <a:ea typeface="+mn-lt"/>
                <a:cs typeface="+mn-lt"/>
              </a:rPr>
              <a:t>4</a:t>
            </a:r>
            <a:r>
              <a:rPr lang="zh-TW" dirty="0">
                <a:ea typeface="+mn-lt"/>
                <a:cs typeface="+mn-lt"/>
              </a:rPr>
              <a:t>11</a:t>
            </a:r>
            <a:r>
              <a:rPr lang="en-US" dirty="0">
                <a:ea typeface="+mn-lt"/>
                <a:cs typeface="+mn-lt"/>
              </a:rPr>
              <a:t>004053</a:t>
            </a:r>
            <a:r>
              <a:rPr lang="zh-TW">
                <a:ea typeface="+mn-lt"/>
                <a:cs typeface="+mn-lt"/>
              </a:rPr>
              <a:t> 葉峻豪</a:t>
            </a:r>
            <a:endParaRPr lang="zh-TW" altLang="en-US">
              <a:ea typeface="+mn-lt"/>
              <a:cs typeface="+mn-lt"/>
            </a:endParaRPr>
          </a:p>
          <a:p>
            <a:r>
              <a:rPr lang="zh-TW">
                <a:ea typeface="+mn-lt"/>
                <a:cs typeface="+mn-lt"/>
              </a:rPr>
              <a:t>資工三</a:t>
            </a:r>
            <a:r>
              <a:rPr lang="en-US" dirty="0">
                <a:ea typeface="+mn-lt"/>
                <a:cs typeface="+mn-lt"/>
              </a:rPr>
              <a:t>A</a:t>
            </a:r>
            <a:r>
              <a:rPr lang="zh-TW" dirty="0">
                <a:ea typeface="+mn-lt"/>
                <a:cs typeface="+mn-lt"/>
              </a:rPr>
              <a:t>  </a:t>
            </a:r>
            <a:r>
              <a:rPr lang="en-US" dirty="0">
                <a:ea typeface="+mn-lt"/>
                <a:cs typeface="+mn-lt"/>
              </a:rPr>
              <a:t>4</a:t>
            </a:r>
            <a:r>
              <a:rPr lang="en-US" altLang="zh-TW" dirty="0">
                <a:ea typeface="+mn-lt"/>
                <a:cs typeface="+mn-lt"/>
              </a:rPr>
              <a:t>11</a:t>
            </a:r>
            <a:r>
              <a:rPr lang="en-US" dirty="0">
                <a:ea typeface="+mn-lt"/>
                <a:cs typeface="+mn-lt"/>
              </a:rPr>
              <a:t>004037</a:t>
            </a:r>
            <a:r>
              <a:rPr lang="zh-TW">
                <a:ea typeface="+mn-lt"/>
                <a:cs typeface="+mn-lt"/>
              </a:rPr>
              <a:t> 吳東</a:t>
            </a:r>
            <a:r>
              <a:rPr lang="zh-TW" altLang="en-US">
                <a:ea typeface="+mn-lt"/>
                <a:cs typeface="+mn-lt"/>
              </a:rPr>
              <a:t>翰</a:t>
            </a:r>
            <a:endParaRPr lang="zh-TW">
              <a:ea typeface="+mn-lt"/>
              <a:cs typeface="+mn-lt"/>
            </a:endParaRPr>
          </a:p>
          <a:p>
            <a:r>
              <a:rPr lang="zh-TW" altLang="en-US">
                <a:ea typeface="+mn-lt"/>
                <a:cs typeface="+mn-lt"/>
              </a:rPr>
              <a:t>資工三</a:t>
            </a:r>
            <a:r>
              <a:rPr lang="en-US" altLang="zh-TW" dirty="0">
                <a:ea typeface="+mn-lt"/>
                <a:cs typeface="+mn-lt"/>
              </a:rPr>
              <a:t>A</a:t>
            </a:r>
            <a:r>
              <a:rPr lang="zh-TW" altLang="en-US" dirty="0">
                <a:ea typeface="+mn-lt"/>
                <a:cs typeface="+mn-lt"/>
              </a:rPr>
              <a:t>  </a:t>
            </a:r>
            <a:r>
              <a:rPr lang="en-US" altLang="zh-TW" dirty="0">
                <a:ea typeface="+mn-lt"/>
                <a:cs typeface="+mn-lt"/>
              </a:rPr>
              <a:t>411030575</a:t>
            </a:r>
            <a:r>
              <a:rPr lang="zh-TW" altLang="en-US">
                <a:ea typeface="+mn-lt"/>
                <a:cs typeface="+mn-lt"/>
              </a:rPr>
              <a:t>  葉宇軒</a:t>
            </a:r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5921299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E25ACF-18BA-F107-EF70-8F5AE1BE7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>
            <a:normAutofit/>
          </a:bodyPr>
          <a:lstStyle/>
          <a:p>
            <a:r>
              <a:rPr lang="zh-TW" altLang="en-US">
                <a:ea typeface="新細明體"/>
              </a:rPr>
              <a:t>資料來源</a:t>
            </a:r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99FAF13-0D68-1837-912C-147D75018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63" y="2160589"/>
            <a:ext cx="4064439" cy="388077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zh-TW" altLang="en-US">
                <a:ea typeface="新細明體"/>
              </a:rPr>
              <a:t>照片:由小組各成員提供</a:t>
            </a:r>
            <a:endParaRPr lang="zh-TW" altLang="en-US" dirty="0">
              <a:ea typeface="新細明體"/>
            </a:endParaRPr>
          </a:p>
          <a:p>
            <a:pPr marL="0" indent="0">
              <a:buNone/>
            </a:pPr>
            <a:r>
              <a:rPr lang="zh-TW" altLang="en-US">
                <a:ea typeface="新細明體"/>
              </a:rPr>
              <a:t>心得:</a:t>
            </a:r>
            <a:r>
              <a:rPr lang="zh-TW">
                <a:ea typeface="+mn-lt"/>
                <a:cs typeface="+mn-lt"/>
              </a:rPr>
              <a:t>由小組各成員提供</a:t>
            </a:r>
            <a:endParaRPr lang="zh-TW" altLang="en-US" dirty="0">
              <a:ea typeface="新細明體"/>
            </a:endParaRPr>
          </a:p>
          <a:p>
            <a:pPr marL="0" indent="0">
              <a:buNone/>
            </a:pPr>
            <a:r>
              <a:rPr lang="zh-TW">
                <a:ea typeface="+mn-lt"/>
                <a:cs typeface="+mn-lt"/>
              </a:rPr>
              <a:t>Google</a:t>
            </a:r>
          </a:p>
          <a:p>
            <a:pPr marL="0" indent="0">
              <a:buNone/>
            </a:pPr>
            <a:endParaRPr lang="zh-TW" altLang="en-US" dirty="0">
              <a:ea typeface="新細明體"/>
            </a:endParaRPr>
          </a:p>
          <a:p>
            <a:pPr marL="0" indent="0">
              <a:buNone/>
            </a:pPr>
            <a:endParaRPr lang="zh-TW" altLang="en-US" dirty="0">
              <a:ea typeface="新細明體"/>
            </a:endParaRPr>
          </a:p>
        </p:txBody>
      </p:sp>
      <p:pic>
        <p:nvPicPr>
          <p:cNvPr id="27" name="Picture 4" descr="Green leaf with dew on a dark nature background">
            <a:extLst>
              <a:ext uri="{FF2B5EF4-FFF2-40B4-BE49-F238E27FC236}">
                <a16:creationId xmlns:a16="http://schemas.microsoft.com/office/drawing/2014/main" id="{2C851B82-A061-1B73-FDB6-6F16DA9E06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81" r="31128" b="-3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28" name="Isosceles Triangle 8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22937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DB74E13A-31E1-B8BF-E393-A60523237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/>
          </a:bodyPr>
          <a:lstStyle/>
          <a:p>
            <a:r>
              <a:rPr lang="zh-TW" altLang="en-US">
                <a:ea typeface="新細明體"/>
              </a:rPr>
              <a:t>分工表</a:t>
            </a:r>
            <a:endParaRPr lang="zh-TW" alt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7" name="表格 3">
            <a:extLst>
              <a:ext uri="{FF2B5EF4-FFF2-40B4-BE49-F238E27FC236}">
                <a16:creationId xmlns:a16="http://schemas.microsoft.com/office/drawing/2014/main" id="{1CCF9570-6B33-C3F1-ABF5-A42CFB3569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1358020"/>
              </p:ext>
            </p:extLst>
          </p:nvPr>
        </p:nvGraphicFramePr>
        <p:xfrm>
          <a:off x="2883773" y="2325824"/>
          <a:ext cx="6424455" cy="3338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0795">
                  <a:extLst>
                    <a:ext uri="{9D8B030D-6E8A-4147-A177-3AD203B41FA5}">
                      <a16:colId xmlns:a16="http://schemas.microsoft.com/office/drawing/2014/main" val="720768169"/>
                    </a:ext>
                  </a:extLst>
                </a:gridCol>
                <a:gridCol w="2065814">
                  <a:extLst>
                    <a:ext uri="{9D8B030D-6E8A-4147-A177-3AD203B41FA5}">
                      <a16:colId xmlns:a16="http://schemas.microsoft.com/office/drawing/2014/main" val="581281234"/>
                    </a:ext>
                  </a:extLst>
                </a:gridCol>
                <a:gridCol w="2137846">
                  <a:extLst>
                    <a:ext uri="{9D8B030D-6E8A-4147-A177-3AD203B41FA5}">
                      <a16:colId xmlns:a16="http://schemas.microsoft.com/office/drawing/2014/main" val="201061"/>
                    </a:ext>
                  </a:extLst>
                </a:gridCol>
              </a:tblGrid>
              <a:tr h="83270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3300" b="0" i="0" u="none" strike="noStrike" noProof="0">
                          <a:solidFill>
                            <a:srgbClr val="000000"/>
                          </a:solidFill>
                          <a:latin typeface="Segoe UI"/>
                        </a:rPr>
                        <a:t>資工三</a:t>
                      </a:r>
                      <a:r>
                        <a:rPr lang="en-US" sz="3300" b="0" i="0" u="none" strike="noStrike" noProof="0">
                          <a:solidFill>
                            <a:srgbClr val="000000"/>
                          </a:solidFill>
                          <a:latin typeface="Segoe UI"/>
                        </a:rPr>
                        <a:t>A </a:t>
                      </a:r>
                      <a:endParaRPr lang="zh-TW" altLang="en-US" sz="2500"/>
                    </a:p>
                  </a:txBody>
                  <a:tcPr marL="125730" marR="125730" marT="62865" marB="62865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buNone/>
                      </a:pPr>
                      <a:r>
                        <a:rPr lang="zh-TW" altLang="en-US" sz="3300" b="0" i="0" u="none" strike="noStrike" noProof="0">
                          <a:solidFill>
                            <a:srgbClr val="000000"/>
                          </a:solidFill>
                          <a:latin typeface="Segoe UI"/>
                        </a:rPr>
                        <a:t>葉峻豪</a:t>
                      </a:r>
                      <a:endParaRPr lang="zh-TW" sz="3300" b="0" i="0" u="none" strike="noStrike" noProof="0">
                        <a:solidFill>
                          <a:srgbClr val="000000"/>
                        </a:solidFill>
                        <a:latin typeface="Segoe UI"/>
                      </a:endParaRPr>
                    </a:p>
                  </a:txBody>
                  <a:tcPr marL="125730" marR="125730" marT="62865" marB="62865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buNone/>
                      </a:pPr>
                      <a:r>
                        <a:rPr lang="zh-TW" altLang="en-US" sz="3300" b="0" i="0" u="none" strike="noStrike" noProof="0">
                          <a:solidFill>
                            <a:srgbClr val="000000"/>
                          </a:solidFill>
                          <a:latin typeface="Segoe UI"/>
                        </a:rPr>
                        <a:t>提供資料</a:t>
                      </a:r>
                      <a:endParaRPr lang="zh-TW" sz="2500"/>
                    </a:p>
                  </a:txBody>
                  <a:tcPr marL="125730" marR="125730" marT="62865" marB="62865"/>
                </a:tc>
                <a:extLst>
                  <a:ext uri="{0D108BD9-81ED-4DB2-BD59-A6C34878D82A}">
                    <a16:rowId xmlns:a16="http://schemas.microsoft.com/office/drawing/2014/main" val="290989671"/>
                  </a:ext>
                </a:extLst>
              </a:tr>
              <a:tr h="837066"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3300" b="0" i="0" u="none" strike="noStrike" noProof="0">
                          <a:solidFill>
                            <a:srgbClr val="000000"/>
                          </a:solidFill>
                          <a:latin typeface="Segoe UI"/>
                        </a:rPr>
                        <a:t>資工三</a:t>
                      </a:r>
                      <a:r>
                        <a:rPr lang="en-US" altLang="zh-TW" sz="3300" b="0" i="0" u="none" strike="noStrike" noProof="0">
                          <a:solidFill>
                            <a:srgbClr val="000000"/>
                          </a:solidFill>
                          <a:latin typeface="Segoe UI"/>
                        </a:rPr>
                        <a:t>A  </a:t>
                      </a:r>
                      <a:endParaRPr lang="zh-TW" sz="2500"/>
                    </a:p>
                  </a:txBody>
                  <a:tcPr marL="125730" marR="125730" marT="62865" marB="62865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buNone/>
                      </a:pPr>
                      <a:r>
                        <a:rPr lang="zh-TW" sz="3300" b="0" i="0" u="none" strike="noStrike" noProof="0">
                          <a:solidFill>
                            <a:srgbClr val="000000"/>
                          </a:solidFill>
                          <a:latin typeface="Segoe UI"/>
                        </a:rPr>
                        <a:t>朱奕吉   </a:t>
                      </a:r>
                      <a:endParaRPr lang="zh-TW" sz="2500"/>
                    </a:p>
                  </a:txBody>
                  <a:tcPr marL="125730" marR="125730" marT="62865" marB="62865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buNone/>
                      </a:pPr>
                      <a:r>
                        <a:rPr lang="zh-TW" sz="3300" b="0" i="0" u="none" strike="noStrike" noProof="0">
                          <a:solidFill>
                            <a:srgbClr val="000000"/>
                          </a:solidFill>
                          <a:latin typeface="Segoe UI"/>
                        </a:rPr>
                        <a:t>PPT</a:t>
                      </a:r>
                      <a:endParaRPr lang="zh-TW" sz="2500"/>
                    </a:p>
                  </a:txBody>
                  <a:tcPr marL="125730" marR="125730" marT="62865" marB="62865"/>
                </a:tc>
                <a:extLst>
                  <a:ext uri="{0D108BD9-81ED-4DB2-BD59-A6C34878D82A}">
                    <a16:rowId xmlns:a16="http://schemas.microsoft.com/office/drawing/2014/main" val="3608895163"/>
                  </a:ext>
                </a:extLst>
              </a:tr>
              <a:tr h="832700"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buNone/>
                      </a:pPr>
                      <a:r>
                        <a:rPr lang="zh-TW" sz="3300" b="0" i="0" u="none" strike="noStrike" noProof="0">
                          <a:solidFill>
                            <a:srgbClr val="000000"/>
                          </a:solidFill>
                          <a:latin typeface="Segoe UI"/>
                        </a:rPr>
                        <a:t>資工三</a:t>
                      </a:r>
                      <a:r>
                        <a:rPr lang="en-US" altLang="zh-TW" sz="3300" b="0" i="0" u="none" strike="noStrike" noProof="0">
                          <a:solidFill>
                            <a:srgbClr val="000000"/>
                          </a:solidFill>
                          <a:latin typeface="Segoe UI"/>
                          <a:ea typeface="新細明體"/>
                        </a:rPr>
                        <a:t>A</a:t>
                      </a:r>
                      <a:endParaRPr lang="zh-TW" sz="2500"/>
                    </a:p>
                  </a:txBody>
                  <a:tcPr marL="125730" marR="125730" marT="62865" marB="62865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buNone/>
                      </a:pPr>
                      <a:r>
                        <a:rPr lang="zh-TW" sz="3300" b="0" i="0" u="none" strike="noStrike" noProof="0">
                          <a:solidFill>
                            <a:srgbClr val="000000"/>
                          </a:solidFill>
                          <a:latin typeface="Segoe UI"/>
                        </a:rPr>
                        <a:t>葉宇軒</a:t>
                      </a:r>
                      <a:endParaRPr lang="zh-TW" sz="2500"/>
                    </a:p>
                  </a:txBody>
                  <a:tcPr marL="125730" marR="125730" marT="62865" marB="62865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buNone/>
                      </a:pPr>
                      <a:r>
                        <a:rPr lang="zh-TW" sz="3300" b="0" i="0" u="none" strike="noStrike" noProof="0">
                          <a:solidFill>
                            <a:srgbClr val="000000"/>
                          </a:solidFill>
                          <a:latin typeface="Segoe UI"/>
                        </a:rPr>
                        <a:t>提供資料</a:t>
                      </a:r>
                      <a:endParaRPr lang="zh-TW" sz="2500"/>
                    </a:p>
                  </a:txBody>
                  <a:tcPr marL="125730" marR="125730" marT="62865" marB="62865"/>
                </a:tc>
                <a:extLst>
                  <a:ext uri="{0D108BD9-81ED-4DB2-BD59-A6C34878D82A}">
                    <a16:rowId xmlns:a16="http://schemas.microsoft.com/office/drawing/2014/main" val="1711918139"/>
                  </a:ext>
                </a:extLst>
              </a:tr>
              <a:tr h="836454"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buNone/>
                      </a:pPr>
                      <a:r>
                        <a:rPr lang="zh-TW" sz="3300" b="0" i="0" u="none" strike="noStrike" noProof="0">
                          <a:solidFill>
                            <a:srgbClr val="000000"/>
                          </a:solidFill>
                          <a:latin typeface="Segoe UI"/>
                        </a:rPr>
                        <a:t>資工三</a:t>
                      </a:r>
                      <a:r>
                        <a:rPr lang="en-US" altLang="zh-TW" sz="3300" b="0" i="0" u="none" strike="noStrike" noProof="0">
                          <a:solidFill>
                            <a:srgbClr val="000000"/>
                          </a:solidFill>
                          <a:latin typeface="Segoe UI"/>
                          <a:ea typeface="新細明體"/>
                        </a:rPr>
                        <a:t>A</a:t>
                      </a:r>
                      <a:endParaRPr lang="zh-TW" sz="2500"/>
                    </a:p>
                  </a:txBody>
                  <a:tcPr marL="125730" marR="125730" marT="62865" marB="62865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buNone/>
                      </a:pPr>
                      <a:r>
                        <a:rPr lang="zh-TW" sz="3300" b="0" i="0" u="none" strike="noStrike" noProof="0">
                          <a:solidFill>
                            <a:srgbClr val="000000"/>
                          </a:solidFill>
                          <a:latin typeface="Segoe UI"/>
                        </a:rPr>
                        <a:t>吳東翰</a:t>
                      </a:r>
                      <a:endParaRPr lang="zh-TW" sz="2500"/>
                    </a:p>
                  </a:txBody>
                  <a:tcPr marL="125730" marR="125730" marT="62865" marB="62865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buNone/>
                      </a:pPr>
                      <a:r>
                        <a:rPr lang="zh-TW" sz="3300" b="0" i="0" u="none" strike="noStrike" noProof="0">
                          <a:solidFill>
                            <a:srgbClr val="000000"/>
                          </a:solidFill>
                          <a:latin typeface="Segoe UI"/>
                        </a:rPr>
                        <a:t>提供資料</a:t>
                      </a:r>
                      <a:endParaRPr lang="zh-TW" sz="2500"/>
                    </a:p>
                  </a:txBody>
                  <a:tcPr marL="125730" marR="125730" marT="62865" marB="62865"/>
                </a:tc>
                <a:extLst>
                  <a:ext uri="{0D108BD9-81ED-4DB2-BD59-A6C34878D82A}">
                    <a16:rowId xmlns:a16="http://schemas.microsoft.com/office/drawing/2014/main" val="23434932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23442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ECDA680-7E68-E596-BB05-FAA363FE7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>
                <a:ea typeface="新細明體"/>
              </a:rPr>
              <a:t>小組主題收集</a:t>
            </a:r>
            <a:endParaRPr lang="zh-TW" altLang="en-US"/>
          </a:p>
        </p:txBody>
      </p:sp>
      <p:pic>
        <p:nvPicPr>
          <p:cNvPr id="4" name="內容版面配置區 3" descr="一張含有 戶外, 植物, 樹狀, 天空 的圖片&#10;&#10;自動產生的描述">
            <a:extLst>
              <a:ext uri="{FF2B5EF4-FFF2-40B4-BE49-F238E27FC236}">
                <a16:creationId xmlns:a16="http://schemas.microsoft.com/office/drawing/2014/main" id="{995595B3-3E56-7837-8A86-CD1D5E16BC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874" y="1751542"/>
            <a:ext cx="3254085" cy="4351338"/>
          </a:xfr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D69D8883-52B0-71CF-14C4-596660E26645}"/>
              </a:ext>
            </a:extLst>
          </p:cNvPr>
          <p:cNvSpPr txBox="1"/>
          <p:nvPr/>
        </p:nvSpPr>
        <p:spPr>
          <a:xfrm>
            <a:off x="698500" y="6117166"/>
            <a:ext cx="354541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>
                <a:solidFill>
                  <a:srgbClr val="111111"/>
                </a:solidFill>
                <a:ea typeface="+mn-lt"/>
                <a:cs typeface="+mn-lt"/>
              </a:rPr>
              <a:t>剛開始的路上，看到好多這種樹</a:t>
            </a:r>
            <a:endParaRPr lang="zh-TW"/>
          </a:p>
        </p:txBody>
      </p:sp>
      <p:pic>
        <p:nvPicPr>
          <p:cNvPr id="6" name="圖片 5" descr="一張含有 地面, 戶外, 土壤, 植物 的圖片&#10;&#10;自動產生的描述">
            <a:extLst>
              <a:ext uri="{FF2B5EF4-FFF2-40B4-BE49-F238E27FC236}">
                <a16:creationId xmlns:a16="http://schemas.microsoft.com/office/drawing/2014/main" id="{5994A5B9-1C9F-7B01-D698-3ABC530116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1789" y="1767417"/>
            <a:ext cx="3267089" cy="4349750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1F839E02-5FEC-40B2-8378-E32D1F5C5DC7}"/>
              </a:ext>
            </a:extLst>
          </p:cNvPr>
          <p:cNvSpPr txBox="1"/>
          <p:nvPr/>
        </p:nvSpPr>
        <p:spPr>
          <a:xfrm>
            <a:off x="4656666" y="6201833"/>
            <a:ext cx="33020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>
                <a:solidFill>
                  <a:srgbClr val="111111"/>
                </a:solidFill>
                <a:ea typeface="+mn-lt"/>
                <a:cs typeface="+mn-lt"/>
              </a:rPr>
              <a:t>感覺是最近剛整理過的紅土，不知道之後要做什麼</a:t>
            </a:r>
            <a:r>
              <a:rPr lang="en-US" altLang="zh-TW" dirty="0">
                <a:solidFill>
                  <a:srgbClr val="111111"/>
                </a:solidFill>
                <a:ea typeface="+mn-lt"/>
                <a:cs typeface="+mn-lt"/>
              </a:rPr>
              <a:t>?</a:t>
            </a:r>
            <a:endParaRPr lang="zh-TW" dirty="0"/>
          </a:p>
        </p:txBody>
      </p:sp>
      <p:pic>
        <p:nvPicPr>
          <p:cNvPr id="8" name="圖片 7" descr="一張含有 戶外, 樹狀, 植物, 植物群落 的圖片&#10;&#10;自動產生的描述">
            <a:extLst>
              <a:ext uri="{FF2B5EF4-FFF2-40B4-BE49-F238E27FC236}">
                <a16:creationId xmlns:a16="http://schemas.microsoft.com/office/drawing/2014/main" id="{1E6ABCE6-1A47-E2FA-A004-4FFAA8AFE5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4544" y="1693334"/>
            <a:ext cx="3336912" cy="4423834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988E0F89-429F-AE74-3AC6-6837AB8B7756}"/>
              </a:ext>
            </a:extLst>
          </p:cNvPr>
          <p:cNvSpPr txBox="1"/>
          <p:nvPr/>
        </p:nvSpPr>
        <p:spPr>
          <a:xfrm>
            <a:off x="8360833" y="6201833"/>
            <a:ext cx="334433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>
                <a:solidFill>
                  <a:srgbClr val="111111"/>
                </a:solidFill>
                <a:ea typeface="+mn-lt"/>
                <a:cs typeface="+mn-lt"/>
              </a:rPr>
              <a:t>綠綠的滿山遍野的草，使後山顯得綠意盎然</a:t>
            </a:r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5168778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6B910AB-868B-4221-98B3-BBE43F240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>
                <a:ea typeface="+mj-lt"/>
                <a:cs typeface="+mj-lt"/>
              </a:rPr>
              <a:t>小組主題收集</a:t>
            </a:r>
            <a:endParaRPr lang="zh-TW"/>
          </a:p>
        </p:txBody>
      </p:sp>
      <p:pic>
        <p:nvPicPr>
          <p:cNvPr id="4" name="圖片 3" descr="一張含有 地面, 無脊椎動物, 戶外, 馬陸 的圖片&#10;&#10;自動產生的描述">
            <a:extLst>
              <a:ext uri="{FF2B5EF4-FFF2-40B4-BE49-F238E27FC236}">
                <a16:creationId xmlns:a16="http://schemas.microsoft.com/office/drawing/2014/main" id="{EEFA2B11-2046-4BCA-C1CA-6EE7D38A6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560" y="1386417"/>
            <a:ext cx="2975212" cy="3979333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C13301E6-A4E0-1342-9BCC-4B5EA30FB84F}"/>
              </a:ext>
            </a:extLst>
          </p:cNvPr>
          <p:cNvSpPr txBox="1"/>
          <p:nvPr/>
        </p:nvSpPr>
        <p:spPr>
          <a:xfrm>
            <a:off x="179916" y="5503333"/>
            <a:ext cx="2963333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>
                <a:ea typeface="+mn-lt"/>
                <a:cs typeface="+mn-lt"/>
              </a:rPr>
              <a:t>走著走著，突然發現了紅紅的它</a:t>
            </a:r>
            <a:r>
              <a:rPr lang="en-US" altLang="zh-TW" dirty="0">
                <a:ea typeface="+mn-lt"/>
                <a:cs typeface="+mn-lt"/>
              </a:rPr>
              <a:t>_</a:t>
            </a:r>
            <a:r>
              <a:rPr lang="zh-TW" altLang="en-US">
                <a:ea typeface="+mn-lt"/>
                <a:cs typeface="+mn-lt"/>
              </a:rPr>
              <a:t>馬陸</a:t>
            </a:r>
            <a:endParaRPr lang="en-US" altLang="zh-TW">
              <a:ea typeface="新細明體"/>
            </a:endParaRPr>
          </a:p>
          <a:p>
            <a:pPr algn="l"/>
            <a:endParaRPr lang="zh-TW" altLang="en-US" dirty="0">
              <a:ea typeface="新細明體"/>
            </a:endParaRPr>
          </a:p>
        </p:txBody>
      </p:sp>
      <p:pic>
        <p:nvPicPr>
          <p:cNvPr id="6" name="圖片 5" descr="一張含有 戶外, 天空, 塔, 樹狀 的圖片&#10;&#10;自動產生的描述">
            <a:extLst>
              <a:ext uri="{FF2B5EF4-FFF2-40B4-BE49-F238E27FC236}">
                <a16:creationId xmlns:a16="http://schemas.microsoft.com/office/drawing/2014/main" id="{69E6681D-D47A-2A86-E84A-74EE5E6CA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5346" y="1386417"/>
            <a:ext cx="2982642" cy="3979334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1CD11657-1A8F-9325-A626-EB5EC0BCC99A}"/>
              </a:ext>
            </a:extLst>
          </p:cNvPr>
          <p:cNvSpPr txBox="1"/>
          <p:nvPr/>
        </p:nvSpPr>
        <p:spPr>
          <a:xfrm>
            <a:off x="3164417" y="5503332"/>
            <a:ext cx="284691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>
                <a:solidFill>
                  <a:srgbClr val="111111"/>
                </a:solidFill>
                <a:ea typeface="+mn-lt"/>
                <a:cs typeface="+mn-lt"/>
              </a:rPr>
              <a:t>看起來像乾枯的河流，被土石埋沒了</a:t>
            </a:r>
            <a:endParaRPr lang="zh-TW"/>
          </a:p>
        </p:txBody>
      </p:sp>
      <p:pic>
        <p:nvPicPr>
          <p:cNvPr id="8" name="圖片 7" descr="一張含有 植物, 戶外, 花, 樹狀 的圖片&#10;&#10;自動產生的描述">
            <a:extLst>
              <a:ext uri="{FF2B5EF4-FFF2-40B4-BE49-F238E27FC236}">
                <a16:creationId xmlns:a16="http://schemas.microsoft.com/office/drawing/2014/main" id="{A05091DA-7C32-9897-E6BE-0CA8E5039C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3226" y="1386417"/>
            <a:ext cx="2990050" cy="3979334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0DC6F02F-9932-C85D-A1EC-E1829A68E627}"/>
              </a:ext>
            </a:extLst>
          </p:cNvPr>
          <p:cNvSpPr txBox="1"/>
          <p:nvPr/>
        </p:nvSpPr>
        <p:spPr>
          <a:xfrm>
            <a:off x="6148916" y="5503333"/>
            <a:ext cx="2614083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>
                <a:ea typeface="新細明體"/>
              </a:rPr>
              <a:t>大花咸豐草</a:t>
            </a:r>
            <a:r>
              <a:rPr lang="en-US" altLang="zh-TW" dirty="0">
                <a:ea typeface="新細明體"/>
                <a:cs typeface="+mn-lt"/>
              </a:rPr>
              <a:t>_</a:t>
            </a:r>
            <a:r>
              <a:rPr lang="zh-TW">
                <a:ea typeface="+mn-lt"/>
                <a:cs typeface="+mn-lt"/>
              </a:rPr>
              <a:t>野外最常看見的植物，外來種</a:t>
            </a:r>
            <a:endParaRPr lang="zh-TW">
              <a:ea typeface="新細明體"/>
            </a:endParaRPr>
          </a:p>
          <a:p>
            <a:pPr algn="l"/>
            <a:endParaRPr lang="zh-TW" altLang="en-US" dirty="0">
              <a:ea typeface="新細明體"/>
            </a:endParaRPr>
          </a:p>
        </p:txBody>
      </p:sp>
      <p:pic>
        <p:nvPicPr>
          <p:cNvPr id="14" name="圖片 13" descr="一張含有 樹狀, 戶外, 天空, 鳥類 的圖片&#10;&#10;自動產生的描述">
            <a:extLst>
              <a:ext uri="{FF2B5EF4-FFF2-40B4-BE49-F238E27FC236}">
                <a16:creationId xmlns:a16="http://schemas.microsoft.com/office/drawing/2014/main" id="{B0F4EA8F-9AC1-6674-88AE-C3E03F2DDA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6789" y="1386417"/>
            <a:ext cx="2991922" cy="3979334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3FB8892F-F3A4-A576-6A64-0F79B58D1424}"/>
              </a:ext>
            </a:extLst>
          </p:cNvPr>
          <p:cNvSpPr txBox="1"/>
          <p:nvPr/>
        </p:nvSpPr>
        <p:spPr>
          <a:xfrm>
            <a:off x="9154583" y="5566833"/>
            <a:ext cx="26670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>
                <a:ea typeface="+mn-lt"/>
                <a:cs typeface="+mn-lt"/>
              </a:rPr>
              <a:t>人面蜘蛛，畫質不好拍不到人面，但背部花紋</a:t>
            </a:r>
            <a:r>
              <a:rPr lang="zh-TW" altLang="en-US">
                <a:ea typeface="+mn-lt"/>
                <a:cs typeface="+mn-lt"/>
              </a:rPr>
              <a:t>特</a:t>
            </a:r>
            <a:endParaRPr lang="zh-TW" altLang="en-US"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42632541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D5952A6-37E4-422C-DDC2-C11119E7A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>
                <a:ea typeface="新細明體"/>
              </a:rPr>
              <a:t>團體照</a:t>
            </a:r>
            <a:endParaRPr lang="zh-TW" altLang="en-US"/>
          </a:p>
        </p:txBody>
      </p:sp>
      <p:pic>
        <p:nvPicPr>
          <p:cNvPr id="4" name="內容版面配置區 3" descr="一張含有 服裝, 人員, 戶外, 人的臉孔 的圖片&#10;&#10;自動產生的描述">
            <a:extLst>
              <a:ext uri="{FF2B5EF4-FFF2-40B4-BE49-F238E27FC236}">
                <a16:creationId xmlns:a16="http://schemas.microsoft.com/office/drawing/2014/main" id="{72B2410C-074F-009B-1664-225A8A7C30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9993" y="2160588"/>
            <a:ext cx="5192052" cy="3881437"/>
          </a:xfrm>
        </p:spPr>
      </p:pic>
    </p:spTree>
    <p:extLst>
      <p:ext uri="{BB962C8B-B14F-4D97-AF65-F5344CB8AC3E}">
        <p14:creationId xmlns:p14="http://schemas.microsoft.com/office/powerpoint/2010/main" val="3314012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FD67DB3-584A-0DC0-35BE-B1DE134C0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>
                <a:ea typeface="新細明體"/>
              </a:rPr>
              <a:t>地景答案</a:t>
            </a:r>
            <a:endParaRPr lang="zh-TW"/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7E741E11-5F2E-3746-04EC-7C7DF1D0BB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5491336"/>
              </p:ext>
            </p:extLst>
          </p:nvPr>
        </p:nvGraphicFramePr>
        <p:xfrm>
          <a:off x="370416" y="2868083"/>
          <a:ext cx="11705165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2583">
                  <a:extLst>
                    <a:ext uri="{9D8B030D-6E8A-4147-A177-3AD203B41FA5}">
                      <a16:colId xmlns:a16="http://schemas.microsoft.com/office/drawing/2014/main" val="995087050"/>
                    </a:ext>
                  </a:extLst>
                </a:gridCol>
                <a:gridCol w="9662582">
                  <a:extLst>
                    <a:ext uri="{9D8B030D-6E8A-4147-A177-3AD203B41FA5}">
                      <a16:colId xmlns:a16="http://schemas.microsoft.com/office/drawing/2014/main" val="726104758"/>
                    </a:ext>
                  </a:extLst>
                </a:gridCol>
              </a:tblGrid>
              <a:tr h="285777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sz="1300" b="0" i="0" u="none" strike="noStrike" noProof="0">
                          <a:solidFill>
                            <a:srgbClr val="111111"/>
                          </a:solidFill>
                          <a:latin typeface="新細明體"/>
                          <a:ea typeface="新細明體"/>
                        </a:rPr>
                        <a:t>大肚溪</a:t>
                      </a:r>
                      <a:endParaRPr lang="zh-TW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8685841"/>
                  </a:ext>
                </a:extLst>
              </a:tr>
              <a:tr h="285777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sz="1300" b="0" i="0" u="none" strike="noStrike" noProof="0">
                          <a:solidFill>
                            <a:srgbClr val="111111"/>
                          </a:solidFill>
                          <a:latin typeface="新細明體"/>
                          <a:ea typeface="新細明體"/>
                        </a:rPr>
                        <a:t>台中火力發電廠</a:t>
                      </a:r>
                      <a:endParaRPr lang="zh-TW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9779488"/>
                  </a:ext>
                </a:extLst>
              </a:tr>
              <a:tr h="285777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sz="1300" b="0" i="0" u="none" strike="noStrike" noProof="0">
                          <a:solidFill>
                            <a:srgbClr val="111111"/>
                          </a:solidFill>
                          <a:latin typeface="新細明體"/>
                          <a:ea typeface="新細明體"/>
                        </a:rPr>
                        <a:t>台中中龍鋼鐵</a:t>
                      </a:r>
                      <a:endParaRPr lang="zh-TW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7047658"/>
                  </a:ext>
                </a:extLst>
              </a:tr>
              <a:tr h="285777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sz="1300" b="0" i="0" u="none" strike="noStrike" noProof="0">
                          <a:solidFill>
                            <a:srgbClr val="111111"/>
                          </a:solidFill>
                          <a:latin typeface="新細明體"/>
                          <a:ea typeface="新細明體"/>
                        </a:rPr>
                        <a:t>臺中港</a:t>
                      </a:r>
                      <a:endParaRPr lang="zh-TW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5177469"/>
                  </a:ext>
                </a:extLst>
              </a:tr>
              <a:tr h="285777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sz="1300" b="0" i="0" u="none" strike="noStrike" noProof="0">
                          <a:solidFill>
                            <a:srgbClr val="111111"/>
                          </a:solidFill>
                          <a:latin typeface="新細明體"/>
                          <a:ea typeface="新細明體"/>
                        </a:rPr>
                        <a:t>台中液化天然氣接收站</a:t>
                      </a:r>
                      <a:endParaRPr lang="zh-TW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8461051"/>
                  </a:ext>
                </a:extLst>
              </a:tr>
              <a:tr h="285777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sz="1300" b="0" i="0" u="none" strike="noStrike" noProof="0">
                          <a:solidFill>
                            <a:srgbClr val="111111"/>
                          </a:solidFill>
                          <a:latin typeface="新細明體"/>
                          <a:ea typeface="新細明體"/>
                        </a:rPr>
                        <a:t>台中之星摩天輪</a:t>
                      </a:r>
                      <a:endParaRPr lang="zh-TW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1293502"/>
                  </a:ext>
                </a:extLst>
              </a:tr>
              <a:tr h="285777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sz="1300" b="0" i="0" u="none" strike="noStrike" noProof="0">
                          <a:solidFill>
                            <a:srgbClr val="111111"/>
                          </a:solidFill>
                          <a:latin typeface="新細明體"/>
                          <a:ea typeface="新細明體"/>
                        </a:rPr>
                        <a:t>橋式起重機</a:t>
                      </a:r>
                      <a:endParaRPr lang="zh-TW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9628333"/>
                  </a:ext>
                </a:extLst>
              </a:tr>
              <a:tr h="285777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sz="1300" b="0" i="0" u="none" strike="noStrike" noProof="0">
                          <a:solidFill>
                            <a:srgbClr val="111111"/>
                          </a:solidFill>
                          <a:latin typeface="新細明體"/>
                          <a:ea typeface="新細明體"/>
                        </a:rPr>
                        <a:t>水泥台中儲煤場</a:t>
                      </a:r>
                      <a:endParaRPr lang="zh-TW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4316520"/>
                  </a:ext>
                </a:extLst>
              </a:tr>
              <a:tr h="285777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sz="1300" b="0" i="0" u="none" strike="noStrike" noProof="0">
                          <a:solidFill>
                            <a:srgbClr val="111111"/>
                          </a:solidFill>
                          <a:latin typeface="新細明體"/>
                          <a:ea typeface="新細明體"/>
                        </a:rPr>
                        <a:t>風力發電</a:t>
                      </a:r>
                      <a:endParaRPr lang="zh-TW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0636898"/>
                  </a:ext>
                </a:extLst>
              </a:tr>
              <a:tr h="285777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sz="1300" b="0" i="0" u="none" strike="noStrike" noProof="0">
                          <a:solidFill>
                            <a:srgbClr val="111111"/>
                          </a:solidFill>
                          <a:latin typeface="新細明體"/>
                          <a:ea typeface="新細明體"/>
                        </a:rPr>
                        <a:t>高美濕地</a:t>
                      </a:r>
                      <a:endParaRPr lang="zh-TW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5766103"/>
                  </a:ext>
                </a:extLst>
              </a:tr>
            </a:tbl>
          </a:graphicData>
        </a:graphic>
      </p:graphicFrame>
      <p:pic>
        <p:nvPicPr>
          <p:cNvPr id="6" name="圖片 5" descr="一張含有 全景圖, 雲, 天空, 戶外 的圖片&#10;&#10;自動產生的描述">
            <a:extLst>
              <a:ext uri="{FF2B5EF4-FFF2-40B4-BE49-F238E27FC236}">
                <a16:creationId xmlns:a16="http://schemas.microsoft.com/office/drawing/2014/main" id="{E69A5092-F765-CC80-38C8-E13B47DEF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533" y="1425046"/>
            <a:ext cx="11658600" cy="136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3386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6" name="Picture 5" descr="Foggy landscape of mountains reflecting onto a lake at twilight">
            <a:extLst>
              <a:ext uri="{FF2B5EF4-FFF2-40B4-BE49-F238E27FC236}">
                <a16:creationId xmlns:a16="http://schemas.microsoft.com/office/drawing/2014/main" id="{9B68EFC7-8EE1-6A76-99C6-3D1340CA37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19" r="11399" b="6248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BE3CC4A7-4FFB-5E18-EA3C-4BD41D948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67" y="1678666"/>
            <a:ext cx="4088190" cy="23690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zh-TW" altLang="en-US" sz="4800"/>
              <a:t>資工三</a:t>
            </a:r>
            <a:r>
              <a:rPr lang="en-US" altLang="zh-TW" sz="4800"/>
              <a:t>A </a:t>
            </a:r>
            <a:r>
              <a:rPr lang="zh-TW" altLang="en-US" sz="4800"/>
              <a:t>葉峻豪 の 心得</a:t>
            </a:r>
            <a:endParaRPr lang="en-US" altLang="zh-TW" sz="480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FE21F42-58E3-D474-5360-038F0D02B47D}"/>
              </a:ext>
            </a:extLst>
          </p:cNvPr>
          <p:cNvSpPr txBox="1"/>
          <p:nvPr/>
        </p:nvSpPr>
        <p:spPr>
          <a:xfrm>
            <a:off x="677335" y="4050831"/>
            <a:ext cx="4079721" cy="109690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algn="r" defTabSz="457200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altLang="zh-TW" sz="1500" dirty="0">
                <a:solidFill>
                  <a:schemeClr val="tx1">
                    <a:lumMod val="50000"/>
                    <a:lumOff val="50000"/>
                  </a:schemeClr>
                </a:solidFill>
                <a:ea typeface="微軟正黑體"/>
              </a:rPr>
              <a:t> </a:t>
            </a:r>
            <a:r>
              <a:rPr lang="zh-TW" altLang="en-US" sz="1500">
                <a:ea typeface="微軟正黑體"/>
              </a:rPr>
              <a:t>靜宜後山遊，發現是之前騎車常經過的地方，當天天氣非常炎熱，蚊子也非常多，但觀察到了各種動植物，路上的馬陸，可怕的蜘蛛等</a:t>
            </a:r>
            <a:r>
              <a:rPr lang="en-US" altLang="zh-TW" sz="1500" dirty="0">
                <a:ea typeface="微軟正黑體"/>
              </a:rPr>
              <a:t>...</a:t>
            </a:r>
            <a:r>
              <a:rPr lang="zh-TW" altLang="en-US" sz="1500">
                <a:ea typeface="微軟正黑體"/>
              </a:rPr>
              <a:t>見識到了繁殖能力強大的外來種大花咸豐草</a:t>
            </a:r>
            <a:r>
              <a:rPr lang="zh-TW" altLang="en-US" sz="1500">
                <a:solidFill>
                  <a:schemeClr val="tx1">
                    <a:lumMod val="50000"/>
                    <a:lumOff val="50000"/>
                  </a:schemeClr>
                </a:solidFill>
                <a:ea typeface="微軟正黑體"/>
              </a:rPr>
              <a:t>。</a:t>
            </a:r>
            <a:endParaRPr lang="en-US" altLang="zh-TW" sz="1500">
              <a:solidFill>
                <a:schemeClr val="tx1">
                  <a:lumMod val="50000"/>
                  <a:lumOff val="50000"/>
                </a:schemeClr>
              </a:solidFill>
              <a:ea typeface="微軟正黑體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6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153031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53376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133042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24631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6597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5488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7655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4821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EA361F12-EB70-CAC0-9082-A037C34A2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3843375" cy="51756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資工三</a:t>
            </a:r>
            <a:r>
              <a:rPr lang="en-US" altLang="zh-TW">
                <a:solidFill>
                  <a:schemeClr val="tx1">
                    <a:lumMod val="85000"/>
                    <a:lumOff val="15000"/>
                  </a:schemeClr>
                </a:solidFill>
              </a:rPr>
              <a:t>A </a:t>
            </a:r>
            <a:r>
              <a:rPr lang="zh-TW" alt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朱奕吉</a:t>
            </a:r>
            <a:r>
              <a:rPr lang="en-US" altLang="zh-TW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zh-TW" alt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の 心得</a:t>
            </a:r>
            <a:endParaRPr lang="en-US" altLang="zh-TW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142BFA2A-77A0-4F60-A32A-685681C84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2154" y="-8467"/>
            <a:ext cx="7109846" cy="6866467"/>
          </a:xfrm>
          <a:custGeom>
            <a:avLst/>
            <a:gdLst>
              <a:gd name="connsiteX0" fmla="*/ 0 w 7109846"/>
              <a:gd name="connsiteY0" fmla="*/ 0 h 6866467"/>
              <a:gd name="connsiteX1" fmla="*/ 1249825 w 7109846"/>
              <a:gd name="connsiteY1" fmla="*/ 0 h 6866467"/>
              <a:gd name="connsiteX2" fmla="*/ 1249825 w 7109846"/>
              <a:gd name="connsiteY2" fmla="*/ 8467 h 6866467"/>
              <a:gd name="connsiteX3" fmla="*/ 7109846 w 7109846"/>
              <a:gd name="connsiteY3" fmla="*/ 8467 h 6866467"/>
              <a:gd name="connsiteX4" fmla="*/ 7109846 w 7109846"/>
              <a:gd name="connsiteY4" fmla="*/ 6866467 h 6866467"/>
              <a:gd name="connsiteX5" fmla="*/ 1249825 w 7109846"/>
              <a:gd name="connsiteY5" fmla="*/ 6866467 h 6866467"/>
              <a:gd name="connsiteX6" fmla="*/ 1109382 w 7109846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09846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7109846" y="8467"/>
                </a:lnTo>
                <a:lnTo>
                  <a:pt x="7109846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7CCC029F-369A-0556-9DD0-00E825889C33}"/>
              </a:ext>
            </a:extLst>
          </p:cNvPr>
          <p:cNvSpPr txBox="1"/>
          <p:nvPr/>
        </p:nvSpPr>
        <p:spPr>
          <a:xfrm>
            <a:off x="6116084" y="609601"/>
            <a:ext cx="5511296" cy="517562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zh-TW" altLang="en-US">
                <a:solidFill>
                  <a:srgbClr val="FFFFFF"/>
                </a:solidFill>
              </a:rPr>
              <a:t>我覺得這次的活動滿有意義的，有老師帶領我們認識靜宜大學後山的各種生態，讓我們更了解我們附近的大自然，此次活動讓我們了解自然外，更讓我們產生要保護自然的想法，也難得有這個機會能出去健走。</a:t>
            </a: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0728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53376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133042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24631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6597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5488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7655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4821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0AC7E8CC-253E-3680-0838-E8AEC48D2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3843375" cy="51756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資工三</a:t>
            </a:r>
            <a:r>
              <a:rPr lang="en-US" altLang="zh-TW">
                <a:solidFill>
                  <a:schemeClr val="tx1">
                    <a:lumMod val="85000"/>
                    <a:lumOff val="15000"/>
                  </a:schemeClr>
                </a:solidFill>
              </a:rPr>
              <a:t>A </a:t>
            </a:r>
            <a:r>
              <a:rPr lang="zh-TW" alt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吳東翰 の 心得</a:t>
            </a:r>
            <a:endParaRPr lang="en-US" altLang="zh-TW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142BFA2A-77A0-4F60-A32A-685681C84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2154" y="-8467"/>
            <a:ext cx="7109846" cy="6866467"/>
          </a:xfrm>
          <a:custGeom>
            <a:avLst/>
            <a:gdLst>
              <a:gd name="connsiteX0" fmla="*/ 0 w 7109846"/>
              <a:gd name="connsiteY0" fmla="*/ 0 h 6866467"/>
              <a:gd name="connsiteX1" fmla="*/ 1249825 w 7109846"/>
              <a:gd name="connsiteY1" fmla="*/ 0 h 6866467"/>
              <a:gd name="connsiteX2" fmla="*/ 1249825 w 7109846"/>
              <a:gd name="connsiteY2" fmla="*/ 8467 h 6866467"/>
              <a:gd name="connsiteX3" fmla="*/ 7109846 w 7109846"/>
              <a:gd name="connsiteY3" fmla="*/ 8467 h 6866467"/>
              <a:gd name="connsiteX4" fmla="*/ 7109846 w 7109846"/>
              <a:gd name="connsiteY4" fmla="*/ 6866467 h 6866467"/>
              <a:gd name="connsiteX5" fmla="*/ 1249825 w 7109846"/>
              <a:gd name="connsiteY5" fmla="*/ 6866467 h 6866467"/>
              <a:gd name="connsiteX6" fmla="*/ 1109382 w 7109846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09846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7109846" y="8467"/>
                </a:lnTo>
                <a:lnTo>
                  <a:pt x="7109846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195C7499-BCC5-B05A-3461-A313A9484CC9}"/>
              </a:ext>
            </a:extLst>
          </p:cNvPr>
          <p:cNvSpPr txBox="1"/>
          <p:nvPr/>
        </p:nvSpPr>
        <p:spPr>
          <a:xfrm>
            <a:off x="6116084" y="609601"/>
            <a:ext cx="5511296" cy="517562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zh-TW" altLang="en-US">
                <a:solidFill>
                  <a:srgbClr val="FFFFFF"/>
                </a:solidFill>
              </a:rPr>
              <a:t>靜宜的後山草和樹木非常多，大多未經人類開發，是個十分自然的好地方，看到了各種草在路邊生長的草很多，讓我這個城市小孩體驗了一場非常新鮮的旅程。</a:t>
            </a: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379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寬螢幕</PresentationFormat>
  <Paragraphs>0</Paragraphs>
  <Slides>10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10</vt:i4>
      </vt:variant>
    </vt:vector>
  </HeadingPairs>
  <TitlesOfParts>
    <vt:vector size="11" baseType="lpstr">
      <vt:lpstr>Facet</vt:lpstr>
      <vt:lpstr>第十組16+1報告</vt:lpstr>
      <vt:lpstr>分工表</vt:lpstr>
      <vt:lpstr>小組主題收集</vt:lpstr>
      <vt:lpstr>小組主題收集</vt:lpstr>
      <vt:lpstr>團體照</vt:lpstr>
      <vt:lpstr>地景答案</vt:lpstr>
      <vt:lpstr>資工三A 葉峻豪 の 心得</vt:lpstr>
      <vt:lpstr>資工三A 朱奕吉 の 心得</vt:lpstr>
      <vt:lpstr>資工三A 吳東翰 の 心得</vt:lpstr>
      <vt:lpstr>資料來源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/>
  <cp:lastModifiedBy/>
  <cp:revision>247</cp:revision>
  <dcterms:created xsi:type="dcterms:W3CDTF">2024-05-31T01:50:06Z</dcterms:created>
  <dcterms:modified xsi:type="dcterms:W3CDTF">2024-05-31T02:41:31Z</dcterms:modified>
</cp:coreProperties>
</file>