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32"/>
  </p:notesMasterIdLst>
  <p:sldIdLst>
    <p:sldId id="470" r:id="rId11"/>
    <p:sldId id="353" r:id="rId12"/>
    <p:sldId id="471" r:id="rId13"/>
    <p:sldId id="494" r:id="rId14"/>
    <p:sldId id="510" r:id="rId15"/>
    <p:sldId id="513" r:id="rId16"/>
    <p:sldId id="500" r:id="rId17"/>
    <p:sldId id="514" r:id="rId18"/>
    <p:sldId id="501" r:id="rId19"/>
    <p:sldId id="515" r:id="rId20"/>
    <p:sldId id="511" r:id="rId21"/>
    <p:sldId id="506" r:id="rId22"/>
    <p:sldId id="352" r:id="rId23"/>
    <p:sldId id="516" r:id="rId24"/>
    <p:sldId id="507" r:id="rId25"/>
    <p:sldId id="512" r:id="rId26"/>
    <p:sldId id="509" r:id="rId27"/>
    <p:sldId id="517" r:id="rId28"/>
    <p:sldId id="519" r:id="rId29"/>
    <p:sldId id="518" r:id="rId30"/>
    <p:sldId id="297" r:id="rId31"/>
  </p:sldIdLst>
  <p:sldSz cx="12190413" cy="6859588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7383"/>
    <a:srgbClr val="BCB8C0"/>
    <a:srgbClr val="A19BA7"/>
    <a:srgbClr val="C1B8C8"/>
    <a:srgbClr val="68616F"/>
    <a:srgbClr val="6F6876"/>
    <a:srgbClr val="53475D"/>
    <a:srgbClr val="948D9B"/>
    <a:srgbClr val="AA9EB4"/>
    <a:srgbClr val="433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7778" autoAdjust="0"/>
  </p:normalViewPr>
  <p:slideViewPr>
    <p:cSldViewPr snapToGrid="0" showGuides="1">
      <p:cViewPr varScale="1">
        <p:scale>
          <a:sx n="74" d="100"/>
          <a:sy n="74" d="100"/>
        </p:scale>
        <p:origin x="696" y="4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211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944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218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102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811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675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767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734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896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01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770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276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729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493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434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979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3.xml"/><Relationship Id="rId1" Type="http://schemas.openxmlformats.org/officeDocument/2006/relationships/video" Target="https://www.youtube.com/embed/9BroU0Dj2p0" TargetMode="External"/><Relationship Id="rId5" Type="http://schemas.openxmlformats.org/officeDocument/2006/relationships/hyperlink" Target="https://www.youtube.com/watch?v=9BroU0Dj2p0&amp;ab_channel=%E9%BB%83%E5%8D%89%E5%A9%95302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3F1E7889-AB00-483E-8A87-B2B94DB7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6" name="Text Box 160">
            <a:extLst>
              <a:ext uri="{FF2B5EF4-FFF2-40B4-BE49-F238E27FC236}">
                <a16:creationId xmlns:a16="http://schemas.microsoft.com/office/drawing/2014/main" id="{FD3FA8B4-B6BA-466C-8236-2D1A4F113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873" y="1293714"/>
            <a:ext cx="6157206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sz="8000" dirty="0">
                <a:solidFill>
                  <a:srgbClr val="433A4B"/>
                </a:solidFill>
                <a:latin typeface="叶根友行书繁" panose="02010601030101010101" pitchFamily="2" charset="-122"/>
                <a:ea typeface="全真古印體" panose="02010609000101010101" pitchFamily="49" charset="-120"/>
              </a:rPr>
              <a:t>食遊中華</a:t>
            </a:r>
            <a:endParaRPr lang="en-US" altLang="zh-TW" sz="8000" dirty="0">
              <a:solidFill>
                <a:srgbClr val="433A4B"/>
              </a:solidFill>
              <a:latin typeface="叶根友行书繁" panose="02010601030101010101" pitchFamily="2" charset="-122"/>
              <a:ea typeface="全真古印體" panose="02010609000101010101" pitchFamily="49" charset="-120"/>
            </a:endParaRPr>
          </a:p>
          <a:p>
            <a:pPr algn="ctr"/>
            <a:r>
              <a:rPr lang="zh-TW" altLang="en-US" sz="3600" dirty="0">
                <a:solidFill>
                  <a:srgbClr val="433A4B"/>
                </a:solidFill>
                <a:latin typeface="叶根友行书繁" panose="02010601030101010101" pitchFamily="2" charset="-122"/>
                <a:ea typeface="全真古印體" panose="02010609000101010101" pitchFamily="49" charset="-120"/>
              </a:rPr>
              <a:t>中國飲食文化八大菜系介紹</a:t>
            </a:r>
            <a:endParaRPr lang="zh-CN" altLang="en-US" sz="3200" dirty="0">
              <a:solidFill>
                <a:srgbClr val="433A4B"/>
              </a:solidFill>
              <a:latin typeface="叶根友行书繁" panose="02010601030101010101" pitchFamily="2" charset="-122"/>
              <a:ea typeface="叶根友行书繁" panose="02010601030101010101" pitchFamily="2" charset="-122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F50F41A5-EF7E-4DB8-BF29-FD8D8589D6E4}"/>
              </a:ext>
            </a:extLst>
          </p:cNvPr>
          <p:cNvGrpSpPr/>
          <p:nvPr/>
        </p:nvGrpSpPr>
        <p:grpSpPr>
          <a:xfrm>
            <a:off x="3592497" y="4092149"/>
            <a:ext cx="5005417" cy="742951"/>
            <a:chOff x="3125050" y="4092149"/>
            <a:chExt cx="5005417" cy="742951"/>
          </a:xfrm>
        </p:grpSpPr>
        <p:grpSp>
          <p:nvGrpSpPr>
            <p:cNvPr id="7" name="组合 4">
              <a:extLst>
                <a:ext uri="{FF2B5EF4-FFF2-40B4-BE49-F238E27FC236}">
                  <a16:creationId xmlns:a16="http://schemas.microsoft.com/office/drawing/2014/main" id="{66C19A0A-1F20-4B89-A677-07228CF6A2A6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399097" y="3818102"/>
              <a:ext cx="742951" cy="1291045"/>
              <a:chOff x="-59654" y="0"/>
              <a:chExt cx="779734" cy="2506945"/>
            </a:xfrm>
          </p:grpSpPr>
          <p:pic>
            <p:nvPicPr>
              <p:cNvPr id="8" name="图片 5" descr="图片22.png">
                <a:extLst>
                  <a:ext uri="{FF2B5EF4-FFF2-40B4-BE49-F238E27FC236}">
                    <a16:creationId xmlns:a16="http://schemas.microsoft.com/office/drawing/2014/main" id="{244039E2-44AB-4AA7-82E3-493AA372B1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45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20080" cy="2506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图片 6" descr="图片23.png">
                <a:extLst>
                  <a:ext uri="{FF2B5EF4-FFF2-40B4-BE49-F238E27FC236}">
                    <a16:creationId xmlns:a16="http://schemas.microsoft.com/office/drawing/2014/main" id="{40957157-BA5B-4E3F-AF96-DDC78F5A80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2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586" y="216024"/>
                <a:ext cx="447478" cy="2088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AC9C7CB2-FD97-4778-B191-9A86988DEF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9654" y="573168"/>
                <a:ext cx="739766" cy="13745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TW" altLang="en-US" sz="2400" dirty="0">
                    <a:solidFill>
                      <a:srgbClr val="433A4B"/>
                    </a:solidFill>
                    <a:latin typeface="華康儷中宋" panose="02020509000000000000" pitchFamily="49" charset="-120"/>
                    <a:ea typeface="超研澤中隸" panose="02010609010101010101" pitchFamily="49" charset="-120"/>
                  </a:rPr>
                  <a:t>組員</a:t>
                </a:r>
                <a:endParaRPr lang="zh-CN" altLang="en-US" dirty="0">
                  <a:solidFill>
                    <a:srgbClr val="433A4B"/>
                  </a:solidFill>
                  <a:latin typeface="華康儷中宋" panose="02020509000000000000" pitchFamily="49" charset="-120"/>
                  <a:ea typeface="華康儷中宋" panose="02020509000000000000" pitchFamily="49" charset="-120"/>
                </a:endParaRPr>
              </a:p>
            </p:txBody>
          </p: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EFF86730-9AA7-41B3-B364-13061B018A5E}"/>
                </a:ext>
              </a:extLst>
            </p:cNvPr>
            <p:cNvSpPr txBox="1"/>
            <p:nvPr/>
          </p:nvSpPr>
          <p:spPr>
            <a:xfrm>
              <a:off x="4524484" y="4181474"/>
              <a:ext cx="36059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>
                  <a:ea typeface="超研澤中隸" panose="02010609010101010101" pitchFamily="49" charset="-120"/>
                </a:rPr>
                <a:t>徐意甯、林卉珊、黃卉婕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EA25291-24AC-4B91-8A54-FB5A6915FAB3}"/>
              </a:ext>
            </a:extLst>
          </p:cNvPr>
          <p:cNvCxnSpPr>
            <a:cxnSpLocks/>
          </p:cNvCxnSpPr>
          <p:nvPr/>
        </p:nvCxnSpPr>
        <p:spPr>
          <a:xfrm>
            <a:off x="290286" y="1181100"/>
            <a:ext cx="11582400" cy="0"/>
          </a:xfrm>
          <a:prstGeom prst="line">
            <a:avLst/>
          </a:prstGeom>
          <a:ln>
            <a:solidFill>
              <a:srgbClr val="433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14">
            <a:extLst>
              <a:ext uri="{FF2B5EF4-FFF2-40B4-BE49-F238E27FC236}">
                <a16:creationId xmlns:a16="http://schemas.microsoft.com/office/drawing/2014/main" id="{016EE61C-473D-4C4C-8800-EC96777D9EA8}"/>
              </a:ext>
            </a:extLst>
          </p:cNvPr>
          <p:cNvGrpSpPr>
            <a:grpSpLocks/>
          </p:cNvGrpSpPr>
          <p:nvPr/>
        </p:nvGrpSpPr>
        <p:grpSpPr bwMode="auto">
          <a:xfrm>
            <a:off x="5579213" y="1580617"/>
            <a:ext cx="5240470" cy="934441"/>
            <a:chOff x="0" y="0"/>
            <a:chExt cx="3811400" cy="678548"/>
          </a:xfrm>
        </p:grpSpPr>
        <p:sp>
          <p:nvSpPr>
            <p:cNvPr id="11" name="矩形 15">
              <a:extLst>
                <a:ext uri="{FF2B5EF4-FFF2-40B4-BE49-F238E27FC236}">
                  <a16:creationId xmlns:a16="http://schemas.microsoft.com/office/drawing/2014/main" id="{1249C55E-5DA2-4AF5-9030-5E3810AEE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45" y="72172"/>
              <a:ext cx="358757" cy="229911"/>
            </a:xfrm>
            <a:prstGeom prst="rect">
              <a:avLst/>
            </a:prstGeom>
            <a:solidFill>
              <a:srgbClr val="433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40F4157E-3DB8-4D18-9887-E62A4DCEC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3308"/>
              <a:ext cx="3811400" cy="335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lvl="0" indent="-342900">
                <a:buFont typeface="Wingdings" panose="05000000000000000000" pitchFamily="2" charset="2"/>
                <a:buChar char="Ø"/>
              </a:pPr>
              <a:r>
                <a:rPr lang="zh-TW" altLang="en-US" sz="2400" dirty="0">
                  <a:ea typeface="超研澤中隸" panose="02010609010101010101" pitchFamily="49" charset="-120"/>
                </a:rPr>
                <a:t>動畫改以片段式圖片。</a:t>
              </a:r>
              <a:endParaRPr lang="zh-TW" altLang="zh-TW" sz="2400" dirty="0">
                <a:ea typeface="超研澤中隸" panose="02010609010101010101" pitchFamily="49" charset="-12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CA8612DB-3A63-463E-92E1-C5E16C123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773" y="0"/>
              <a:ext cx="2020788" cy="37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sz="2800" b="1" dirty="0">
                  <a:ea typeface="超研澤中隸" panose="02010609010101010101" pitchFamily="49" charset="-120"/>
                </a:rPr>
                <a:t>影片呈現</a:t>
              </a:r>
              <a:endPara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0140FD04-7E1A-4B16-8FE7-8978D9CFF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48" y="425063"/>
            <a:ext cx="488271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製作過程遇到的困難</a:t>
            </a:r>
            <a:endParaRPr lang="zh-CN" altLang="en-US" sz="4000" b="1" dirty="0">
              <a:solidFill>
                <a:srgbClr val="433A4B"/>
              </a:solidFill>
              <a:latin typeface="Stencil" panose="040409050D0802020404" pitchFamily="82" charset="0"/>
              <a:ea typeface="华文新魏" panose="02010800040101010101" pitchFamily="2" charset="-122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F8674BD2-C3C4-452C-8986-D132D6A23E7A}"/>
              </a:ext>
            </a:extLst>
          </p:cNvPr>
          <p:cNvGrpSpPr/>
          <p:nvPr/>
        </p:nvGrpSpPr>
        <p:grpSpPr>
          <a:xfrm>
            <a:off x="994614" y="1815165"/>
            <a:ext cx="3520568" cy="3520568"/>
            <a:chOff x="1706612" y="2133458"/>
            <a:chExt cx="3520568" cy="3520568"/>
          </a:xfrm>
        </p:grpSpPr>
        <p:sp>
          <p:nvSpPr>
            <p:cNvPr id="5" name="空心弧 10">
              <a:extLst>
                <a:ext uri="{FF2B5EF4-FFF2-40B4-BE49-F238E27FC236}">
                  <a16:creationId xmlns:a16="http://schemas.microsoft.com/office/drawing/2014/main" id="{E21F9581-96FC-42B1-9F96-59C69058B5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976365" y="2380389"/>
              <a:ext cx="3020752" cy="3025118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369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948" y="15227"/>
                  </a:moveTo>
                  <a:cubicBezTo>
                    <a:pt x="2186" y="13876"/>
                    <a:pt x="1786" y="12351"/>
                    <a:pt x="1786" y="10800"/>
                  </a:cubicBezTo>
                  <a:cubicBezTo>
                    <a:pt x="1786" y="5821"/>
                    <a:pt x="5821" y="1786"/>
                    <a:pt x="10800" y="1786"/>
                  </a:cubicBezTo>
                  <a:cubicBezTo>
                    <a:pt x="15778" y="1786"/>
                    <a:pt x="19814" y="5821"/>
                    <a:pt x="19814" y="10800"/>
                  </a:cubicBezTo>
                  <a:cubicBezTo>
                    <a:pt x="19814" y="12351"/>
                    <a:pt x="19413" y="13876"/>
                    <a:pt x="18651" y="15227"/>
                  </a:cubicBezTo>
                  <a:lnTo>
                    <a:pt x="20207" y="16105"/>
                  </a:lnTo>
                  <a:cubicBezTo>
                    <a:pt x="21120" y="14486"/>
                    <a:pt x="21600" y="1265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658"/>
                    <a:pt x="479" y="14486"/>
                    <a:pt x="1392" y="16105"/>
                  </a:cubicBezTo>
                  <a:lnTo>
                    <a:pt x="2948" y="15227"/>
                  </a:lnTo>
                  <a:close/>
                </a:path>
              </a:pathLst>
            </a:custGeom>
            <a:solidFill>
              <a:srgbClr val="7B7383">
                <a:alpha val="78000"/>
              </a:srgbClr>
            </a:solidFill>
            <a:ln>
              <a:noFill/>
            </a:ln>
          </p:spPr>
          <p:txBody>
            <a:bodyPr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空心弧 11">
              <a:extLst>
                <a:ext uri="{FF2B5EF4-FFF2-40B4-BE49-F238E27FC236}">
                  <a16:creationId xmlns:a16="http://schemas.microsoft.com/office/drawing/2014/main" id="{7689D0BB-12E9-41BE-9B3A-6E5B924709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426183">
              <a:off x="2222804" y="2628416"/>
              <a:ext cx="2505648" cy="2510014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39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641" y="7714"/>
                  </a:moveTo>
                  <a:cubicBezTo>
                    <a:pt x="3924" y="4322"/>
                    <a:pt x="7173" y="2078"/>
                    <a:pt x="10799" y="2078"/>
                  </a:cubicBezTo>
                  <a:cubicBezTo>
                    <a:pt x="14426" y="2077"/>
                    <a:pt x="17675" y="4322"/>
                    <a:pt x="18958" y="7714"/>
                  </a:cubicBezTo>
                  <a:lnTo>
                    <a:pt x="20901" y="6979"/>
                  </a:lnTo>
                  <a:cubicBezTo>
                    <a:pt x="19313" y="2779"/>
                    <a:pt x="15290" y="0"/>
                    <a:pt x="10800" y="0"/>
                  </a:cubicBezTo>
                  <a:cubicBezTo>
                    <a:pt x="6309" y="-1"/>
                    <a:pt x="2286" y="2779"/>
                    <a:pt x="698" y="6979"/>
                  </a:cubicBezTo>
                  <a:lnTo>
                    <a:pt x="2641" y="7714"/>
                  </a:lnTo>
                  <a:close/>
                </a:path>
              </a:pathLst>
            </a:custGeom>
            <a:solidFill>
              <a:srgbClr val="C1B8C8"/>
            </a:solidFill>
            <a:ln>
              <a:noFill/>
            </a:ln>
          </p:spPr>
          <p:txBody>
            <a:bodyPr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空心弧 12">
              <a:extLst>
                <a:ext uri="{FF2B5EF4-FFF2-40B4-BE49-F238E27FC236}">
                  <a16:creationId xmlns:a16="http://schemas.microsoft.com/office/drawing/2014/main" id="{17D7DAA3-E51E-402D-AD28-C49B27881A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06612" y="2133458"/>
              <a:ext cx="3520568" cy="3520568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87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6106" y="18536"/>
                  </a:moveTo>
                  <a:cubicBezTo>
                    <a:pt x="3402" y="16896"/>
                    <a:pt x="1751" y="13962"/>
                    <a:pt x="1751" y="10800"/>
                  </a:cubicBezTo>
                  <a:cubicBezTo>
                    <a:pt x="1751" y="5802"/>
                    <a:pt x="5802" y="1751"/>
                    <a:pt x="10800" y="1751"/>
                  </a:cubicBezTo>
                  <a:cubicBezTo>
                    <a:pt x="15797" y="1751"/>
                    <a:pt x="19849" y="5802"/>
                    <a:pt x="19849" y="10800"/>
                  </a:cubicBezTo>
                  <a:cubicBezTo>
                    <a:pt x="19849" y="13962"/>
                    <a:pt x="18197" y="16896"/>
                    <a:pt x="15493" y="18536"/>
                  </a:cubicBezTo>
                  <a:lnTo>
                    <a:pt x="16401" y="20033"/>
                  </a:lnTo>
                  <a:cubicBezTo>
                    <a:pt x="19628" y="18075"/>
                    <a:pt x="21600" y="1457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4574"/>
                    <a:pt x="1971" y="18075"/>
                    <a:pt x="5198" y="20033"/>
                  </a:cubicBezTo>
                  <a:lnTo>
                    <a:pt x="6106" y="18536"/>
                  </a:lnTo>
                  <a:close/>
                </a:path>
              </a:pathLst>
            </a:custGeom>
            <a:solidFill>
              <a:srgbClr val="6F6876"/>
            </a:solidFill>
            <a:ln>
              <a:noFill/>
            </a:ln>
          </p:spPr>
          <p:txBody>
            <a:bodyPr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A5CC7D0B-68AE-43BB-AF7C-285FC4B6E330}"/>
                </a:ext>
              </a:extLst>
            </p:cNvPr>
            <p:cNvSpPr/>
            <p:nvPr/>
          </p:nvSpPr>
          <p:spPr>
            <a:xfrm>
              <a:off x="2740777" y="3455699"/>
              <a:ext cx="18325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b="1" dirty="0">
                  <a:ea typeface="超研澤中隸" panose="02010609010101010101" pitchFamily="49" charset="-120"/>
                </a:rPr>
                <a:t>如何克服</a:t>
              </a:r>
              <a:endParaRPr lang="en-US" altLang="zh-TW" sz="3200" b="1" dirty="0">
                <a:ea typeface="超研澤中隸" panose="02010609010101010101" pitchFamily="49" charset="-120"/>
              </a:endParaRPr>
            </a:p>
          </p:txBody>
        </p:sp>
      </p:grpSp>
      <p:grpSp>
        <p:nvGrpSpPr>
          <p:cNvPr id="32" name="组合 14">
            <a:extLst>
              <a:ext uri="{FF2B5EF4-FFF2-40B4-BE49-F238E27FC236}">
                <a16:creationId xmlns:a16="http://schemas.microsoft.com/office/drawing/2014/main" id="{56E1953B-3681-482F-886A-C9E94089CB3F}"/>
              </a:ext>
            </a:extLst>
          </p:cNvPr>
          <p:cNvGrpSpPr>
            <a:grpSpLocks/>
          </p:cNvGrpSpPr>
          <p:nvPr/>
        </p:nvGrpSpPr>
        <p:grpSpPr bwMode="auto">
          <a:xfrm>
            <a:off x="5579213" y="2905879"/>
            <a:ext cx="5472718" cy="1303773"/>
            <a:chOff x="0" y="0"/>
            <a:chExt cx="3980314" cy="946740"/>
          </a:xfrm>
        </p:grpSpPr>
        <p:sp>
          <p:nvSpPr>
            <p:cNvPr id="33" name="矩形 15">
              <a:extLst>
                <a:ext uri="{FF2B5EF4-FFF2-40B4-BE49-F238E27FC236}">
                  <a16:creationId xmlns:a16="http://schemas.microsoft.com/office/drawing/2014/main" id="{F2F32229-3F39-4A1C-801A-699A3A359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45" y="72172"/>
              <a:ext cx="358757" cy="229911"/>
            </a:xfrm>
            <a:prstGeom prst="rect">
              <a:avLst/>
            </a:prstGeom>
            <a:solidFill>
              <a:srgbClr val="433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FE169154-CD2F-434C-BC76-7C93C7BF7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3308"/>
              <a:ext cx="3980314" cy="603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2900" lvl="0" indent="-342900">
                <a:buFont typeface="Wingdings" panose="05000000000000000000" pitchFamily="2" charset="2"/>
                <a:buChar char="Ø"/>
              </a:pPr>
              <a:r>
                <a:rPr lang="zh-TW" altLang="en-US" sz="2400" dirty="0">
                  <a:ea typeface="超研澤中隸" panose="02010609010101010101" pitchFamily="49" charset="-120"/>
                </a:rPr>
                <a:t>從網路、</a:t>
              </a:r>
              <a:r>
                <a:rPr lang="en-US" altLang="zh-TW" sz="2400" dirty="0" err="1">
                  <a:latin typeface="Agency FB" panose="020B0503020202020204" pitchFamily="34" charset="0"/>
                  <a:ea typeface="超研澤中隸" panose="02010609010101010101" pitchFamily="49" charset="-120"/>
                </a:rPr>
                <a:t>Youtube</a:t>
              </a:r>
              <a:r>
                <a:rPr lang="zh-TW" altLang="en-US" sz="2400" dirty="0">
                  <a:ea typeface="超研澤中隸" panose="02010609010101010101" pitchFamily="49" charset="-120"/>
                </a:rPr>
                <a:t> 擷取短片段進行編輯。</a:t>
              </a:r>
              <a:endParaRPr lang="en-US" altLang="zh-TW" sz="2400" dirty="0">
                <a:ea typeface="超研澤中隸" panose="02010609010101010101" pitchFamily="49" charset="-120"/>
              </a:endParaRPr>
            </a:p>
            <a:p>
              <a:pPr marL="342900" lvl="0" indent="-342900">
                <a:buFont typeface="Wingdings" panose="05000000000000000000" pitchFamily="2" charset="2"/>
                <a:buChar char="Ø"/>
              </a:pPr>
              <a:r>
                <a:rPr lang="zh-TW" altLang="en-US" sz="2400" dirty="0">
                  <a:ea typeface="超研澤中隸" panose="02010609010101010101" pitchFamily="49" charset="-120"/>
                </a:rPr>
                <a:t>有注意版權問題。</a:t>
              </a:r>
              <a:endParaRPr lang="en-US" altLang="zh-TW" sz="2400" dirty="0">
                <a:ea typeface="超研澤中隸" panose="02010609010101010101" pitchFamily="49" charset="-120"/>
              </a:endParaRPr>
            </a:p>
          </p:txBody>
        </p:sp>
        <p:sp>
          <p:nvSpPr>
            <p:cNvPr id="35" name="矩形 17">
              <a:extLst>
                <a:ext uri="{FF2B5EF4-FFF2-40B4-BE49-F238E27FC236}">
                  <a16:creationId xmlns:a16="http://schemas.microsoft.com/office/drawing/2014/main" id="{68378FC1-7DDB-421C-875B-87180AA69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773" y="0"/>
              <a:ext cx="2020788" cy="37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sz="2800" b="1" dirty="0">
                  <a:ea typeface="超研澤中隸" panose="02010609010101010101" pitchFamily="49" charset="-120"/>
                </a:rPr>
                <a:t>圖源</a:t>
              </a:r>
              <a:endPara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36" name="组合 14">
            <a:extLst>
              <a:ext uri="{FF2B5EF4-FFF2-40B4-BE49-F238E27FC236}">
                <a16:creationId xmlns:a16="http://schemas.microsoft.com/office/drawing/2014/main" id="{4B1336F4-3F99-46D3-8E54-4EAF60330BD9}"/>
              </a:ext>
            </a:extLst>
          </p:cNvPr>
          <p:cNvGrpSpPr>
            <a:grpSpLocks/>
          </p:cNvGrpSpPr>
          <p:nvPr/>
        </p:nvGrpSpPr>
        <p:grpSpPr bwMode="auto">
          <a:xfrm>
            <a:off x="5579213" y="4600474"/>
            <a:ext cx="5240470" cy="1303773"/>
            <a:chOff x="0" y="0"/>
            <a:chExt cx="3811400" cy="946740"/>
          </a:xfrm>
        </p:grpSpPr>
        <p:sp>
          <p:nvSpPr>
            <p:cNvPr id="37" name="矩形 15">
              <a:extLst>
                <a:ext uri="{FF2B5EF4-FFF2-40B4-BE49-F238E27FC236}">
                  <a16:creationId xmlns:a16="http://schemas.microsoft.com/office/drawing/2014/main" id="{7CB90A5B-984E-406C-9029-5FA532257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45" y="72172"/>
              <a:ext cx="358757" cy="229911"/>
            </a:xfrm>
            <a:prstGeom prst="rect">
              <a:avLst/>
            </a:prstGeom>
            <a:solidFill>
              <a:srgbClr val="433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sp>
          <p:nvSpPr>
            <p:cNvPr id="38" name="TextBox 16">
              <a:extLst>
                <a:ext uri="{FF2B5EF4-FFF2-40B4-BE49-F238E27FC236}">
                  <a16:creationId xmlns:a16="http://schemas.microsoft.com/office/drawing/2014/main" id="{82A70F3E-9603-417E-814A-024BCBB76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3308"/>
              <a:ext cx="3811400" cy="603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lvl="0" indent="-342900">
                <a:buFont typeface="Wingdings" panose="05000000000000000000" pitchFamily="2" charset="2"/>
                <a:buChar char="Ø"/>
              </a:pPr>
              <a:r>
                <a:rPr lang="zh-TW" altLang="en-US" sz="2400" dirty="0">
                  <a:ea typeface="超研澤中隸" panose="02010609010101010101" pitchFamily="49" charset="-120"/>
                </a:rPr>
                <a:t>選擇在人少的時間去圖書館錄音。</a:t>
              </a:r>
              <a:endParaRPr lang="en-US" altLang="zh-TW" sz="2400" dirty="0">
                <a:ea typeface="超研澤中隸" panose="02010609010101010101" pitchFamily="49" charset="-120"/>
              </a:endParaRPr>
            </a:p>
            <a:p>
              <a:pPr marL="342900" lvl="0" indent="-342900">
                <a:buFont typeface="Wingdings" panose="05000000000000000000" pitchFamily="2" charset="2"/>
                <a:buChar char="Ø"/>
              </a:pPr>
              <a:r>
                <a:rPr lang="zh-TW" altLang="en-US" sz="2400" dirty="0">
                  <a:ea typeface="超研澤中隸" panose="02010609010101010101" pitchFamily="49" charset="-120"/>
                </a:rPr>
                <a:t>未打擾到他人。</a:t>
              </a:r>
              <a:endParaRPr lang="zh-TW" altLang="zh-TW" sz="2400" dirty="0">
                <a:ea typeface="超研澤中隸" panose="02010609010101010101" pitchFamily="49" charset="-120"/>
              </a:endParaRPr>
            </a:p>
          </p:txBody>
        </p:sp>
        <p:sp>
          <p:nvSpPr>
            <p:cNvPr id="39" name="矩形 17">
              <a:extLst>
                <a:ext uri="{FF2B5EF4-FFF2-40B4-BE49-F238E27FC236}">
                  <a16:creationId xmlns:a16="http://schemas.microsoft.com/office/drawing/2014/main" id="{57159ADE-3385-4DB0-90AC-9FB9F3996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773" y="0"/>
              <a:ext cx="2020788" cy="37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sz="2800" b="1" dirty="0">
                  <a:ea typeface="超研澤中隸" panose="02010609010101010101" pitchFamily="49" charset="-120"/>
                </a:rPr>
                <a:t>配音環境</a:t>
              </a:r>
              <a:endPara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7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CA9BB2C-4E17-4002-8D79-9A71F4256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0" name="_14">
            <a:extLst>
              <a:ext uri="{FF2B5EF4-FFF2-40B4-BE49-F238E27FC236}">
                <a16:creationId xmlns:a16="http://schemas.microsoft.com/office/drawing/2014/main" id="{6CC4919C-A70A-4608-8A7E-1BE62EF66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1820838"/>
            <a:ext cx="1146355" cy="245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4800" spc="600" dirty="0">
                <a:solidFill>
                  <a:srgbClr val="433A4B"/>
                </a:solidFill>
                <a:latin typeface="Algerian" panose="04020705040A02060702" pitchFamily="82" charset="0"/>
                <a:ea typeface="華康儷中宋" panose="02020509000000000000" pitchFamily="49" charset="-120"/>
              </a:rPr>
              <a:t>03</a:t>
            </a:r>
            <a:endParaRPr lang="zh-CN" sz="4800" spc="600" dirty="0">
              <a:solidFill>
                <a:srgbClr val="433A4B"/>
              </a:solidFill>
              <a:latin typeface="Algerian" panose="04020705040A02060702" pitchFamily="82" charset="0"/>
              <a:ea typeface="華康儷中宋" panose="02020509000000000000" pitchFamily="49" charset="-120"/>
            </a:endParaRPr>
          </a:p>
        </p:txBody>
      </p:sp>
      <p:cxnSp>
        <p:nvCxnSpPr>
          <p:cNvPr id="26" name="直接连接符 27">
            <a:extLst>
              <a:ext uri="{FF2B5EF4-FFF2-40B4-BE49-F238E27FC236}">
                <a16:creationId xmlns:a16="http://schemas.microsoft.com/office/drawing/2014/main" id="{C4324919-356F-44EF-8536-DF24D771BC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61080" y="1820838"/>
            <a:ext cx="0" cy="2519906"/>
          </a:xfrm>
          <a:prstGeom prst="line">
            <a:avLst/>
          </a:prstGeom>
          <a:noFill/>
          <a:ln w="19050">
            <a:solidFill>
              <a:srgbClr val="433A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矩形 11">
            <a:extLst>
              <a:ext uri="{FF2B5EF4-FFF2-40B4-BE49-F238E27FC236}">
                <a16:creationId xmlns:a16="http://schemas.microsoft.com/office/drawing/2014/main" id="{639EA851-B237-463B-A307-1D196EA24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669" y="2580726"/>
            <a:ext cx="36631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54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回饋與討論</a:t>
            </a:r>
            <a:endParaRPr lang="zh-CN" altLang="en-US" sz="5400" b="1" dirty="0">
              <a:solidFill>
                <a:srgbClr val="433A4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63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EA25291-24AC-4B91-8A54-FB5A6915FAB3}"/>
              </a:ext>
            </a:extLst>
          </p:cNvPr>
          <p:cNvCxnSpPr>
            <a:cxnSpLocks/>
          </p:cNvCxnSpPr>
          <p:nvPr/>
        </p:nvCxnSpPr>
        <p:spPr>
          <a:xfrm>
            <a:off x="290286" y="1181100"/>
            <a:ext cx="11582400" cy="0"/>
          </a:xfrm>
          <a:prstGeom prst="line">
            <a:avLst/>
          </a:prstGeom>
          <a:ln>
            <a:solidFill>
              <a:srgbClr val="433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8">
            <a:extLst>
              <a:ext uri="{FF2B5EF4-FFF2-40B4-BE49-F238E27FC236}">
                <a16:creationId xmlns:a16="http://schemas.microsoft.com/office/drawing/2014/main" id="{C07C36B5-FE80-489D-88AF-B72A0B284047}"/>
              </a:ext>
            </a:extLst>
          </p:cNvPr>
          <p:cNvGrpSpPr/>
          <p:nvPr/>
        </p:nvGrpSpPr>
        <p:grpSpPr>
          <a:xfrm>
            <a:off x="5942510" y="1869617"/>
            <a:ext cx="4887495" cy="4065680"/>
            <a:chOff x="4943871" y="1701800"/>
            <a:chExt cx="6552804" cy="4390504"/>
          </a:xfrm>
          <a:noFill/>
        </p:grpSpPr>
        <p:sp>
          <p:nvSpPr>
            <p:cNvPr id="7" name="3">
              <a:extLst>
                <a:ext uri="{FF2B5EF4-FFF2-40B4-BE49-F238E27FC236}">
                  <a16:creationId xmlns:a16="http://schemas.microsoft.com/office/drawing/2014/main" id="{9A20B50A-F187-42F0-AEB9-F27851DCC61C}"/>
                </a:ext>
              </a:extLst>
            </p:cNvPr>
            <p:cNvSpPr/>
            <p:nvPr/>
          </p:nvSpPr>
          <p:spPr>
            <a:xfrm>
              <a:off x="5447928" y="1701800"/>
              <a:ext cx="6048747" cy="4390504"/>
            </a:xfrm>
            <a:prstGeom prst="rect">
              <a:avLst/>
            </a:prstGeom>
            <a:grpFill/>
            <a:ln>
              <a:solidFill>
                <a:srgbClr val="433A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25">
              <a:extLst>
                <a:ext uri="{FF2B5EF4-FFF2-40B4-BE49-F238E27FC236}">
                  <a16:creationId xmlns:a16="http://schemas.microsoft.com/office/drawing/2014/main" id="{4A151C8C-0E0C-4111-BA5F-0C57AD576DC6}"/>
                </a:ext>
              </a:extLst>
            </p:cNvPr>
            <p:cNvSpPr/>
            <p:nvPr/>
          </p:nvSpPr>
          <p:spPr>
            <a:xfrm rot="16200000">
              <a:off x="3000647" y="3645024"/>
              <a:ext cx="4390504" cy="504056"/>
            </a:xfrm>
            <a:custGeom>
              <a:avLst/>
              <a:gdLst>
                <a:gd name="connsiteX0" fmla="*/ 4390504 w 4390504"/>
                <a:gd name="connsiteY0" fmla="*/ 216024 h 504056"/>
                <a:gd name="connsiteX1" fmla="*/ 4390504 w 4390504"/>
                <a:gd name="connsiteY1" fmla="*/ 504056 h 504056"/>
                <a:gd name="connsiteX2" fmla="*/ 0 w 4390504"/>
                <a:gd name="connsiteY2" fmla="*/ 504056 h 504056"/>
                <a:gd name="connsiteX3" fmla="*/ 0 w 4390504"/>
                <a:gd name="connsiteY3" fmla="*/ 216024 h 504056"/>
                <a:gd name="connsiteX4" fmla="*/ 1985629 w 4390504"/>
                <a:gd name="connsiteY4" fmla="*/ 216024 h 504056"/>
                <a:gd name="connsiteX5" fmla="*/ 2195252 w 4390504"/>
                <a:gd name="connsiteY5" fmla="*/ 0 h 504056"/>
                <a:gd name="connsiteX6" fmla="*/ 2404874 w 4390504"/>
                <a:gd name="connsiteY6" fmla="*/ 216024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90504" h="504056">
                  <a:moveTo>
                    <a:pt x="4390504" y="216024"/>
                  </a:moveTo>
                  <a:lnTo>
                    <a:pt x="4390504" y="504056"/>
                  </a:lnTo>
                  <a:lnTo>
                    <a:pt x="0" y="504056"/>
                  </a:lnTo>
                  <a:lnTo>
                    <a:pt x="0" y="216024"/>
                  </a:lnTo>
                  <a:lnTo>
                    <a:pt x="1985629" y="216024"/>
                  </a:lnTo>
                  <a:lnTo>
                    <a:pt x="2195252" y="0"/>
                  </a:lnTo>
                  <a:lnTo>
                    <a:pt x="2404874" y="216024"/>
                  </a:lnTo>
                  <a:close/>
                </a:path>
              </a:pathLst>
            </a:custGeom>
            <a:solidFill>
              <a:srgbClr val="433A4B"/>
            </a:solidFill>
            <a:ln>
              <a:solidFill>
                <a:srgbClr val="433A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14" name="31">
            <a:extLst>
              <a:ext uri="{FF2B5EF4-FFF2-40B4-BE49-F238E27FC236}">
                <a16:creationId xmlns:a16="http://schemas.microsoft.com/office/drawing/2014/main" id="{FB34F726-D563-48F1-B936-8AE0211B6FD0}"/>
              </a:ext>
            </a:extLst>
          </p:cNvPr>
          <p:cNvCxnSpPr>
            <a:cxnSpLocks/>
          </p:cNvCxnSpPr>
          <p:nvPr/>
        </p:nvCxnSpPr>
        <p:spPr>
          <a:xfrm>
            <a:off x="6939076" y="3902452"/>
            <a:ext cx="3364838" cy="5"/>
          </a:xfrm>
          <a:prstGeom prst="line">
            <a:avLst/>
          </a:prstGeom>
          <a:ln w="12700">
            <a:solidFill>
              <a:srgbClr val="433A4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">
            <a:extLst>
              <a:ext uri="{FF2B5EF4-FFF2-40B4-BE49-F238E27FC236}">
                <a16:creationId xmlns:a16="http://schemas.microsoft.com/office/drawing/2014/main" id="{119915A1-1328-4B54-AA04-3EBF86422C35}"/>
              </a:ext>
            </a:extLst>
          </p:cNvPr>
          <p:cNvSpPr/>
          <p:nvPr/>
        </p:nvSpPr>
        <p:spPr>
          <a:xfrm>
            <a:off x="1464328" y="1869617"/>
            <a:ext cx="4163378" cy="406568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sz="16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4DCCD1A4-9E6C-47E8-AF9D-724287AFE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48" y="425063"/>
            <a:ext cx="488271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受眾效益</a:t>
            </a:r>
            <a:endParaRPr lang="zh-CN" altLang="en-US" sz="4000" b="1" dirty="0">
              <a:solidFill>
                <a:srgbClr val="433A4B"/>
              </a:solidFill>
              <a:latin typeface="Stencil" panose="040409050D0802020404" pitchFamily="82" charset="0"/>
              <a:ea typeface="华文新魏" panose="02010800040101010101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47ECC6-8211-44CB-AE1B-50BAC7524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2216" y="2285870"/>
            <a:ext cx="409386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en-US" altLang="zh-TW" sz="2400" dirty="0">
                <a:ea typeface="超研澤中隸" panose="02010609010101010101" pitchFamily="49" charset="-120"/>
              </a:rPr>
              <a:t>1.</a:t>
            </a:r>
            <a:r>
              <a:rPr lang="zh-TW" altLang="en-US" sz="2400" dirty="0">
                <a:ea typeface="超研澤中隸" panose="02010609010101010101" pitchFamily="49" charset="-120"/>
              </a:rPr>
              <a:t> 探索中國各個菜系的特色，加深對中國地域多樣性的了解。</a:t>
            </a:r>
            <a:endParaRPr lang="zh-TW" altLang="zh-TW" sz="2400" dirty="0">
              <a:ea typeface="超研澤中隸" panose="02010609010101010101" pitchFamily="49" charset="-120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D03A27ED-C6EA-421B-9862-61A7AE73C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2215" y="4590973"/>
            <a:ext cx="40938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en-US" altLang="zh-TW" sz="2400" dirty="0">
                <a:ea typeface="超研澤中隸" panose="02010609010101010101" pitchFamily="49" charset="-120"/>
              </a:rPr>
              <a:t>2.</a:t>
            </a:r>
            <a:r>
              <a:rPr lang="zh-TW" altLang="en-US" sz="2400" dirty="0">
                <a:ea typeface="超研澤中隸" panose="02010609010101010101" pitchFamily="49" charset="-120"/>
              </a:rPr>
              <a:t> 了解中國八大菜系的美食。</a:t>
            </a:r>
            <a:endParaRPr lang="zh-TW" altLang="zh-TW" sz="2400" dirty="0">
              <a:ea typeface="超研澤中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58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EA25291-24AC-4B91-8A54-FB5A6915FAB3}"/>
              </a:ext>
            </a:extLst>
          </p:cNvPr>
          <p:cNvCxnSpPr>
            <a:cxnSpLocks/>
          </p:cNvCxnSpPr>
          <p:nvPr/>
        </p:nvCxnSpPr>
        <p:spPr>
          <a:xfrm>
            <a:off x="290286" y="1181100"/>
            <a:ext cx="11582400" cy="0"/>
          </a:xfrm>
          <a:prstGeom prst="line">
            <a:avLst/>
          </a:prstGeom>
          <a:ln>
            <a:solidFill>
              <a:srgbClr val="433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8">
            <a:extLst>
              <a:ext uri="{FF2B5EF4-FFF2-40B4-BE49-F238E27FC236}">
                <a16:creationId xmlns:a16="http://schemas.microsoft.com/office/drawing/2014/main" id="{3BEF1C17-F277-4200-8903-A09FB5FB1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48" y="425063"/>
            <a:ext cx="488271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平台比較</a:t>
            </a:r>
            <a:r>
              <a:rPr lang="en-US" altLang="zh-TW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-</a:t>
            </a:r>
            <a:r>
              <a:rPr lang="zh-TW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觀看數</a:t>
            </a:r>
            <a:endParaRPr lang="zh-CN" altLang="en-US" sz="4000" b="1" dirty="0">
              <a:solidFill>
                <a:srgbClr val="433A4B"/>
              </a:solidFill>
              <a:latin typeface="Stencil" panose="040409050D0802020404" pitchFamily="82" charset="0"/>
              <a:ea typeface="华文新魏" panose="02010800040101010101" pitchFamily="2" charset="-122"/>
            </a:endParaRPr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B1281A55-4994-44B2-897D-675BC36B1CFD}"/>
              </a:ext>
            </a:extLst>
          </p:cNvPr>
          <p:cNvGrpSpPr/>
          <p:nvPr/>
        </p:nvGrpSpPr>
        <p:grpSpPr>
          <a:xfrm>
            <a:off x="1974657" y="1992689"/>
            <a:ext cx="8241098" cy="3043360"/>
            <a:chOff x="1534850" y="1992689"/>
            <a:chExt cx="8241098" cy="3043360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6A0F0DAF-ADD9-4E7C-8469-64C8C78277DB}"/>
                </a:ext>
              </a:extLst>
            </p:cNvPr>
            <p:cNvCxnSpPr/>
            <p:nvPr/>
          </p:nvCxnSpPr>
          <p:spPr>
            <a:xfrm>
              <a:off x="5923648" y="2019205"/>
              <a:ext cx="0" cy="2485205"/>
            </a:xfrm>
            <a:prstGeom prst="line">
              <a:avLst/>
            </a:prstGeom>
            <a:ln>
              <a:solidFill>
                <a:srgbClr val="EA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353DD7D1-FD44-4F6A-B276-476682D273E0}"/>
                </a:ext>
              </a:extLst>
            </p:cNvPr>
            <p:cNvCxnSpPr/>
            <p:nvPr/>
          </p:nvCxnSpPr>
          <p:spPr>
            <a:xfrm>
              <a:off x="6774695" y="2019205"/>
              <a:ext cx="0" cy="2485205"/>
            </a:xfrm>
            <a:prstGeom prst="line">
              <a:avLst/>
            </a:prstGeom>
            <a:ln>
              <a:solidFill>
                <a:srgbClr val="EA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E37C011C-1B0B-42C9-B005-463039CC6A90}"/>
                </a:ext>
              </a:extLst>
            </p:cNvPr>
            <p:cNvCxnSpPr/>
            <p:nvPr/>
          </p:nvCxnSpPr>
          <p:spPr>
            <a:xfrm>
              <a:off x="7625743" y="2019205"/>
              <a:ext cx="0" cy="2485205"/>
            </a:xfrm>
            <a:prstGeom prst="line">
              <a:avLst/>
            </a:prstGeom>
            <a:ln>
              <a:solidFill>
                <a:srgbClr val="EA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E935016-C903-48D4-975B-54F2F427FB21}"/>
                </a:ext>
              </a:extLst>
            </p:cNvPr>
            <p:cNvCxnSpPr/>
            <p:nvPr/>
          </p:nvCxnSpPr>
          <p:spPr>
            <a:xfrm>
              <a:off x="8476791" y="2019205"/>
              <a:ext cx="0" cy="2485205"/>
            </a:xfrm>
            <a:prstGeom prst="line">
              <a:avLst/>
            </a:prstGeom>
            <a:ln>
              <a:solidFill>
                <a:srgbClr val="EA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B99F4DC4-3A3C-4826-8BFD-E0B6A671E489}"/>
                </a:ext>
              </a:extLst>
            </p:cNvPr>
            <p:cNvGrpSpPr/>
            <p:nvPr/>
          </p:nvGrpSpPr>
          <p:grpSpPr>
            <a:xfrm>
              <a:off x="4015498" y="2070091"/>
              <a:ext cx="5760450" cy="368414"/>
              <a:chOff x="1741140" y="1087140"/>
              <a:chExt cx="5759450" cy="368300"/>
            </a:xfrm>
            <a:solidFill>
              <a:srgbClr val="433A4B"/>
            </a:solidFill>
          </p:grpSpPr>
          <p:sp>
            <p:nvSpPr>
              <p:cNvPr id="12" name="文本框 1344">
                <a:extLst>
                  <a:ext uri="{FF2B5EF4-FFF2-40B4-BE49-F238E27FC236}">
                    <a16:creationId xmlns:a16="http://schemas.microsoft.com/office/drawing/2014/main" id="{E6141067-3275-4DD2-82F7-5790A19FCB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0640" y="1087140"/>
                <a:ext cx="869950" cy="3683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chemeClr val="bg1"/>
                    </a:solidFill>
                    <a:latin typeface="Impact" panose="020B0806030902050204" pitchFamily="34" charset="0"/>
                    <a:ea typeface="华文细黑" panose="02010600040101010101" pitchFamily="2" charset="-122"/>
                  </a:rPr>
                  <a:t>11</a:t>
                </a:r>
                <a:endParaRPr lang="zh-CN" altLang="en-US" sz="1600" dirty="0">
                  <a:solidFill>
                    <a:schemeClr val="bg1"/>
                  </a:solidFill>
                  <a:latin typeface="Impact" panose="020B0806030902050204" pitchFamily="34" charset="0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CDA1A497-3BE6-4EF6-AF96-202EFFE1A71A}"/>
                  </a:ext>
                </a:extLst>
              </p:cNvPr>
              <p:cNvGrpSpPr/>
              <p:nvPr/>
            </p:nvGrpSpPr>
            <p:grpSpPr>
              <a:xfrm>
                <a:off x="1741140" y="1131590"/>
                <a:ext cx="708381" cy="260350"/>
                <a:chOff x="1741140" y="1131590"/>
                <a:chExt cx="708381" cy="260350"/>
              </a:xfrm>
              <a:grpFill/>
            </p:grpSpPr>
            <p:sp>
              <p:nvSpPr>
                <p:cNvPr id="14" name="同侧圆角矩形 9">
                  <a:extLst>
                    <a:ext uri="{FF2B5EF4-FFF2-40B4-BE49-F238E27FC236}">
                      <a16:creationId xmlns:a16="http://schemas.microsoft.com/office/drawing/2014/main" id="{CB27822B-B243-4DEF-AFB5-6AE7E3F06F11}"/>
                    </a:ext>
                  </a:extLst>
                </p:cNvPr>
                <p:cNvSpPr/>
                <p:nvPr/>
              </p:nvSpPr>
              <p:spPr>
                <a:xfrm rot="5400000">
                  <a:off x="2157243" y="1098078"/>
                  <a:ext cx="258764" cy="325792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solidFill>
                      <a:schemeClr val="bg1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" name="任意多边形 10">
                  <a:extLst>
                    <a:ext uri="{FF2B5EF4-FFF2-40B4-BE49-F238E27FC236}">
                      <a16:creationId xmlns:a16="http://schemas.microsoft.com/office/drawing/2014/main" id="{267284DE-C0D4-4CC7-8275-3FB12709F8B1}"/>
                    </a:ext>
                  </a:extLst>
                </p:cNvPr>
                <p:cNvSpPr/>
                <p:nvPr/>
              </p:nvSpPr>
              <p:spPr>
                <a:xfrm>
                  <a:off x="1741140" y="1131590"/>
                  <a:ext cx="279400" cy="260350"/>
                </a:xfrm>
                <a:custGeom>
                  <a:avLst/>
                  <a:gdLst>
                    <a:gd name="connsiteX0" fmla="*/ 130015 w 280019"/>
                    <a:gd name="connsiteY0" fmla="*/ 0 h 260031"/>
                    <a:gd name="connsiteX1" fmla="*/ 280019 w 280019"/>
                    <a:gd name="connsiteY1" fmla="*/ 0 h 260031"/>
                    <a:gd name="connsiteX2" fmla="*/ 280019 w 280019"/>
                    <a:gd name="connsiteY2" fmla="*/ 260031 h 260031"/>
                    <a:gd name="connsiteX3" fmla="*/ 130015 w 280019"/>
                    <a:gd name="connsiteY3" fmla="*/ 260031 h 260031"/>
                    <a:gd name="connsiteX4" fmla="*/ 0 w 280019"/>
                    <a:gd name="connsiteY4" fmla="*/ 130016 h 260031"/>
                    <a:gd name="connsiteX5" fmla="*/ 130015 w 280019"/>
                    <a:gd name="connsiteY5" fmla="*/ 0 h 260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0019" h="260031">
                      <a:moveTo>
                        <a:pt x="130015" y="0"/>
                      </a:moveTo>
                      <a:lnTo>
                        <a:pt x="280019" y="0"/>
                      </a:lnTo>
                      <a:lnTo>
                        <a:pt x="280019" y="260031"/>
                      </a:lnTo>
                      <a:lnTo>
                        <a:pt x="130015" y="260031"/>
                      </a:lnTo>
                      <a:cubicBezTo>
                        <a:pt x="58210" y="260031"/>
                        <a:pt x="0" y="201821"/>
                        <a:pt x="0" y="130016"/>
                      </a:cubicBezTo>
                      <a:cubicBezTo>
                        <a:pt x="0" y="58210"/>
                        <a:pt x="58210" y="0"/>
                        <a:pt x="13001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dirty="0">
                      <a:solidFill>
                        <a:schemeClr val="bg1"/>
                      </a:solidFill>
                      <a:latin typeface="Impact" panose="020B0806030902050204" pitchFamily="34" charset="0"/>
                    </a:rPr>
                    <a:t>A</a:t>
                  </a:r>
                  <a:endParaRPr lang="zh-CN" altLang="en-US" dirty="0">
                    <a:solidFill>
                      <a:schemeClr val="bg1"/>
                    </a:solidFill>
                    <a:latin typeface="Impact" panose="020B0806030902050204" pitchFamily="34" charset="0"/>
                  </a:endParaRPr>
                </a:p>
              </p:txBody>
            </p: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2988DCB-345F-4923-81C4-F7B53E1B5DEC}"/>
                </a:ext>
              </a:extLst>
            </p:cNvPr>
            <p:cNvGrpSpPr/>
            <p:nvPr/>
          </p:nvGrpSpPr>
          <p:grpSpPr>
            <a:xfrm>
              <a:off x="4015498" y="3334926"/>
              <a:ext cx="5760450" cy="368414"/>
              <a:chOff x="1741140" y="1468140"/>
              <a:chExt cx="5759450" cy="368300"/>
            </a:xfrm>
            <a:solidFill>
              <a:srgbClr val="433A4B"/>
            </a:solidFill>
          </p:grpSpPr>
          <p:sp>
            <p:nvSpPr>
              <p:cNvPr id="17" name="文本框 367">
                <a:extLst>
                  <a:ext uri="{FF2B5EF4-FFF2-40B4-BE49-F238E27FC236}">
                    <a16:creationId xmlns:a16="http://schemas.microsoft.com/office/drawing/2014/main" id="{88629923-CDB0-49C9-9F3B-7551E161B5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0640" y="1468140"/>
                <a:ext cx="869950" cy="3683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chemeClr val="bg1"/>
                    </a:solidFill>
                    <a:latin typeface="Impact" panose="020B0806030902050204" pitchFamily="34" charset="0"/>
                    <a:ea typeface="华文细黑" panose="02010600040101010101" pitchFamily="2" charset="-122"/>
                  </a:rPr>
                  <a:t>231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  <a:ea typeface="华文细黑" panose="02010600040101010101" pitchFamily="2" charset="-122"/>
                </a:endParaRPr>
              </a:p>
            </p:txBody>
          </p:sp>
          <p:sp>
            <p:nvSpPr>
              <p:cNvPr id="18" name="同侧圆角矩形 13">
                <a:extLst>
                  <a:ext uri="{FF2B5EF4-FFF2-40B4-BE49-F238E27FC236}">
                    <a16:creationId xmlns:a16="http://schemas.microsoft.com/office/drawing/2014/main" id="{F1CC23F0-8BF5-45E2-B42C-5433C117734D}"/>
                  </a:ext>
                </a:extLst>
              </p:cNvPr>
              <p:cNvSpPr/>
              <p:nvPr/>
            </p:nvSpPr>
            <p:spPr>
              <a:xfrm rot="5400000">
                <a:off x="3676372" y="-36881"/>
                <a:ext cx="257177" cy="336246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任意多边形 14">
                <a:extLst>
                  <a:ext uri="{FF2B5EF4-FFF2-40B4-BE49-F238E27FC236}">
                    <a16:creationId xmlns:a16="http://schemas.microsoft.com/office/drawing/2014/main" id="{27CF695C-1DE7-4C8A-9D19-A6E81739DCDC}"/>
                  </a:ext>
                </a:extLst>
              </p:cNvPr>
              <p:cNvSpPr/>
              <p:nvPr/>
            </p:nvSpPr>
            <p:spPr>
              <a:xfrm>
                <a:off x="1741140" y="1512590"/>
                <a:ext cx="279400" cy="260350"/>
              </a:xfrm>
              <a:custGeom>
                <a:avLst/>
                <a:gdLst>
                  <a:gd name="connsiteX0" fmla="*/ 130015 w 280019"/>
                  <a:gd name="connsiteY0" fmla="*/ 0 h 260031"/>
                  <a:gd name="connsiteX1" fmla="*/ 280019 w 280019"/>
                  <a:gd name="connsiteY1" fmla="*/ 0 h 260031"/>
                  <a:gd name="connsiteX2" fmla="*/ 280019 w 280019"/>
                  <a:gd name="connsiteY2" fmla="*/ 260031 h 260031"/>
                  <a:gd name="connsiteX3" fmla="*/ 130015 w 280019"/>
                  <a:gd name="connsiteY3" fmla="*/ 260031 h 260031"/>
                  <a:gd name="connsiteX4" fmla="*/ 0 w 280019"/>
                  <a:gd name="connsiteY4" fmla="*/ 130016 h 260031"/>
                  <a:gd name="connsiteX5" fmla="*/ 130015 w 280019"/>
                  <a:gd name="connsiteY5" fmla="*/ 0 h 260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19" h="260031">
                    <a:moveTo>
                      <a:pt x="130015" y="0"/>
                    </a:moveTo>
                    <a:lnTo>
                      <a:pt x="280019" y="0"/>
                    </a:lnTo>
                    <a:lnTo>
                      <a:pt x="280019" y="260031"/>
                    </a:lnTo>
                    <a:lnTo>
                      <a:pt x="130015" y="260031"/>
                    </a:lnTo>
                    <a:cubicBezTo>
                      <a:pt x="58210" y="260031"/>
                      <a:pt x="0" y="201821"/>
                      <a:pt x="0" y="130016"/>
                    </a:cubicBezTo>
                    <a:cubicBezTo>
                      <a:pt x="0" y="58210"/>
                      <a:pt x="58210" y="0"/>
                      <a:pt x="1300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B</a:t>
                </a:r>
                <a:endParaRPr lang="zh-CN" altLang="en-US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D8574A50-9681-4DBC-82E8-488EC58061A5}"/>
                </a:ext>
              </a:extLst>
            </p:cNvPr>
            <p:cNvGrpSpPr/>
            <p:nvPr/>
          </p:nvGrpSpPr>
          <p:grpSpPr>
            <a:xfrm>
              <a:off x="4015498" y="4599760"/>
              <a:ext cx="5760450" cy="368414"/>
              <a:chOff x="1741140" y="1849140"/>
              <a:chExt cx="5759450" cy="368300"/>
            </a:xfrm>
            <a:solidFill>
              <a:srgbClr val="433A4B"/>
            </a:solidFill>
          </p:grpSpPr>
          <p:sp>
            <p:nvSpPr>
              <p:cNvPr id="21" name="文本框 369">
                <a:extLst>
                  <a:ext uri="{FF2B5EF4-FFF2-40B4-BE49-F238E27FC236}">
                    <a16:creationId xmlns:a16="http://schemas.microsoft.com/office/drawing/2014/main" id="{B3B042AC-6E3E-4436-80E6-E6C2A167DF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0640" y="1849140"/>
                <a:ext cx="869950" cy="3683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chemeClr val="bg1"/>
                    </a:solidFill>
                    <a:latin typeface="Impact" panose="020B0806030902050204" pitchFamily="34" charset="0"/>
                    <a:ea typeface="华文细黑" panose="02010600040101010101" pitchFamily="2" charset="-122"/>
                  </a:rPr>
                  <a:t>261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  <a:ea typeface="华文细黑" panose="02010600040101010101" pitchFamily="2" charset="-122"/>
                </a:endParaRPr>
              </a:p>
            </p:txBody>
          </p:sp>
          <p:sp>
            <p:nvSpPr>
              <p:cNvPr id="22" name="同侧圆角矩形 17">
                <a:extLst>
                  <a:ext uri="{FF2B5EF4-FFF2-40B4-BE49-F238E27FC236}">
                    <a16:creationId xmlns:a16="http://schemas.microsoft.com/office/drawing/2014/main" id="{9E15EF1D-BEC6-4676-BB22-1DAC67186457}"/>
                  </a:ext>
                </a:extLst>
              </p:cNvPr>
              <p:cNvSpPr/>
              <p:nvPr/>
            </p:nvSpPr>
            <p:spPr>
              <a:xfrm rot="5400000">
                <a:off x="3864421" y="159248"/>
                <a:ext cx="260351" cy="374173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任意多边形 18">
                <a:extLst>
                  <a:ext uri="{FF2B5EF4-FFF2-40B4-BE49-F238E27FC236}">
                    <a16:creationId xmlns:a16="http://schemas.microsoft.com/office/drawing/2014/main" id="{06831AA2-801F-440C-B01C-1C01816E41E8}"/>
                  </a:ext>
                </a:extLst>
              </p:cNvPr>
              <p:cNvSpPr/>
              <p:nvPr/>
            </p:nvSpPr>
            <p:spPr>
              <a:xfrm>
                <a:off x="1741140" y="1893590"/>
                <a:ext cx="279400" cy="260350"/>
              </a:xfrm>
              <a:custGeom>
                <a:avLst/>
                <a:gdLst>
                  <a:gd name="connsiteX0" fmla="*/ 130015 w 280019"/>
                  <a:gd name="connsiteY0" fmla="*/ 0 h 260031"/>
                  <a:gd name="connsiteX1" fmla="*/ 280019 w 280019"/>
                  <a:gd name="connsiteY1" fmla="*/ 0 h 260031"/>
                  <a:gd name="connsiteX2" fmla="*/ 280019 w 280019"/>
                  <a:gd name="connsiteY2" fmla="*/ 260031 h 260031"/>
                  <a:gd name="connsiteX3" fmla="*/ 130015 w 280019"/>
                  <a:gd name="connsiteY3" fmla="*/ 260031 h 260031"/>
                  <a:gd name="connsiteX4" fmla="*/ 0 w 280019"/>
                  <a:gd name="connsiteY4" fmla="*/ 130016 h 260031"/>
                  <a:gd name="connsiteX5" fmla="*/ 130015 w 280019"/>
                  <a:gd name="connsiteY5" fmla="*/ 0 h 260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19" h="260031">
                    <a:moveTo>
                      <a:pt x="130015" y="0"/>
                    </a:moveTo>
                    <a:lnTo>
                      <a:pt x="280019" y="0"/>
                    </a:lnTo>
                    <a:lnTo>
                      <a:pt x="280019" y="260031"/>
                    </a:lnTo>
                    <a:lnTo>
                      <a:pt x="130015" y="260031"/>
                    </a:lnTo>
                    <a:cubicBezTo>
                      <a:pt x="58210" y="260031"/>
                      <a:pt x="0" y="201821"/>
                      <a:pt x="0" y="130016"/>
                    </a:cubicBezTo>
                    <a:cubicBezTo>
                      <a:pt x="0" y="58210"/>
                      <a:pt x="58210" y="0"/>
                      <a:pt x="1300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C</a:t>
                </a:r>
                <a:endParaRPr lang="zh-CN" altLang="en-US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44" name="矩形 17">
              <a:extLst>
                <a:ext uri="{FF2B5EF4-FFF2-40B4-BE49-F238E27FC236}">
                  <a16:creationId xmlns:a16="http://schemas.microsoft.com/office/drawing/2014/main" id="{70A236BC-626D-4A39-8343-2DDDE2295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4700" y="1992689"/>
              <a:ext cx="180840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sz="2800" b="1" dirty="0" err="1">
                  <a:latin typeface="Stencil" panose="040409050D0802020404" pitchFamily="82" charset="0"/>
                  <a:ea typeface="超研澤中隸" panose="02010609010101010101" pitchFamily="49" charset="-120"/>
                </a:rPr>
                <a:t>Youtube</a:t>
              </a:r>
              <a:endParaRPr lang="zh-CN" altLang="en-US" sz="2800" b="1" dirty="0">
                <a:solidFill>
                  <a:schemeClr val="bg1">
                    <a:lumMod val="50000"/>
                  </a:schemeClr>
                </a:solidFill>
                <a:latin typeface="Stencil" panose="040409050D0802020404" pitchFamily="82" charset="0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  <p:sp>
          <p:nvSpPr>
            <p:cNvPr id="47" name="矩形 17">
              <a:extLst>
                <a:ext uri="{FF2B5EF4-FFF2-40B4-BE49-F238E27FC236}">
                  <a16:creationId xmlns:a16="http://schemas.microsoft.com/office/drawing/2014/main" id="{68460063-0961-4DA0-8717-BBCB36EA5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4850" y="3247995"/>
              <a:ext cx="222825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sz="2800" b="1" dirty="0">
                  <a:latin typeface="Stencil" panose="040409050D0802020404" pitchFamily="82" charset="0"/>
                  <a:ea typeface="超研澤中隸" panose="02010609010101010101" pitchFamily="49" charset="-120"/>
                </a:rPr>
                <a:t>Instagram</a:t>
              </a:r>
              <a:endParaRPr lang="zh-CN" altLang="en-US" sz="2800" b="1" dirty="0">
                <a:solidFill>
                  <a:schemeClr val="bg1">
                    <a:lumMod val="50000"/>
                  </a:schemeClr>
                </a:solidFill>
                <a:latin typeface="Stencil" panose="040409050D0802020404" pitchFamily="82" charset="0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  <p:sp>
          <p:nvSpPr>
            <p:cNvPr id="48" name="矩形 17">
              <a:extLst>
                <a:ext uri="{FF2B5EF4-FFF2-40B4-BE49-F238E27FC236}">
                  <a16:creationId xmlns:a16="http://schemas.microsoft.com/office/drawing/2014/main" id="{3E95C2CA-56A2-4353-9D9D-BAE0D31F9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7791" y="4512829"/>
              <a:ext cx="168531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sz="2800" b="1" dirty="0" err="1">
                  <a:latin typeface="Stencil" panose="040409050D0802020404" pitchFamily="82" charset="0"/>
                  <a:ea typeface="超研澤中隸" panose="02010609010101010101" pitchFamily="49" charset="-120"/>
                </a:rPr>
                <a:t>BiliBili</a:t>
              </a:r>
              <a:endParaRPr lang="zh-CN" altLang="en-US" sz="2800" b="1" dirty="0">
                <a:solidFill>
                  <a:schemeClr val="bg1">
                    <a:lumMod val="50000"/>
                  </a:schemeClr>
                </a:solidFill>
                <a:latin typeface="Stencil" panose="040409050D0802020404" pitchFamily="82" charset="0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EA25291-24AC-4B91-8A54-FB5A6915FAB3}"/>
              </a:ext>
            </a:extLst>
          </p:cNvPr>
          <p:cNvCxnSpPr>
            <a:cxnSpLocks/>
          </p:cNvCxnSpPr>
          <p:nvPr/>
        </p:nvCxnSpPr>
        <p:spPr>
          <a:xfrm>
            <a:off x="290286" y="1181100"/>
            <a:ext cx="11582400" cy="0"/>
          </a:xfrm>
          <a:prstGeom prst="line">
            <a:avLst/>
          </a:prstGeom>
          <a:ln>
            <a:solidFill>
              <a:srgbClr val="433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8">
            <a:extLst>
              <a:ext uri="{FF2B5EF4-FFF2-40B4-BE49-F238E27FC236}">
                <a16:creationId xmlns:a16="http://schemas.microsoft.com/office/drawing/2014/main" id="{3BEF1C17-F277-4200-8903-A09FB5FB1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48" y="425063"/>
            <a:ext cx="488271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平台比較</a:t>
            </a:r>
            <a:r>
              <a:rPr lang="en-US" altLang="zh-TW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-</a:t>
            </a:r>
            <a:r>
              <a:rPr lang="zh-TW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點讚數</a:t>
            </a:r>
            <a:endParaRPr lang="zh-CN" altLang="en-US" sz="4000" b="1" dirty="0">
              <a:solidFill>
                <a:srgbClr val="433A4B"/>
              </a:solidFill>
              <a:latin typeface="Stencil" panose="040409050D0802020404" pitchFamily="82" charset="0"/>
              <a:ea typeface="华文新魏" panose="02010800040101010101" pitchFamily="2" charset="-122"/>
            </a:endParaRPr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B1281A55-4994-44B2-897D-675BC36B1CFD}"/>
              </a:ext>
            </a:extLst>
          </p:cNvPr>
          <p:cNvGrpSpPr/>
          <p:nvPr/>
        </p:nvGrpSpPr>
        <p:grpSpPr>
          <a:xfrm>
            <a:off x="1974657" y="1992689"/>
            <a:ext cx="8241098" cy="3043360"/>
            <a:chOff x="1534850" y="1992689"/>
            <a:chExt cx="8241098" cy="3043360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6A0F0DAF-ADD9-4E7C-8469-64C8C78277DB}"/>
                </a:ext>
              </a:extLst>
            </p:cNvPr>
            <p:cNvCxnSpPr/>
            <p:nvPr/>
          </p:nvCxnSpPr>
          <p:spPr>
            <a:xfrm>
              <a:off x="5923648" y="2019205"/>
              <a:ext cx="0" cy="2485205"/>
            </a:xfrm>
            <a:prstGeom prst="line">
              <a:avLst/>
            </a:prstGeom>
            <a:ln>
              <a:solidFill>
                <a:srgbClr val="EA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353DD7D1-FD44-4F6A-B276-476682D273E0}"/>
                </a:ext>
              </a:extLst>
            </p:cNvPr>
            <p:cNvCxnSpPr/>
            <p:nvPr/>
          </p:nvCxnSpPr>
          <p:spPr>
            <a:xfrm>
              <a:off x="6774695" y="2019205"/>
              <a:ext cx="0" cy="2485205"/>
            </a:xfrm>
            <a:prstGeom prst="line">
              <a:avLst/>
            </a:prstGeom>
            <a:ln>
              <a:solidFill>
                <a:srgbClr val="EA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E37C011C-1B0B-42C9-B005-463039CC6A90}"/>
                </a:ext>
              </a:extLst>
            </p:cNvPr>
            <p:cNvCxnSpPr/>
            <p:nvPr/>
          </p:nvCxnSpPr>
          <p:spPr>
            <a:xfrm>
              <a:off x="7625743" y="2019205"/>
              <a:ext cx="0" cy="2485205"/>
            </a:xfrm>
            <a:prstGeom prst="line">
              <a:avLst/>
            </a:prstGeom>
            <a:ln>
              <a:solidFill>
                <a:srgbClr val="EA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E935016-C903-48D4-975B-54F2F427FB21}"/>
                </a:ext>
              </a:extLst>
            </p:cNvPr>
            <p:cNvCxnSpPr/>
            <p:nvPr/>
          </p:nvCxnSpPr>
          <p:spPr>
            <a:xfrm>
              <a:off x="8476791" y="2019205"/>
              <a:ext cx="0" cy="2485205"/>
            </a:xfrm>
            <a:prstGeom prst="line">
              <a:avLst/>
            </a:prstGeom>
            <a:ln>
              <a:solidFill>
                <a:srgbClr val="EA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B99F4DC4-3A3C-4826-8BFD-E0B6A671E489}"/>
                </a:ext>
              </a:extLst>
            </p:cNvPr>
            <p:cNvGrpSpPr/>
            <p:nvPr/>
          </p:nvGrpSpPr>
          <p:grpSpPr>
            <a:xfrm>
              <a:off x="4015498" y="2070091"/>
              <a:ext cx="5760450" cy="368414"/>
              <a:chOff x="1741140" y="1087140"/>
              <a:chExt cx="5759450" cy="368300"/>
            </a:xfrm>
            <a:solidFill>
              <a:srgbClr val="433A4B"/>
            </a:solidFill>
          </p:grpSpPr>
          <p:sp>
            <p:nvSpPr>
              <p:cNvPr id="12" name="文本框 1344">
                <a:extLst>
                  <a:ext uri="{FF2B5EF4-FFF2-40B4-BE49-F238E27FC236}">
                    <a16:creationId xmlns:a16="http://schemas.microsoft.com/office/drawing/2014/main" id="{E6141067-3275-4DD2-82F7-5790A19FCB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0640" y="1087140"/>
                <a:ext cx="869950" cy="3683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chemeClr val="bg1"/>
                    </a:solidFill>
                    <a:latin typeface="Impact" panose="020B0806030902050204" pitchFamily="34" charset="0"/>
                    <a:ea typeface="华文细黑" panose="02010600040101010101" pitchFamily="2" charset="-122"/>
                  </a:rPr>
                  <a:t>0</a:t>
                </a:r>
                <a:endParaRPr lang="zh-CN" altLang="en-US" sz="1600" dirty="0">
                  <a:solidFill>
                    <a:schemeClr val="bg1"/>
                  </a:solidFill>
                  <a:latin typeface="Impact" panose="020B0806030902050204" pitchFamily="34" charset="0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CDA1A497-3BE6-4EF6-AF96-202EFFE1A71A}"/>
                  </a:ext>
                </a:extLst>
              </p:cNvPr>
              <p:cNvGrpSpPr/>
              <p:nvPr/>
            </p:nvGrpSpPr>
            <p:grpSpPr>
              <a:xfrm>
                <a:off x="1741140" y="1131590"/>
                <a:ext cx="382589" cy="289333"/>
                <a:chOff x="1741140" y="1131590"/>
                <a:chExt cx="382589" cy="289333"/>
              </a:xfrm>
              <a:grpFill/>
            </p:grpSpPr>
            <p:sp>
              <p:nvSpPr>
                <p:cNvPr id="14" name="同侧圆角矩形 9">
                  <a:extLst>
                    <a:ext uri="{FF2B5EF4-FFF2-40B4-BE49-F238E27FC236}">
                      <a16:creationId xmlns:a16="http://schemas.microsoft.com/office/drawing/2014/main" id="{CB27822B-B243-4DEF-AFB5-6AE7E3F06F11}"/>
                    </a:ext>
                  </a:extLst>
                </p:cNvPr>
                <p:cNvSpPr/>
                <p:nvPr/>
              </p:nvSpPr>
              <p:spPr>
                <a:xfrm rot="5400000" flipV="1">
                  <a:off x="1956208" y="1253401"/>
                  <a:ext cx="289332" cy="4571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solidFill>
                      <a:schemeClr val="bg1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" name="任意多边形 10">
                  <a:extLst>
                    <a:ext uri="{FF2B5EF4-FFF2-40B4-BE49-F238E27FC236}">
                      <a16:creationId xmlns:a16="http://schemas.microsoft.com/office/drawing/2014/main" id="{267284DE-C0D4-4CC7-8275-3FB12709F8B1}"/>
                    </a:ext>
                  </a:extLst>
                </p:cNvPr>
                <p:cNvSpPr/>
                <p:nvPr/>
              </p:nvSpPr>
              <p:spPr>
                <a:xfrm>
                  <a:off x="1741140" y="1131590"/>
                  <a:ext cx="279400" cy="260350"/>
                </a:xfrm>
                <a:custGeom>
                  <a:avLst/>
                  <a:gdLst>
                    <a:gd name="connsiteX0" fmla="*/ 130015 w 280019"/>
                    <a:gd name="connsiteY0" fmla="*/ 0 h 260031"/>
                    <a:gd name="connsiteX1" fmla="*/ 280019 w 280019"/>
                    <a:gd name="connsiteY1" fmla="*/ 0 h 260031"/>
                    <a:gd name="connsiteX2" fmla="*/ 280019 w 280019"/>
                    <a:gd name="connsiteY2" fmla="*/ 260031 h 260031"/>
                    <a:gd name="connsiteX3" fmla="*/ 130015 w 280019"/>
                    <a:gd name="connsiteY3" fmla="*/ 260031 h 260031"/>
                    <a:gd name="connsiteX4" fmla="*/ 0 w 280019"/>
                    <a:gd name="connsiteY4" fmla="*/ 130016 h 260031"/>
                    <a:gd name="connsiteX5" fmla="*/ 130015 w 280019"/>
                    <a:gd name="connsiteY5" fmla="*/ 0 h 260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0019" h="260031">
                      <a:moveTo>
                        <a:pt x="130015" y="0"/>
                      </a:moveTo>
                      <a:lnTo>
                        <a:pt x="280019" y="0"/>
                      </a:lnTo>
                      <a:lnTo>
                        <a:pt x="280019" y="260031"/>
                      </a:lnTo>
                      <a:lnTo>
                        <a:pt x="130015" y="260031"/>
                      </a:lnTo>
                      <a:cubicBezTo>
                        <a:pt x="58210" y="260031"/>
                        <a:pt x="0" y="201821"/>
                        <a:pt x="0" y="130016"/>
                      </a:cubicBezTo>
                      <a:cubicBezTo>
                        <a:pt x="0" y="58210"/>
                        <a:pt x="58210" y="0"/>
                        <a:pt x="13001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dirty="0">
                      <a:solidFill>
                        <a:schemeClr val="bg1"/>
                      </a:solidFill>
                      <a:latin typeface="Impact" panose="020B0806030902050204" pitchFamily="34" charset="0"/>
                    </a:rPr>
                    <a:t>A</a:t>
                  </a:r>
                  <a:endParaRPr lang="zh-CN" altLang="en-US" dirty="0">
                    <a:solidFill>
                      <a:schemeClr val="bg1"/>
                    </a:solidFill>
                    <a:latin typeface="Impact" panose="020B0806030902050204" pitchFamily="34" charset="0"/>
                  </a:endParaRPr>
                </a:p>
              </p:txBody>
            </p: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2988DCB-345F-4923-81C4-F7B53E1B5DEC}"/>
                </a:ext>
              </a:extLst>
            </p:cNvPr>
            <p:cNvGrpSpPr/>
            <p:nvPr/>
          </p:nvGrpSpPr>
          <p:grpSpPr>
            <a:xfrm>
              <a:off x="4015498" y="3334926"/>
              <a:ext cx="5760450" cy="368414"/>
              <a:chOff x="1741140" y="1468140"/>
              <a:chExt cx="5759450" cy="368300"/>
            </a:xfrm>
            <a:solidFill>
              <a:srgbClr val="433A4B"/>
            </a:solidFill>
          </p:grpSpPr>
          <p:sp>
            <p:nvSpPr>
              <p:cNvPr id="17" name="文本框 367">
                <a:extLst>
                  <a:ext uri="{FF2B5EF4-FFF2-40B4-BE49-F238E27FC236}">
                    <a16:creationId xmlns:a16="http://schemas.microsoft.com/office/drawing/2014/main" id="{88629923-CDB0-49C9-9F3B-7551E161B5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0640" y="1468140"/>
                <a:ext cx="869950" cy="3683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chemeClr val="bg1"/>
                    </a:solidFill>
                    <a:latin typeface="Impact" panose="020B0806030902050204" pitchFamily="34" charset="0"/>
                    <a:ea typeface="华文细黑" panose="02010600040101010101" pitchFamily="2" charset="-122"/>
                  </a:rPr>
                  <a:t>15</a:t>
                </a:r>
                <a:endParaRPr lang="zh-CN" altLang="en-US" sz="1600" dirty="0">
                  <a:solidFill>
                    <a:schemeClr val="bg1"/>
                  </a:solidFill>
                  <a:latin typeface="Impact" panose="020B0806030902050204" pitchFamily="34" charset="0"/>
                  <a:ea typeface="华文细黑" panose="02010600040101010101" pitchFamily="2" charset="-122"/>
                </a:endParaRPr>
              </a:p>
            </p:txBody>
          </p:sp>
          <p:sp>
            <p:nvSpPr>
              <p:cNvPr id="18" name="同侧圆角矩形 13">
                <a:extLst>
                  <a:ext uri="{FF2B5EF4-FFF2-40B4-BE49-F238E27FC236}">
                    <a16:creationId xmlns:a16="http://schemas.microsoft.com/office/drawing/2014/main" id="{F1CC23F0-8BF5-45E2-B42C-5433C117734D}"/>
                  </a:ext>
                </a:extLst>
              </p:cNvPr>
              <p:cNvSpPr/>
              <p:nvPr/>
            </p:nvSpPr>
            <p:spPr>
              <a:xfrm rot="5400000">
                <a:off x="3864422" y="-224929"/>
                <a:ext cx="260350" cy="374173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任意多边形 14">
                <a:extLst>
                  <a:ext uri="{FF2B5EF4-FFF2-40B4-BE49-F238E27FC236}">
                    <a16:creationId xmlns:a16="http://schemas.microsoft.com/office/drawing/2014/main" id="{27CF695C-1DE7-4C8A-9D19-A6E81739DCDC}"/>
                  </a:ext>
                </a:extLst>
              </p:cNvPr>
              <p:cNvSpPr/>
              <p:nvPr/>
            </p:nvSpPr>
            <p:spPr>
              <a:xfrm>
                <a:off x="1741140" y="1512590"/>
                <a:ext cx="279400" cy="260350"/>
              </a:xfrm>
              <a:custGeom>
                <a:avLst/>
                <a:gdLst>
                  <a:gd name="connsiteX0" fmla="*/ 130015 w 280019"/>
                  <a:gd name="connsiteY0" fmla="*/ 0 h 260031"/>
                  <a:gd name="connsiteX1" fmla="*/ 280019 w 280019"/>
                  <a:gd name="connsiteY1" fmla="*/ 0 h 260031"/>
                  <a:gd name="connsiteX2" fmla="*/ 280019 w 280019"/>
                  <a:gd name="connsiteY2" fmla="*/ 260031 h 260031"/>
                  <a:gd name="connsiteX3" fmla="*/ 130015 w 280019"/>
                  <a:gd name="connsiteY3" fmla="*/ 260031 h 260031"/>
                  <a:gd name="connsiteX4" fmla="*/ 0 w 280019"/>
                  <a:gd name="connsiteY4" fmla="*/ 130016 h 260031"/>
                  <a:gd name="connsiteX5" fmla="*/ 130015 w 280019"/>
                  <a:gd name="connsiteY5" fmla="*/ 0 h 260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19" h="260031">
                    <a:moveTo>
                      <a:pt x="130015" y="0"/>
                    </a:moveTo>
                    <a:lnTo>
                      <a:pt x="280019" y="0"/>
                    </a:lnTo>
                    <a:lnTo>
                      <a:pt x="280019" y="260031"/>
                    </a:lnTo>
                    <a:lnTo>
                      <a:pt x="130015" y="260031"/>
                    </a:lnTo>
                    <a:cubicBezTo>
                      <a:pt x="58210" y="260031"/>
                      <a:pt x="0" y="201821"/>
                      <a:pt x="0" y="130016"/>
                    </a:cubicBezTo>
                    <a:cubicBezTo>
                      <a:pt x="0" y="58210"/>
                      <a:pt x="58210" y="0"/>
                      <a:pt x="1300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B</a:t>
                </a:r>
                <a:endParaRPr lang="zh-CN" altLang="en-US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D8574A50-9681-4DBC-82E8-488EC58061A5}"/>
                </a:ext>
              </a:extLst>
            </p:cNvPr>
            <p:cNvGrpSpPr/>
            <p:nvPr/>
          </p:nvGrpSpPr>
          <p:grpSpPr>
            <a:xfrm>
              <a:off x="4015498" y="4599760"/>
              <a:ext cx="5760450" cy="368414"/>
              <a:chOff x="1741140" y="1849140"/>
              <a:chExt cx="5759450" cy="368300"/>
            </a:xfrm>
            <a:solidFill>
              <a:srgbClr val="433A4B"/>
            </a:solidFill>
          </p:grpSpPr>
          <p:sp>
            <p:nvSpPr>
              <p:cNvPr id="21" name="文本框 369">
                <a:extLst>
                  <a:ext uri="{FF2B5EF4-FFF2-40B4-BE49-F238E27FC236}">
                    <a16:creationId xmlns:a16="http://schemas.microsoft.com/office/drawing/2014/main" id="{B3B042AC-6E3E-4436-80E6-E6C2A167DF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0640" y="1849140"/>
                <a:ext cx="869950" cy="3683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chemeClr val="bg1"/>
                    </a:solidFill>
                    <a:latin typeface="Impact" panose="020B0806030902050204" pitchFamily="34" charset="0"/>
                    <a:ea typeface="华文细黑" panose="02010600040101010101" pitchFamily="2" charset="-122"/>
                  </a:rPr>
                  <a:t>3</a:t>
                </a:r>
                <a:endPara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  <a:ea typeface="华文细黑" panose="02010600040101010101" pitchFamily="2" charset="-122"/>
                </a:endParaRPr>
              </a:p>
            </p:txBody>
          </p:sp>
          <p:sp>
            <p:nvSpPr>
              <p:cNvPr id="22" name="同侧圆角矩形 17">
                <a:extLst>
                  <a:ext uri="{FF2B5EF4-FFF2-40B4-BE49-F238E27FC236}">
                    <a16:creationId xmlns:a16="http://schemas.microsoft.com/office/drawing/2014/main" id="{9E15EF1D-BEC6-4676-BB22-1DAC67186457}"/>
                  </a:ext>
                </a:extLst>
              </p:cNvPr>
              <p:cNvSpPr/>
              <p:nvPr/>
            </p:nvSpPr>
            <p:spPr>
              <a:xfrm rot="5400000">
                <a:off x="2622068" y="1401601"/>
                <a:ext cx="260349" cy="12570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任意多边形 18">
                <a:extLst>
                  <a:ext uri="{FF2B5EF4-FFF2-40B4-BE49-F238E27FC236}">
                    <a16:creationId xmlns:a16="http://schemas.microsoft.com/office/drawing/2014/main" id="{06831AA2-801F-440C-B01C-1C01816E41E8}"/>
                  </a:ext>
                </a:extLst>
              </p:cNvPr>
              <p:cNvSpPr/>
              <p:nvPr/>
            </p:nvSpPr>
            <p:spPr>
              <a:xfrm>
                <a:off x="1741140" y="1893590"/>
                <a:ext cx="279400" cy="260350"/>
              </a:xfrm>
              <a:custGeom>
                <a:avLst/>
                <a:gdLst>
                  <a:gd name="connsiteX0" fmla="*/ 130015 w 280019"/>
                  <a:gd name="connsiteY0" fmla="*/ 0 h 260031"/>
                  <a:gd name="connsiteX1" fmla="*/ 280019 w 280019"/>
                  <a:gd name="connsiteY1" fmla="*/ 0 h 260031"/>
                  <a:gd name="connsiteX2" fmla="*/ 280019 w 280019"/>
                  <a:gd name="connsiteY2" fmla="*/ 260031 h 260031"/>
                  <a:gd name="connsiteX3" fmla="*/ 130015 w 280019"/>
                  <a:gd name="connsiteY3" fmla="*/ 260031 h 260031"/>
                  <a:gd name="connsiteX4" fmla="*/ 0 w 280019"/>
                  <a:gd name="connsiteY4" fmla="*/ 130016 h 260031"/>
                  <a:gd name="connsiteX5" fmla="*/ 130015 w 280019"/>
                  <a:gd name="connsiteY5" fmla="*/ 0 h 260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19" h="260031">
                    <a:moveTo>
                      <a:pt x="130015" y="0"/>
                    </a:moveTo>
                    <a:lnTo>
                      <a:pt x="280019" y="0"/>
                    </a:lnTo>
                    <a:lnTo>
                      <a:pt x="280019" y="260031"/>
                    </a:lnTo>
                    <a:lnTo>
                      <a:pt x="130015" y="260031"/>
                    </a:lnTo>
                    <a:cubicBezTo>
                      <a:pt x="58210" y="260031"/>
                      <a:pt x="0" y="201821"/>
                      <a:pt x="0" y="130016"/>
                    </a:cubicBezTo>
                    <a:cubicBezTo>
                      <a:pt x="0" y="58210"/>
                      <a:pt x="58210" y="0"/>
                      <a:pt x="1300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C</a:t>
                </a:r>
                <a:endParaRPr lang="zh-CN" altLang="en-US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44" name="矩形 17">
              <a:extLst>
                <a:ext uri="{FF2B5EF4-FFF2-40B4-BE49-F238E27FC236}">
                  <a16:creationId xmlns:a16="http://schemas.microsoft.com/office/drawing/2014/main" id="{70A236BC-626D-4A39-8343-2DDDE2295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4700" y="1992689"/>
              <a:ext cx="180840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sz="2800" b="1" dirty="0" err="1">
                  <a:latin typeface="Stencil" panose="040409050D0802020404" pitchFamily="82" charset="0"/>
                  <a:ea typeface="超研澤中隸" panose="02010609010101010101" pitchFamily="49" charset="-120"/>
                </a:rPr>
                <a:t>Youtube</a:t>
              </a:r>
              <a:endParaRPr lang="zh-CN" altLang="en-US" sz="2800" b="1" dirty="0">
                <a:solidFill>
                  <a:schemeClr val="bg1">
                    <a:lumMod val="50000"/>
                  </a:schemeClr>
                </a:solidFill>
                <a:latin typeface="Stencil" panose="040409050D0802020404" pitchFamily="82" charset="0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  <p:sp>
          <p:nvSpPr>
            <p:cNvPr id="47" name="矩形 17">
              <a:extLst>
                <a:ext uri="{FF2B5EF4-FFF2-40B4-BE49-F238E27FC236}">
                  <a16:creationId xmlns:a16="http://schemas.microsoft.com/office/drawing/2014/main" id="{68460063-0961-4DA0-8717-BBCB36EA5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4850" y="3247995"/>
              <a:ext cx="222825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sz="2800" b="1" dirty="0">
                  <a:latin typeface="Stencil" panose="040409050D0802020404" pitchFamily="82" charset="0"/>
                  <a:ea typeface="超研澤中隸" panose="02010609010101010101" pitchFamily="49" charset="-120"/>
                </a:rPr>
                <a:t>Instagram</a:t>
              </a:r>
              <a:endParaRPr lang="zh-CN" altLang="en-US" sz="2800" b="1" dirty="0">
                <a:solidFill>
                  <a:schemeClr val="bg1">
                    <a:lumMod val="50000"/>
                  </a:schemeClr>
                </a:solidFill>
                <a:latin typeface="Stencil" panose="040409050D0802020404" pitchFamily="82" charset="0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  <p:sp>
          <p:nvSpPr>
            <p:cNvPr id="48" name="矩形 17">
              <a:extLst>
                <a:ext uri="{FF2B5EF4-FFF2-40B4-BE49-F238E27FC236}">
                  <a16:creationId xmlns:a16="http://schemas.microsoft.com/office/drawing/2014/main" id="{3E95C2CA-56A2-4353-9D9D-BAE0D31F9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7791" y="4512829"/>
              <a:ext cx="168531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sz="2800" b="1" dirty="0" err="1">
                  <a:latin typeface="Stencil" panose="040409050D0802020404" pitchFamily="82" charset="0"/>
                  <a:ea typeface="超研澤中隸" panose="02010609010101010101" pitchFamily="49" charset="-120"/>
                </a:rPr>
                <a:t>BiliBili</a:t>
              </a:r>
              <a:endParaRPr lang="zh-CN" altLang="en-US" sz="2800" b="1" dirty="0">
                <a:solidFill>
                  <a:schemeClr val="bg1">
                    <a:lumMod val="50000"/>
                  </a:schemeClr>
                </a:solidFill>
                <a:latin typeface="Stencil" panose="040409050D0802020404" pitchFamily="82" charset="0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14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EA25291-24AC-4B91-8A54-FB5A6915FAB3}"/>
              </a:ext>
            </a:extLst>
          </p:cNvPr>
          <p:cNvCxnSpPr>
            <a:cxnSpLocks/>
          </p:cNvCxnSpPr>
          <p:nvPr/>
        </p:nvCxnSpPr>
        <p:spPr>
          <a:xfrm>
            <a:off x="290286" y="1181100"/>
            <a:ext cx="11582400" cy="0"/>
          </a:xfrm>
          <a:prstGeom prst="line">
            <a:avLst/>
          </a:prstGeom>
          <a:ln>
            <a:solidFill>
              <a:srgbClr val="433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8">
            <a:extLst>
              <a:ext uri="{FF2B5EF4-FFF2-40B4-BE49-F238E27FC236}">
                <a16:creationId xmlns:a16="http://schemas.microsoft.com/office/drawing/2014/main" id="{7E2105B3-042F-4014-A2BF-48601073A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48" y="425063"/>
            <a:ext cx="488271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受眾數據</a:t>
            </a:r>
            <a:r>
              <a:rPr lang="en-US" altLang="zh-TW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-</a:t>
            </a:r>
            <a:r>
              <a:rPr lang="en-US" altLang="zh-TW" sz="4000" b="1" dirty="0" err="1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BiliBili</a:t>
            </a:r>
            <a:endParaRPr lang="zh-CN" altLang="en-US" sz="4000" b="1" dirty="0">
              <a:solidFill>
                <a:srgbClr val="433A4B"/>
              </a:solidFill>
              <a:latin typeface="Stencil" panose="040409050D0802020404" pitchFamily="82" charset="0"/>
              <a:ea typeface="华文新魏" panose="02010800040101010101" pitchFamily="2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23A8789-85FF-425B-8E3F-845D219A10DC}"/>
              </a:ext>
            </a:extLst>
          </p:cNvPr>
          <p:cNvGrpSpPr/>
          <p:nvPr/>
        </p:nvGrpSpPr>
        <p:grpSpPr>
          <a:xfrm>
            <a:off x="3653848" y="1404171"/>
            <a:ext cx="483939" cy="4558474"/>
            <a:chOff x="871510" y="1404171"/>
            <a:chExt cx="483939" cy="4051245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724B830A-25B9-4C5B-9397-2F3AFA759373}"/>
                </a:ext>
              </a:extLst>
            </p:cNvPr>
            <p:cNvGrpSpPr/>
            <p:nvPr/>
          </p:nvGrpSpPr>
          <p:grpSpPr>
            <a:xfrm rot="5400000" flipV="1">
              <a:off x="-311309" y="2586991"/>
              <a:ext cx="2849577" cy="483938"/>
              <a:chOff x="847" y="2370724"/>
              <a:chExt cx="12191153" cy="2070400"/>
            </a:xfrm>
          </p:grpSpPr>
          <p:sp>
            <p:nvSpPr>
              <p:cNvPr id="7" name="矩形 16">
                <a:extLst>
                  <a:ext uri="{FF2B5EF4-FFF2-40B4-BE49-F238E27FC236}">
                    <a16:creationId xmlns:a16="http://schemas.microsoft.com/office/drawing/2014/main" id="{FCBFB318-57DE-491B-93DD-662A9F9CB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7" y="2371024"/>
                <a:ext cx="6095153" cy="1745459"/>
              </a:xfrm>
              <a:prstGeom prst="rect">
                <a:avLst/>
              </a:prstGeom>
              <a:solidFill>
                <a:srgbClr val="68616F"/>
              </a:solidFill>
              <a:ln w="9525">
                <a:noFill/>
                <a:miter lim="800000"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1" hangingPunct="1">
                  <a:buFont typeface="Arial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2E67446C-0126-4C29-B226-0A395751F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2370724"/>
                <a:ext cx="6096000" cy="1745754"/>
              </a:xfrm>
              <a:prstGeom prst="rect">
                <a:avLst/>
              </a:prstGeom>
              <a:solidFill>
                <a:srgbClr val="7B7383">
                  <a:alpha val="7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>
                  <a:buFont typeface="Arial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15">
                <a:extLst>
                  <a:ext uri="{FF2B5EF4-FFF2-40B4-BE49-F238E27FC236}">
                    <a16:creationId xmlns:a16="http://schemas.microsoft.com/office/drawing/2014/main" id="{570A822A-EA63-48B2-BB94-D295891848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85414" y="4441124"/>
                <a:ext cx="0" cy="0"/>
              </a:xfrm>
              <a:prstGeom prst="line">
                <a:avLst/>
              </a:prstGeom>
              <a:noFill/>
              <a:ln w="15875">
                <a:solidFill>
                  <a:srgbClr val="449FD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9" name="矩形 16">
              <a:extLst>
                <a:ext uri="{FF2B5EF4-FFF2-40B4-BE49-F238E27FC236}">
                  <a16:creationId xmlns:a16="http://schemas.microsoft.com/office/drawing/2014/main" id="{268C9770-1E0A-4436-941E-E57ED5EB23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363070" y="4538919"/>
              <a:ext cx="1424937" cy="408057"/>
            </a:xfrm>
            <a:prstGeom prst="rect">
              <a:avLst/>
            </a:prstGeom>
            <a:solidFill>
              <a:srgbClr val="BCB8C0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" name="矩形 17">
            <a:extLst>
              <a:ext uri="{FF2B5EF4-FFF2-40B4-BE49-F238E27FC236}">
                <a16:creationId xmlns:a16="http://schemas.microsoft.com/office/drawing/2014/main" id="{7168BAC9-B289-4FEB-8F11-312CD47ED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589" y="1944093"/>
            <a:ext cx="18084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</a:rPr>
              <a:t>地區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Stencil" panose="040409050D0802020404" pitchFamily="82" charset="0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31" name="矩形 17">
            <a:extLst>
              <a:ext uri="{FF2B5EF4-FFF2-40B4-BE49-F238E27FC236}">
                <a16:creationId xmlns:a16="http://schemas.microsoft.com/office/drawing/2014/main" id="{8C6D6F7C-18B8-495A-B02D-F692B4497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664" y="3370416"/>
            <a:ext cx="22282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性別</a:t>
            </a:r>
            <a:endParaRPr lang="zh-CN" altLang="en-US" sz="2800" b="1" dirty="0">
              <a:latin typeface="Stencil" panose="040409050D0802020404" pitchFamily="82" charset="0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id="{2AF8AD44-879A-4352-8306-67607330F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135" y="4934363"/>
            <a:ext cx="168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年齡</a:t>
            </a:r>
            <a:endParaRPr lang="zh-CN" altLang="en-US" sz="2800" b="1" dirty="0">
              <a:latin typeface="Stencil" panose="040409050D0802020404" pitchFamily="82" charset="0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38091D43-5E37-4FDC-B272-49AA41B19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5249" y="1513206"/>
            <a:ext cx="75574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廣東：</a:t>
            </a:r>
            <a:r>
              <a:rPr lang="en-US" altLang="zh-TW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16.4%</a:t>
            </a:r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     上海：</a:t>
            </a:r>
            <a:r>
              <a:rPr lang="en-US" altLang="zh-TW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7.1%</a:t>
            </a:r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     </a:t>
            </a:r>
            <a:endParaRPr lang="en-US" altLang="zh-TW" sz="2800" b="1" dirty="0">
              <a:latin typeface="Stencil" panose="040409050D0802020404" pitchFamily="82" charset="0"/>
              <a:ea typeface="超研澤中隸" panose="02010609010101010101" pitchFamily="49" charset="-120"/>
              <a:sym typeface="微软雅黑" pitchFamily="34" charset="-122"/>
            </a:endParaRPr>
          </a:p>
          <a:p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湖北、江蘇：</a:t>
            </a:r>
            <a:r>
              <a:rPr lang="en-US" altLang="zh-TW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6.2%</a:t>
            </a:r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     安徽、山東：</a:t>
            </a:r>
            <a:r>
              <a:rPr lang="en-US" altLang="zh-TW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5.3%</a:t>
            </a:r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      </a:t>
            </a:r>
            <a:endParaRPr lang="en-US" altLang="zh-TW" sz="2800" b="1" dirty="0">
              <a:latin typeface="Stencil" panose="040409050D0802020404" pitchFamily="82" charset="0"/>
              <a:ea typeface="超研澤中隸" panose="02010609010101010101" pitchFamily="49" charset="-120"/>
              <a:sym typeface="微软雅黑" pitchFamily="34" charset="-122"/>
            </a:endParaRPr>
          </a:p>
          <a:p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北京、江西：</a:t>
            </a:r>
            <a:r>
              <a:rPr lang="en-US" altLang="zh-TW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4.9%</a:t>
            </a:r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     四川、浙江：</a:t>
            </a:r>
            <a:r>
              <a:rPr lang="en-US" altLang="zh-TW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4.4%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id="{2A1FF17E-A4E0-45FA-9183-BF5E4C13B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5249" y="3154973"/>
            <a:ext cx="43143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男性：</a:t>
            </a:r>
            <a:r>
              <a:rPr lang="en-US" altLang="zh-TW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75.6%    </a:t>
            </a:r>
          </a:p>
          <a:p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女性：</a:t>
            </a:r>
            <a:r>
              <a:rPr lang="en-US" altLang="zh-TW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24.4%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17C26E03-961F-4227-B6F9-C03F1FC1D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5249" y="4683919"/>
            <a:ext cx="548597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&lt;16</a:t>
            </a:r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：</a:t>
            </a:r>
            <a:r>
              <a:rPr lang="en-US" altLang="zh-TW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10%</a:t>
            </a:r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            </a:t>
            </a:r>
            <a:r>
              <a:rPr lang="en-US" altLang="zh-CN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16~25</a:t>
            </a:r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：</a:t>
            </a:r>
            <a:r>
              <a:rPr lang="en-US" altLang="zh-TW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35%</a:t>
            </a:r>
            <a:endParaRPr lang="en-US" altLang="zh-CN" sz="2800" b="1" dirty="0">
              <a:latin typeface="Stencil" panose="040409050D0802020404" pitchFamily="82" charset="0"/>
              <a:ea typeface="超研澤中隸" panose="02010609010101010101" pitchFamily="49" charset="-120"/>
              <a:sym typeface="微软雅黑" pitchFamily="34" charset="-122"/>
            </a:endParaRPr>
          </a:p>
          <a:p>
            <a:r>
              <a:rPr lang="en-US" altLang="zh-CN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25~40</a:t>
            </a:r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：</a:t>
            </a:r>
            <a:r>
              <a:rPr lang="en-US" altLang="zh-TW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37%</a:t>
            </a:r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        </a:t>
            </a:r>
            <a:r>
              <a:rPr lang="en-US" altLang="zh-CN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&gt;40</a:t>
            </a:r>
            <a:r>
              <a:rPr lang="zh-TW" altLang="en-US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：</a:t>
            </a:r>
            <a:r>
              <a:rPr lang="en-US" altLang="zh-TW" sz="2800" b="1" dirty="0">
                <a:latin typeface="Stencil" panose="040409050D0802020404" pitchFamily="82" charset="0"/>
                <a:ea typeface="超研澤中隸" panose="02010609010101010101" pitchFamily="49" charset="-120"/>
                <a:sym typeface="微软雅黑" pitchFamily="34" charset="-122"/>
              </a:rPr>
              <a:t>18%</a:t>
            </a:r>
            <a:endParaRPr lang="zh-CN" altLang="en-US" sz="2800" b="1" dirty="0">
              <a:latin typeface="Stencil" panose="040409050D0802020404" pitchFamily="82" charset="0"/>
              <a:ea typeface="微软雅黑" panose="020B0503020204020204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065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CA9BB2C-4E17-4002-8D79-9A71F4256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0" name="_14">
            <a:extLst>
              <a:ext uri="{FF2B5EF4-FFF2-40B4-BE49-F238E27FC236}">
                <a16:creationId xmlns:a16="http://schemas.microsoft.com/office/drawing/2014/main" id="{6CC4919C-A70A-4608-8A7E-1BE62EF66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1820838"/>
            <a:ext cx="1146355" cy="245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4800" spc="600" dirty="0">
                <a:solidFill>
                  <a:srgbClr val="433A4B"/>
                </a:solidFill>
                <a:latin typeface="Algerian" panose="04020705040A02060702" pitchFamily="82" charset="0"/>
                <a:ea typeface="華康儷中宋" panose="02020509000000000000" pitchFamily="49" charset="-120"/>
              </a:rPr>
              <a:t>04</a:t>
            </a:r>
            <a:endParaRPr lang="zh-CN" sz="4800" spc="600" dirty="0">
              <a:solidFill>
                <a:srgbClr val="433A4B"/>
              </a:solidFill>
              <a:latin typeface="Algerian" panose="04020705040A02060702" pitchFamily="82" charset="0"/>
              <a:ea typeface="華康儷中宋" panose="02020509000000000000" pitchFamily="49" charset="-120"/>
            </a:endParaRPr>
          </a:p>
        </p:txBody>
      </p:sp>
      <p:cxnSp>
        <p:nvCxnSpPr>
          <p:cNvPr id="26" name="直接连接符 27">
            <a:extLst>
              <a:ext uri="{FF2B5EF4-FFF2-40B4-BE49-F238E27FC236}">
                <a16:creationId xmlns:a16="http://schemas.microsoft.com/office/drawing/2014/main" id="{C4324919-356F-44EF-8536-DF24D771BC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61080" y="1820838"/>
            <a:ext cx="0" cy="2519906"/>
          </a:xfrm>
          <a:prstGeom prst="line">
            <a:avLst/>
          </a:prstGeom>
          <a:noFill/>
          <a:ln w="19050">
            <a:solidFill>
              <a:srgbClr val="433A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矩形 11">
            <a:extLst>
              <a:ext uri="{FF2B5EF4-FFF2-40B4-BE49-F238E27FC236}">
                <a16:creationId xmlns:a16="http://schemas.microsoft.com/office/drawing/2014/main" id="{639EA851-B237-463B-A307-1D196EA24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669" y="2580726"/>
            <a:ext cx="36471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54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分工與心得</a:t>
            </a:r>
            <a:endParaRPr lang="zh-CN" altLang="en-US" sz="5400" b="1" dirty="0">
              <a:solidFill>
                <a:srgbClr val="433A4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97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EA25291-24AC-4B91-8A54-FB5A6915FAB3}"/>
              </a:ext>
            </a:extLst>
          </p:cNvPr>
          <p:cNvCxnSpPr>
            <a:cxnSpLocks/>
          </p:cNvCxnSpPr>
          <p:nvPr/>
        </p:nvCxnSpPr>
        <p:spPr>
          <a:xfrm>
            <a:off x="290286" y="1181100"/>
            <a:ext cx="11582400" cy="0"/>
          </a:xfrm>
          <a:prstGeom prst="line">
            <a:avLst/>
          </a:prstGeom>
          <a:ln>
            <a:solidFill>
              <a:srgbClr val="433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8A4AD855-FAF0-4219-A923-D35018137BA0}"/>
              </a:ext>
            </a:extLst>
          </p:cNvPr>
          <p:cNvGrpSpPr/>
          <p:nvPr/>
        </p:nvGrpSpPr>
        <p:grpSpPr>
          <a:xfrm>
            <a:off x="1661996" y="1598181"/>
            <a:ext cx="8967412" cy="1558690"/>
            <a:chOff x="1802371" y="2970252"/>
            <a:chExt cx="7204481" cy="1252263"/>
          </a:xfrm>
        </p:grpSpPr>
        <p:sp>
          <p:nvSpPr>
            <p:cNvPr id="7" name="六边形 6">
              <a:extLst>
                <a:ext uri="{FF2B5EF4-FFF2-40B4-BE49-F238E27FC236}">
                  <a16:creationId xmlns:a16="http://schemas.microsoft.com/office/drawing/2014/main" id="{4519895D-003C-42EF-B091-3FCD30FF7346}"/>
                </a:ext>
              </a:extLst>
            </p:cNvPr>
            <p:cNvSpPr/>
            <p:nvPr/>
          </p:nvSpPr>
          <p:spPr>
            <a:xfrm>
              <a:off x="1802371" y="2970252"/>
              <a:ext cx="2391684" cy="1252263"/>
            </a:xfrm>
            <a:prstGeom prst="hexagon">
              <a:avLst/>
            </a:prstGeom>
            <a:solidFill>
              <a:srgbClr val="433A4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六边形 7">
              <a:extLst>
                <a:ext uri="{FF2B5EF4-FFF2-40B4-BE49-F238E27FC236}">
                  <a16:creationId xmlns:a16="http://schemas.microsoft.com/office/drawing/2014/main" id="{E8CFDB9F-3271-439B-B714-B064D0C4E663}"/>
                </a:ext>
              </a:extLst>
            </p:cNvPr>
            <p:cNvSpPr/>
            <p:nvPr/>
          </p:nvSpPr>
          <p:spPr>
            <a:xfrm>
              <a:off x="4207805" y="2970252"/>
              <a:ext cx="2391684" cy="1252263"/>
            </a:xfrm>
            <a:prstGeom prst="hexagon">
              <a:avLst/>
            </a:prstGeom>
            <a:solidFill>
              <a:srgbClr val="433A4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六边形 8">
              <a:extLst>
                <a:ext uri="{FF2B5EF4-FFF2-40B4-BE49-F238E27FC236}">
                  <a16:creationId xmlns:a16="http://schemas.microsoft.com/office/drawing/2014/main" id="{72EB32CB-6950-47C3-B953-44C86562CFA4}"/>
                </a:ext>
              </a:extLst>
            </p:cNvPr>
            <p:cNvSpPr/>
            <p:nvPr/>
          </p:nvSpPr>
          <p:spPr>
            <a:xfrm>
              <a:off x="6615168" y="2970252"/>
              <a:ext cx="2391684" cy="1252263"/>
            </a:xfrm>
            <a:prstGeom prst="hexagon">
              <a:avLst/>
            </a:prstGeom>
            <a:solidFill>
              <a:srgbClr val="433A4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20">
              <a:extLst>
                <a:ext uri="{FF2B5EF4-FFF2-40B4-BE49-F238E27FC236}">
                  <a16:creationId xmlns:a16="http://schemas.microsoft.com/office/drawing/2014/main" id="{7B6A77AA-1FF7-4553-9AD4-82C174AB90C0}"/>
                </a:ext>
              </a:extLst>
            </p:cNvPr>
            <p:cNvSpPr txBox="1"/>
            <p:nvPr/>
          </p:nvSpPr>
          <p:spPr>
            <a:xfrm>
              <a:off x="2305856" y="3294404"/>
              <a:ext cx="1384711" cy="56872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rgbClr val="FFFFFF"/>
                  </a:solidFill>
                  <a:latin typeface="Impact" panose="020B0806030902050204" pitchFamily="34" charset="0"/>
                  <a:ea typeface="超研澤中隸" panose="02010609010101010101" pitchFamily="49" charset="-120"/>
                </a:rPr>
                <a:t>徐意甯</a:t>
              </a:r>
              <a:endParaRPr lang="zh-CN" altLang="en-US" sz="4000" b="1" dirty="0">
                <a:solidFill>
                  <a:srgbClr val="FFFFFF"/>
                </a:solidFill>
                <a:latin typeface="Impact" panose="020B080603090205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11" name="文本框 21">
              <a:extLst>
                <a:ext uri="{FF2B5EF4-FFF2-40B4-BE49-F238E27FC236}">
                  <a16:creationId xmlns:a16="http://schemas.microsoft.com/office/drawing/2014/main" id="{15D3CE21-2D72-4A24-9AD0-B44E6E1D95C6}"/>
                </a:ext>
              </a:extLst>
            </p:cNvPr>
            <p:cNvSpPr txBox="1"/>
            <p:nvPr/>
          </p:nvSpPr>
          <p:spPr>
            <a:xfrm>
              <a:off x="7118654" y="3294404"/>
              <a:ext cx="1384711" cy="56872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rgbClr val="FFFFFF"/>
                  </a:solidFill>
                  <a:latin typeface="Impact" panose="020B0806030902050204" pitchFamily="34" charset="0"/>
                  <a:ea typeface="超研澤中隸" panose="02010609010101010101" pitchFamily="49" charset="-120"/>
                </a:rPr>
                <a:t>黃卉婕</a:t>
              </a:r>
              <a:endParaRPr lang="zh-CN" altLang="en-US" sz="4000" b="1" dirty="0">
                <a:solidFill>
                  <a:srgbClr val="FFFFFF"/>
                </a:solidFill>
                <a:latin typeface="Impact" panose="020B080603090205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EC8677E9-F368-4D5F-98C6-9831431024FB}"/>
                </a:ext>
              </a:extLst>
            </p:cNvPr>
            <p:cNvSpPr txBox="1"/>
            <p:nvPr/>
          </p:nvSpPr>
          <p:spPr>
            <a:xfrm>
              <a:off x="4780075" y="3294404"/>
              <a:ext cx="1384711" cy="56872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rgbClr val="FFFFFF"/>
                  </a:solidFill>
                  <a:latin typeface="Impact" panose="020B0806030902050204" pitchFamily="34" charset="0"/>
                  <a:ea typeface="超研澤中隸" panose="02010609010101010101" pitchFamily="49" charset="-120"/>
                </a:rPr>
                <a:t>林卉珊</a:t>
              </a:r>
              <a:endParaRPr lang="zh-CN" altLang="en-US" sz="4000" b="1" dirty="0">
                <a:solidFill>
                  <a:srgbClr val="FFFFFF"/>
                </a:solidFill>
                <a:latin typeface="Impact" panose="020B0806030902050204" pitchFamily="34" charset="0"/>
                <a:ea typeface="方正姚体" panose="02010601030101010101" pitchFamily="2" charset="-122"/>
              </a:endParaRPr>
            </a:p>
          </p:txBody>
        </p:sp>
      </p:grpSp>
      <p:sp>
        <p:nvSpPr>
          <p:cNvPr id="19" name="TextBox 8">
            <a:extLst>
              <a:ext uri="{FF2B5EF4-FFF2-40B4-BE49-F238E27FC236}">
                <a16:creationId xmlns:a16="http://schemas.microsoft.com/office/drawing/2014/main" id="{90AEF4F3-2BDA-4837-BC27-8CB39B1B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48" y="425063"/>
            <a:ext cx="488271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工作分配</a:t>
            </a:r>
            <a:endParaRPr lang="zh-CN" altLang="en-US" sz="4000" b="1" dirty="0">
              <a:solidFill>
                <a:srgbClr val="433A4B"/>
              </a:solidFill>
              <a:latin typeface="Stencil" panose="040409050D0802020404" pitchFamily="82" charset="0"/>
              <a:ea typeface="华文新魏" panose="02010800040101010101" pitchFamily="2" charset="-122"/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C5C88C3D-28CC-4B57-B6AC-A7465A607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996" y="3429794"/>
            <a:ext cx="29769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/>
            <a:r>
              <a:rPr lang="zh-TW" altLang="en-US" sz="2400" dirty="0">
                <a:ea typeface="超研澤中隸" panose="02010609010101010101" pitchFamily="49" charset="-120"/>
              </a:rPr>
              <a:t>書面資料查詢及彙整</a:t>
            </a:r>
            <a:endParaRPr lang="en-US" altLang="zh-TW" sz="2400" dirty="0">
              <a:ea typeface="超研澤中隸" panose="02010609010101010101" pitchFamily="49" charset="-120"/>
            </a:endParaRPr>
          </a:p>
          <a:p>
            <a:pPr algn="ctr"/>
            <a:r>
              <a:rPr lang="zh-TW" altLang="en-US" sz="2400" dirty="0">
                <a:ea typeface="超研澤中隸" panose="02010609010101010101" pitchFamily="49" charset="-120"/>
              </a:rPr>
              <a:t>平台數據統整</a:t>
            </a:r>
            <a:endParaRPr lang="en-US" altLang="zh-TW" sz="2400" dirty="0">
              <a:ea typeface="超研澤中隸" panose="02010609010101010101" pitchFamily="49" charset="-120"/>
            </a:endParaRPr>
          </a:p>
          <a:p>
            <a:pPr algn="ctr"/>
            <a:r>
              <a:rPr lang="zh-TW" altLang="en-US" sz="2400" dirty="0">
                <a:ea typeface="超研澤中隸" panose="02010609010101010101" pitchFamily="49" charset="-120"/>
              </a:rPr>
              <a:t>圖片搜尋</a:t>
            </a:r>
            <a:endParaRPr lang="en-US" altLang="zh-TW" sz="2400" dirty="0">
              <a:ea typeface="超研澤中隸" panose="02010609010101010101" pitchFamily="49" charset="-120"/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B2D5C6E2-0B29-4B30-B74F-B9615D567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2481" y="3434068"/>
            <a:ext cx="29769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/>
            <a:r>
              <a:rPr lang="zh-TW" altLang="en-US" sz="2400" dirty="0">
                <a:ea typeface="超研澤中隸" panose="02010609010101010101" pitchFamily="49" charset="-120"/>
              </a:rPr>
              <a:t>書面資料彙整</a:t>
            </a:r>
            <a:endParaRPr lang="en-US" altLang="zh-TW" sz="2400" dirty="0">
              <a:ea typeface="超研澤中隸" panose="02010609010101010101" pitchFamily="49" charset="-120"/>
            </a:endParaRPr>
          </a:p>
          <a:p>
            <a:pPr lvl="0" algn="ctr"/>
            <a:r>
              <a:rPr lang="zh-TW" altLang="en-US" sz="2400" dirty="0">
                <a:ea typeface="超研澤中隸" panose="02010609010101010101" pitchFamily="49" charset="-120"/>
              </a:rPr>
              <a:t>影片製作</a:t>
            </a:r>
            <a:endParaRPr lang="en-US" altLang="zh-TW" sz="2400" dirty="0">
              <a:ea typeface="超研澤中隸" panose="02010609010101010101" pitchFamily="49" charset="-120"/>
            </a:endParaRPr>
          </a:p>
          <a:p>
            <a:pPr lvl="0" algn="ctr"/>
            <a:r>
              <a:rPr lang="zh-TW" altLang="en-US" sz="2400" dirty="0">
                <a:ea typeface="超研澤中隸" panose="02010609010101010101" pitchFamily="49" charset="-120"/>
              </a:rPr>
              <a:t>圖片搜尋</a:t>
            </a:r>
            <a:endParaRPr lang="en-US" altLang="zh-TW" sz="2400" dirty="0">
              <a:ea typeface="超研澤中隸" panose="02010609010101010101" pitchFamily="49" charset="-120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12CE4682-9823-4F8D-8927-7A977B9CD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3022" y="3429794"/>
            <a:ext cx="29769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/>
            <a:r>
              <a:rPr lang="zh-TW" altLang="en-US" sz="2400" dirty="0">
                <a:ea typeface="超研澤中隸" panose="02010609010101010101" pitchFamily="49" charset="-120"/>
              </a:rPr>
              <a:t>逐字稿</a:t>
            </a:r>
            <a:endParaRPr lang="en-US" altLang="zh-TW" sz="2400" dirty="0">
              <a:ea typeface="超研澤中隸" panose="02010609010101010101" pitchFamily="49" charset="-120"/>
            </a:endParaRPr>
          </a:p>
          <a:p>
            <a:pPr lvl="0" algn="ctr"/>
            <a:r>
              <a:rPr lang="zh-TW" altLang="en-US" sz="2400" dirty="0">
                <a:ea typeface="超研澤中隸" panose="02010609010101010101" pitchFamily="49" charset="-120"/>
              </a:rPr>
              <a:t>配音</a:t>
            </a:r>
            <a:endParaRPr lang="en-US" altLang="zh-TW" sz="2400" dirty="0">
              <a:ea typeface="超研澤中隸" panose="02010609010101010101" pitchFamily="49" charset="-120"/>
            </a:endParaRPr>
          </a:p>
          <a:p>
            <a:pPr lvl="0" algn="ctr"/>
            <a:r>
              <a:rPr lang="zh-TW" altLang="en-US" sz="2400" dirty="0">
                <a:ea typeface="超研澤中隸" panose="02010609010101010101" pitchFamily="49" charset="-120"/>
              </a:rPr>
              <a:t>圖片搜尋</a:t>
            </a:r>
            <a:endParaRPr lang="en-US" altLang="zh-TW" sz="2400" dirty="0">
              <a:ea typeface="超研澤中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08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EA25291-24AC-4B91-8A54-FB5A6915FAB3}"/>
              </a:ext>
            </a:extLst>
          </p:cNvPr>
          <p:cNvCxnSpPr>
            <a:cxnSpLocks/>
          </p:cNvCxnSpPr>
          <p:nvPr/>
        </p:nvCxnSpPr>
        <p:spPr>
          <a:xfrm>
            <a:off x="290286" y="1181100"/>
            <a:ext cx="11582400" cy="0"/>
          </a:xfrm>
          <a:prstGeom prst="line">
            <a:avLst/>
          </a:prstGeom>
          <a:ln>
            <a:solidFill>
              <a:srgbClr val="433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8">
            <a:extLst>
              <a:ext uri="{FF2B5EF4-FFF2-40B4-BE49-F238E27FC236}">
                <a16:creationId xmlns:a16="http://schemas.microsoft.com/office/drawing/2014/main" id="{C07C36B5-FE80-489D-88AF-B72A0B284047}"/>
              </a:ext>
            </a:extLst>
          </p:cNvPr>
          <p:cNvGrpSpPr/>
          <p:nvPr/>
        </p:nvGrpSpPr>
        <p:grpSpPr>
          <a:xfrm>
            <a:off x="5942510" y="1869617"/>
            <a:ext cx="4887495" cy="4065680"/>
            <a:chOff x="4943871" y="1701800"/>
            <a:chExt cx="6552804" cy="4390504"/>
          </a:xfrm>
          <a:noFill/>
        </p:grpSpPr>
        <p:sp>
          <p:nvSpPr>
            <p:cNvPr id="7" name="3">
              <a:extLst>
                <a:ext uri="{FF2B5EF4-FFF2-40B4-BE49-F238E27FC236}">
                  <a16:creationId xmlns:a16="http://schemas.microsoft.com/office/drawing/2014/main" id="{9A20B50A-F187-42F0-AEB9-F27851DCC61C}"/>
                </a:ext>
              </a:extLst>
            </p:cNvPr>
            <p:cNvSpPr/>
            <p:nvPr/>
          </p:nvSpPr>
          <p:spPr>
            <a:xfrm>
              <a:off x="5447928" y="1701800"/>
              <a:ext cx="6048747" cy="4390504"/>
            </a:xfrm>
            <a:prstGeom prst="rect">
              <a:avLst/>
            </a:prstGeom>
            <a:grpFill/>
            <a:ln>
              <a:solidFill>
                <a:srgbClr val="433A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25">
              <a:extLst>
                <a:ext uri="{FF2B5EF4-FFF2-40B4-BE49-F238E27FC236}">
                  <a16:creationId xmlns:a16="http://schemas.microsoft.com/office/drawing/2014/main" id="{4A151C8C-0E0C-4111-BA5F-0C57AD576DC6}"/>
                </a:ext>
              </a:extLst>
            </p:cNvPr>
            <p:cNvSpPr/>
            <p:nvPr/>
          </p:nvSpPr>
          <p:spPr>
            <a:xfrm rot="16200000">
              <a:off x="3000647" y="3645024"/>
              <a:ext cx="4390504" cy="504056"/>
            </a:xfrm>
            <a:custGeom>
              <a:avLst/>
              <a:gdLst>
                <a:gd name="connsiteX0" fmla="*/ 4390504 w 4390504"/>
                <a:gd name="connsiteY0" fmla="*/ 216024 h 504056"/>
                <a:gd name="connsiteX1" fmla="*/ 4390504 w 4390504"/>
                <a:gd name="connsiteY1" fmla="*/ 504056 h 504056"/>
                <a:gd name="connsiteX2" fmla="*/ 0 w 4390504"/>
                <a:gd name="connsiteY2" fmla="*/ 504056 h 504056"/>
                <a:gd name="connsiteX3" fmla="*/ 0 w 4390504"/>
                <a:gd name="connsiteY3" fmla="*/ 216024 h 504056"/>
                <a:gd name="connsiteX4" fmla="*/ 1985629 w 4390504"/>
                <a:gd name="connsiteY4" fmla="*/ 216024 h 504056"/>
                <a:gd name="connsiteX5" fmla="*/ 2195252 w 4390504"/>
                <a:gd name="connsiteY5" fmla="*/ 0 h 504056"/>
                <a:gd name="connsiteX6" fmla="*/ 2404874 w 4390504"/>
                <a:gd name="connsiteY6" fmla="*/ 216024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90504" h="504056">
                  <a:moveTo>
                    <a:pt x="4390504" y="216024"/>
                  </a:moveTo>
                  <a:lnTo>
                    <a:pt x="4390504" y="504056"/>
                  </a:lnTo>
                  <a:lnTo>
                    <a:pt x="0" y="504056"/>
                  </a:lnTo>
                  <a:lnTo>
                    <a:pt x="0" y="216024"/>
                  </a:lnTo>
                  <a:lnTo>
                    <a:pt x="1985629" y="216024"/>
                  </a:lnTo>
                  <a:lnTo>
                    <a:pt x="2195252" y="0"/>
                  </a:lnTo>
                  <a:lnTo>
                    <a:pt x="2404874" y="216024"/>
                  </a:lnTo>
                  <a:close/>
                </a:path>
              </a:pathLst>
            </a:custGeom>
            <a:solidFill>
              <a:srgbClr val="433A4B"/>
            </a:solidFill>
            <a:ln>
              <a:solidFill>
                <a:srgbClr val="433A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4DCCD1A4-9E6C-47E8-AF9D-724287AFE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48" y="425063"/>
            <a:ext cx="488271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心得</a:t>
            </a:r>
            <a:r>
              <a:rPr lang="en-US" altLang="zh-TW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-</a:t>
            </a:r>
            <a:r>
              <a:rPr lang="zh-TW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徐意甯</a:t>
            </a:r>
            <a:endParaRPr lang="zh-CN" altLang="en-US" sz="4000" b="1" dirty="0">
              <a:solidFill>
                <a:srgbClr val="433A4B"/>
              </a:solidFill>
              <a:latin typeface="Stencil" panose="040409050D0802020404" pitchFamily="82" charset="0"/>
              <a:ea typeface="华文新魏" panose="02010800040101010101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47ECC6-8211-44CB-AE1B-50BAC7524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2216" y="2563629"/>
            <a:ext cx="409386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zh-TW" altLang="en-US" sz="2400" dirty="0">
                <a:ea typeface="超研澤中隸" panose="02010609010101010101" pitchFamily="49" charset="-120"/>
              </a:rPr>
              <a:t>能活用自己的科系所學，規劃並製作出這支影片讓大眾更了解飲食是很有成就感的一件事。</a:t>
            </a:r>
            <a:endParaRPr lang="en-US" altLang="zh-TW" sz="2400" dirty="0">
              <a:ea typeface="超研澤中隸" panose="02010609010101010101" pitchFamily="49" charset="-120"/>
            </a:endParaRPr>
          </a:p>
          <a:p>
            <a:pPr lvl="0"/>
            <a:r>
              <a:rPr lang="zh-TW" altLang="en-US" sz="2400" dirty="0">
                <a:ea typeface="超研澤中隸" panose="02010609010101010101" pitchFamily="49" charset="-120"/>
              </a:rPr>
              <a:t>第一次嘗試製作影片有很多待學習的地方，也謝謝組員們辛苦共同製作。</a:t>
            </a:r>
            <a:endParaRPr lang="zh-TW" altLang="zh-TW" sz="2400" dirty="0">
              <a:ea typeface="超研澤中隸" panose="02010609010101010101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7947310-245F-4E4A-A501-19CC440D6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059" y="2271683"/>
            <a:ext cx="4813216" cy="3262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52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EA25291-24AC-4B91-8A54-FB5A6915FAB3}"/>
              </a:ext>
            </a:extLst>
          </p:cNvPr>
          <p:cNvCxnSpPr>
            <a:cxnSpLocks/>
          </p:cNvCxnSpPr>
          <p:nvPr/>
        </p:nvCxnSpPr>
        <p:spPr>
          <a:xfrm>
            <a:off x="290286" y="1181100"/>
            <a:ext cx="11582400" cy="0"/>
          </a:xfrm>
          <a:prstGeom prst="line">
            <a:avLst/>
          </a:prstGeom>
          <a:ln>
            <a:solidFill>
              <a:srgbClr val="433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8">
            <a:extLst>
              <a:ext uri="{FF2B5EF4-FFF2-40B4-BE49-F238E27FC236}">
                <a16:creationId xmlns:a16="http://schemas.microsoft.com/office/drawing/2014/main" id="{C07C36B5-FE80-489D-88AF-B72A0B284047}"/>
              </a:ext>
            </a:extLst>
          </p:cNvPr>
          <p:cNvGrpSpPr/>
          <p:nvPr/>
        </p:nvGrpSpPr>
        <p:grpSpPr>
          <a:xfrm>
            <a:off x="4772026" y="1869617"/>
            <a:ext cx="6057980" cy="4065680"/>
            <a:chOff x="4943871" y="1701800"/>
            <a:chExt cx="6552804" cy="4390504"/>
          </a:xfrm>
          <a:noFill/>
        </p:grpSpPr>
        <p:sp>
          <p:nvSpPr>
            <p:cNvPr id="7" name="3">
              <a:extLst>
                <a:ext uri="{FF2B5EF4-FFF2-40B4-BE49-F238E27FC236}">
                  <a16:creationId xmlns:a16="http://schemas.microsoft.com/office/drawing/2014/main" id="{9A20B50A-F187-42F0-AEB9-F27851DCC61C}"/>
                </a:ext>
              </a:extLst>
            </p:cNvPr>
            <p:cNvSpPr/>
            <p:nvPr/>
          </p:nvSpPr>
          <p:spPr>
            <a:xfrm>
              <a:off x="5447928" y="1701800"/>
              <a:ext cx="6048747" cy="4390504"/>
            </a:xfrm>
            <a:prstGeom prst="rect">
              <a:avLst/>
            </a:prstGeom>
            <a:grpFill/>
            <a:ln>
              <a:solidFill>
                <a:srgbClr val="433A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25">
              <a:extLst>
                <a:ext uri="{FF2B5EF4-FFF2-40B4-BE49-F238E27FC236}">
                  <a16:creationId xmlns:a16="http://schemas.microsoft.com/office/drawing/2014/main" id="{4A151C8C-0E0C-4111-BA5F-0C57AD576DC6}"/>
                </a:ext>
              </a:extLst>
            </p:cNvPr>
            <p:cNvSpPr/>
            <p:nvPr/>
          </p:nvSpPr>
          <p:spPr>
            <a:xfrm rot="16200000">
              <a:off x="3000647" y="3645024"/>
              <a:ext cx="4390504" cy="504056"/>
            </a:xfrm>
            <a:custGeom>
              <a:avLst/>
              <a:gdLst>
                <a:gd name="connsiteX0" fmla="*/ 4390504 w 4390504"/>
                <a:gd name="connsiteY0" fmla="*/ 216024 h 504056"/>
                <a:gd name="connsiteX1" fmla="*/ 4390504 w 4390504"/>
                <a:gd name="connsiteY1" fmla="*/ 504056 h 504056"/>
                <a:gd name="connsiteX2" fmla="*/ 0 w 4390504"/>
                <a:gd name="connsiteY2" fmla="*/ 504056 h 504056"/>
                <a:gd name="connsiteX3" fmla="*/ 0 w 4390504"/>
                <a:gd name="connsiteY3" fmla="*/ 216024 h 504056"/>
                <a:gd name="connsiteX4" fmla="*/ 1985629 w 4390504"/>
                <a:gd name="connsiteY4" fmla="*/ 216024 h 504056"/>
                <a:gd name="connsiteX5" fmla="*/ 2195252 w 4390504"/>
                <a:gd name="connsiteY5" fmla="*/ 0 h 504056"/>
                <a:gd name="connsiteX6" fmla="*/ 2404874 w 4390504"/>
                <a:gd name="connsiteY6" fmla="*/ 216024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90504" h="504056">
                  <a:moveTo>
                    <a:pt x="4390504" y="216024"/>
                  </a:moveTo>
                  <a:lnTo>
                    <a:pt x="4390504" y="504056"/>
                  </a:lnTo>
                  <a:lnTo>
                    <a:pt x="0" y="504056"/>
                  </a:lnTo>
                  <a:lnTo>
                    <a:pt x="0" y="216024"/>
                  </a:lnTo>
                  <a:lnTo>
                    <a:pt x="1985629" y="216024"/>
                  </a:lnTo>
                  <a:lnTo>
                    <a:pt x="2195252" y="0"/>
                  </a:lnTo>
                  <a:lnTo>
                    <a:pt x="2404874" y="216024"/>
                  </a:lnTo>
                  <a:close/>
                </a:path>
              </a:pathLst>
            </a:custGeom>
            <a:solidFill>
              <a:srgbClr val="433A4B"/>
            </a:solidFill>
            <a:ln>
              <a:solidFill>
                <a:srgbClr val="433A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4DCCD1A4-9E6C-47E8-AF9D-724287AFE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48" y="425063"/>
            <a:ext cx="488271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心得</a:t>
            </a:r>
            <a:r>
              <a:rPr lang="en-US" altLang="zh-TW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-</a:t>
            </a:r>
            <a:r>
              <a:rPr lang="zh-TW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林卉珊</a:t>
            </a:r>
            <a:endParaRPr lang="zh-CN" altLang="en-US" sz="4000" b="1" dirty="0">
              <a:solidFill>
                <a:srgbClr val="433A4B"/>
              </a:solidFill>
              <a:latin typeface="Stencil" panose="040409050D0802020404" pitchFamily="82" charset="0"/>
              <a:ea typeface="华文新魏" panose="02010800040101010101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47ECC6-8211-44CB-AE1B-50BAC7524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2320" y="2009630"/>
            <a:ext cx="559198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zh-TW" altLang="en-US" sz="2400" dirty="0">
                <a:ea typeface="超研澤中隸" panose="02010609010101010101" pitchFamily="49" charset="-120"/>
              </a:rPr>
              <a:t>從這次的課堂中了解到製作一個看似簡單又短短的影片，其實要準備的事情有很多。不管是分配時間還是做題材資料的整理，組員們都給予我很大的幫助。</a:t>
            </a:r>
            <a:endParaRPr lang="en-US" altLang="zh-TW" sz="2400" dirty="0">
              <a:ea typeface="超研澤中隸" panose="02010609010101010101" pitchFamily="49" charset="-120"/>
            </a:endParaRPr>
          </a:p>
          <a:p>
            <a:pPr lvl="0"/>
            <a:r>
              <a:rPr lang="zh-TW" altLang="en-US" sz="2400" dirty="0">
                <a:ea typeface="超研澤中隸" panose="02010609010101010101" pitchFamily="49" charset="-120"/>
              </a:rPr>
              <a:t>不是所有組員都是完美的，但我們在課堂裡都有盡力發揮自己的優點。對我來說我們組員的每個人都是一塊拼圖，而這個成品是我們努力拼出來的。雖然有可能會說「沒有做出理想中的影片」，但至少我們有努力過，努力做到完整。</a:t>
            </a:r>
            <a:endParaRPr lang="zh-TW" altLang="zh-TW" sz="2400" dirty="0">
              <a:ea typeface="超研澤中隸" panose="02010609010101010101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D6D4D7-4CE3-40BA-9340-CD4A5D156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51" y="2257425"/>
            <a:ext cx="3277206" cy="3277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04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ED7CEAB-B1C2-442F-AC54-47AF140D2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CDB9F854-A9D3-412D-97BA-E26685B0C013}"/>
              </a:ext>
            </a:extLst>
          </p:cNvPr>
          <p:cNvGrpSpPr/>
          <p:nvPr/>
        </p:nvGrpSpPr>
        <p:grpSpPr>
          <a:xfrm>
            <a:off x="4009824" y="1813799"/>
            <a:ext cx="4170763" cy="619754"/>
            <a:chOff x="1491415" y="2438323"/>
            <a:chExt cx="5421780" cy="732230"/>
          </a:xfrm>
        </p:grpSpPr>
        <p:sp>
          <p:nvSpPr>
            <p:cNvPr id="25" name="_14">
              <a:extLst>
                <a:ext uri="{FF2B5EF4-FFF2-40B4-BE49-F238E27FC236}">
                  <a16:creationId xmlns:a16="http://schemas.microsoft.com/office/drawing/2014/main" id="{32F743CD-D598-43BB-B7E0-E3660D3D08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415" y="2438323"/>
              <a:ext cx="1123680" cy="73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3200" spc="600" dirty="0">
                  <a:solidFill>
                    <a:srgbClr val="433A4B"/>
                  </a:solidFill>
                  <a:latin typeface="Algerian" panose="04020705040A02060702" pitchFamily="82" charset="0"/>
                  <a:ea typeface="微软雅黑" panose="020B0503020204020204" pitchFamily="34" charset="-122"/>
                </a:rPr>
                <a:t>01</a:t>
              </a:r>
              <a:endParaRPr lang="zh-CN" altLang="zh-CN" sz="3200" spc="600" dirty="0">
                <a:solidFill>
                  <a:srgbClr val="433A4B"/>
                </a:solidFill>
                <a:latin typeface="Algerian" panose="04020705040A02060702" pitchFamily="82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502C4C61-5FE9-40F1-BA08-9602BA454D15}"/>
                </a:ext>
              </a:extLst>
            </p:cNvPr>
            <p:cNvGrpSpPr/>
            <p:nvPr/>
          </p:nvGrpSpPr>
          <p:grpSpPr>
            <a:xfrm>
              <a:off x="2415924" y="2450170"/>
              <a:ext cx="4497271" cy="670383"/>
              <a:chOff x="2533733" y="1343047"/>
              <a:chExt cx="4497271" cy="670383"/>
            </a:xfrm>
          </p:grpSpPr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CC998445-FB22-4B5F-8333-B3A0751CA6FB}"/>
                  </a:ext>
                </a:extLst>
              </p:cNvPr>
              <p:cNvSpPr/>
              <p:nvPr/>
            </p:nvSpPr>
            <p:spPr bwMode="auto">
              <a:xfrm>
                <a:off x="2809324" y="1343047"/>
                <a:ext cx="2938766" cy="5496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3200" b="1" dirty="0">
                    <a:solidFill>
                      <a:srgbClr val="433A4B"/>
                    </a:solidFill>
                    <a:latin typeface="华文新魏" panose="02010800040101010101" pitchFamily="2" charset="-122"/>
                    <a:ea typeface="超研澤中隸" panose="02010609010101010101" pitchFamily="49" charset="-120"/>
                  </a:rPr>
                  <a:t>成品欣賞</a:t>
                </a:r>
                <a:endParaRPr lang="zh-CN" altLang="en-US" sz="3200" b="1" dirty="0">
                  <a:solidFill>
                    <a:srgbClr val="433A4B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  <p:pic>
            <p:nvPicPr>
              <p:cNvPr id="28" name="图片 28" descr="C_108.jpg">
                <a:extLst>
                  <a:ext uri="{FF2B5EF4-FFF2-40B4-BE49-F238E27FC236}">
                    <a16:creationId xmlns:a16="http://schemas.microsoft.com/office/drawing/2014/main" id="{59EF4E8C-211A-432B-A722-44E0CB6BA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3733" y="1875776"/>
                <a:ext cx="4497271" cy="137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07C5BB0-E28C-4459-B872-4927DDC6ACB9}"/>
              </a:ext>
            </a:extLst>
          </p:cNvPr>
          <p:cNvGrpSpPr/>
          <p:nvPr/>
        </p:nvGrpSpPr>
        <p:grpSpPr>
          <a:xfrm>
            <a:off x="4009824" y="2551890"/>
            <a:ext cx="4170763" cy="619754"/>
            <a:chOff x="1491415" y="2438323"/>
            <a:chExt cx="5421780" cy="732230"/>
          </a:xfrm>
        </p:grpSpPr>
        <p:sp>
          <p:nvSpPr>
            <p:cNvPr id="30" name="_14">
              <a:extLst>
                <a:ext uri="{FF2B5EF4-FFF2-40B4-BE49-F238E27FC236}">
                  <a16:creationId xmlns:a16="http://schemas.microsoft.com/office/drawing/2014/main" id="{3548613C-86E0-4D34-8398-E5122863BD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415" y="2438323"/>
              <a:ext cx="1123680" cy="73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3200" spc="600" dirty="0">
                  <a:solidFill>
                    <a:srgbClr val="433A4B"/>
                  </a:solidFill>
                  <a:latin typeface="Algerian" panose="04020705040A02060702" pitchFamily="82" charset="0"/>
                  <a:ea typeface="微软雅黑" panose="020B0503020204020204" pitchFamily="34" charset="-122"/>
                </a:rPr>
                <a:t>02</a:t>
              </a:r>
              <a:endParaRPr lang="zh-CN" altLang="zh-CN" sz="3200" spc="600" dirty="0">
                <a:solidFill>
                  <a:srgbClr val="433A4B"/>
                </a:solidFill>
                <a:latin typeface="Algerian" panose="04020705040A02060702" pitchFamily="82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1CF2433-AD82-41B0-B4FE-E4124981ED07}"/>
                </a:ext>
              </a:extLst>
            </p:cNvPr>
            <p:cNvGrpSpPr/>
            <p:nvPr/>
          </p:nvGrpSpPr>
          <p:grpSpPr>
            <a:xfrm>
              <a:off x="2415924" y="2450170"/>
              <a:ext cx="4497271" cy="670383"/>
              <a:chOff x="2533733" y="1343047"/>
              <a:chExt cx="4497271" cy="670383"/>
            </a:xfrm>
          </p:grpSpPr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3A4DD0F1-9232-4B90-A12C-3AFE3591AF6A}"/>
                  </a:ext>
                </a:extLst>
              </p:cNvPr>
              <p:cNvSpPr/>
              <p:nvPr/>
            </p:nvSpPr>
            <p:spPr bwMode="auto">
              <a:xfrm>
                <a:off x="2809324" y="1343047"/>
                <a:ext cx="3418922" cy="5496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3200" b="1" dirty="0">
                    <a:solidFill>
                      <a:srgbClr val="433A4B"/>
                    </a:solidFill>
                    <a:latin typeface="华文新魏" panose="02010800040101010101" pitchFamily="2" charset="-122"/>
                    <a:ea typeface="超研澤中隸" panose="02010609010101010101" pitchFamily="49" charset="-120"/>
                  </a:rPr>
                  <a:t>製作過程</a:t>
                </a:r>
                <a:endParaRPr lang="zh-CN" altLang="en-US" sz="3200" b="1" dirty="0">
                  <a:solidFill>
                    <a:srgbClr val="433A4B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  <p:pic>
            <p:nvPicPr>
              <p:cNvPr id="33" name="图片 28" descr="C_108.jpg">
                <a:extLst>
                  <a:ext uri="{FF2B5EF4-FFF2-40B4-BE49-F238E27FC236}">
                    <a16:creationId xmlns:a16="http://schemas.microsoft.com/office/drawing/2014/main" id="{CD3340A1-F510-4013-B234-C358B8510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3733" y="1875776"/>
                <a:ext cx="4497271" cy="137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5AF934A4-60B8-419D-AACA-327BB62F37CD}"/>
              </a:ext>
            </a:extLst>
          </p:cNvPr>
          <p:cNvGrpSpPr/>
          <p:nvPr/>
        </p:nvGrpSpPr>
        <p:grpSpPr>
          <a:xfrm>
            <a:off x="4009824" y="3278736"/>
            <a:ext cx="4170763" cy="619754"/>
            <a:chOff x="1491415" y="2438323"/>
            <a:chExt cx="5421780" cy="732230"/>
          </a:xfrm>
        </p:grpSpPr>
        <p:sp>
          <p:nvSpPr>
            <p:cNvPr id="37" name="_14">
              <a:extLst>
                <a:ext uri="{FF2B5EF4-FFF2-40B4-BE49-F238E27FC236}">
                  <a16:creationId xmlns:a16="http://schemas.microsoft.com/office/drawing/2014/main" id="{9CDDD565-E24C-4E56-9C4F-77EE7A474A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415" y="2438323"/>
              <a:ext cx="1123680" cy="73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3200" spc="600" dirty="0">
                  <a:solidFill>
                    <a:srgbClr val="433A4B"/>
                  </a:solidFill>
                  <a:latin typeface="Algerian" panose="04020705040A02060702" pitchFamily="82" charset="0"/>
                  <a:ea typeface="微软雅黑" panose="020B0503020204020204" pitchFamily="34" charset="-122"/>
                </a:rPr>
                <a:t>03</a:t>
              </a:r>
              <a:endParaRPr lang="zh-CN" altLang="zh-CN" sz="3200" spc="600" dirty="0">
                <a:solidFill>
                  <a:srgbClr val="433A4B"/>
                </a:solidFill>
                <a:latin typeface="Algerian" panose="04020705040A02060702" pitchFamily="82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8D327FC1-0CE0-4C63-98A5-49E41C323CD7}"/>
                </a:ext>
              </a:extLst>
            </p:cNvPr>
            <p:cNvGrpSpPr/>
            <p:nvPr/>
          </p:nvGrpSpPr>
          <p:grpSpPr>
            <a:xfrm>
              <a:off x="2415924" y="2450170"/>
              <a:ext cx="4497271" cy="670383"/>
              <a:chOff x="2533733" y="1343047"/>
              <a:chExt cx="4497271" cy="670383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E9687EBF-64E4-4000-851A-73C3E2E112E8}"/>
                  </a:ext>
                </a:extLst>
              </p:cNvPr>
              <p:cNvSpPr/>
              <p:nvPr/>
            </p:nvSpPr>
            <p:spPr bwMode="auto">
              <a:xfrm>
                <a:off x="2809324" y="1343047"/>
                <a:ext cx="3418922" cy="5496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3200" b="1" dirty="0">
                    <a:solidFill>
                      <a:srgbClr val="433A4B"/>
                    </a:solidFill>
                    <a:latin typeface="华文新魏" panose="02010800040101010101" pitchFamily="2" charset="-122"/>
                    <a:ea typeface="超研澤中隸" panose="02010609010101010101" pitchFamily="49" charset="-120"/>
                  </a:rPr>
                  <a:t>回饋與討論</a:t>
                </a:r>
                <a:endParaRPr lang="zh-CN" altLang="en-US" sz="3200" b="1" dirty="0">
                  <a:solidFill>
                    <a:srgbClr val="433A4B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  <p:pic>
            <p:nvPicPr>
              <p:cNvPr id="59" name="图片 28" descr="C_108.jpg">
                <a:extLst>
                  <a:ext uri="{FF2B5EF4-FFF2-40B4-BE49-F238E27FC236}">
                    <a16:creationId xmlns:a16="http://schemas.microsoft.com/office/drawing/2014/main" id="{3E68D555-4D1E-4765-B8CC-44DB9BB66D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3733" y="1875776"/>
                <a:ext cx="4497271" cy="137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0FB03355-2454-429A-AF6D-7653E042B792}"/>
              </a:ext>
            </a:extLst>
          </p:cNvPr>
          <p:cNvGrpSpPr/>
          <p:nvPr/>
        </p:nvGrpSpPr>
        <p:grpSpPr>
          <a:xfrm>
            <a:off x="4009824" y="3987798"/>
            <a:ext cx="4170763" cy="619754"/>
            <a:chOff x="1491415" y="2438323"/>
            <a:chExt cx="5421780" cy="732230"/>
          </a:xfrm>
        </p:grpSpPr>
        <p:sp>
          <p:nvSpPr>
            <p:cNvPr id="61" name="_14">
              <a:extLst>
                <a:ext uri="{FF2B5EF4-FFF2-40B4-BE49-F238E27FC236}">
                  <a16:creationId xmlns:a16="http://schemas.microsoft.com/office/drawing/2014/main" id="{4F97E9FD-6FA6-43AB-98B7-636D51EF5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415" y="2438323"/>
              <a:ext cx="1123680" cy="73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3200" spc="600" dirty="0">
                  <a:solidFill>
                    <a:srgbClr val="433A4B"/>
                  </a:solidFill>
                  <a:latin typeface="Algerian" panose="04020705040A02060702" pitchFamily="82" charset="0"/>
                  <a:ea typeface="微软雅黑" panose="020B0503020204020204" pitchFamily="34" charset="-122"/>
                </a:rPr>
                <a:t>04</a:t>
              </a:r>
              <a:endParaRPr lang="zh-CN" altLang="zh-CN" sz="3200" spc="600" dirty="0">
                <a:solidFill>
                  <a:srgbClr val="433A4B"/>
                </a:solidFill>
                <a:latin typeface="Algerian" panose="04020705040A02060702" pitchFamily="82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E6F10750-720F-463B-9D91-B7D09F0D0A9E}"/>
                </a:ext>
              </a:extLst>
            </p:cNvPr>
            <p:cNvGrpSpPr/>
            <p:nvPr/>
          </p:nvGrpSpPr>
          <p:grpSpPr>
            <a:xfrm>
              <a:off x="2415924" y="2450170"/>
              <a:ext cx="4497271" cy="670383"/>
              <a:chOff x="2533733" y="1343047"/>
              <a:chExt cx="4497271" cy="670383"/>
            </a:xfrm>
          </p:grpSpPr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C7AD5CBF-F0FD-4E45-8E70-1F2749237439}"/>
                  </a:ext>
                </a:extLst>
              </p:cNvPr>
              <p:cNvSpPr/>
              <p:nvPr/>
            </p:nvSpPr>
            <p:spPr bwMode="auto">
              <a:xfrm>
                <a:off x="2809324" y="1343047"/>
                <a:ext cx="3418922" cy="5496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3200" b="1" dirty="0">
                    <a:solidFill>
                      <a:srgbClr val="433A4B"/>
                    </a:solidFill>
                    <a:latin typeface="华文新魏" panose="02010800040101010101" pitchFamily="2" charset="-122"/>
                    <a:ea typeface="超研澤中隸" panose="02010609010101010101" pitchFamily="49" charset="-120"/>
                  </a:rPr>
                  <a:t>分工與心得</a:t>
                </a:r>
                <a:endParaRPr lang="zh-CN" altLang="en-US" sz="3200" b="1" dirty="0">
                  <a:solidFill>
                    <a:srgbClr val="433A4B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  <p:pic>
            <p:nvPicPr>
              <p:cNvPr id="64" name="图片 63" descr="C_108.jpg">
                <a:extLst>
                  <a:ext uri="{FF2B5EF4-FFF2-40B4-BE49-F238E27FC236}">
                    <a16:creationId xmlns:a16="http://schemas.microsoft.com/office/drawing/2014/main" id="{86FB519C-8C45-4C52-B403-A891C7409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3733" y="1875776"/>
                <a:ext cx="4497271" cy="137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5" name="_14">
            <a:extLst>
              <a:ext uri="{FF2B5EF4-FFF2-40B4-BE49-F238E27FC236}">
                <a16:creationId xmlns:a16="http://schemas.microsoft.com/office/drawing/2014/main" id="{97CB0667-2C59-457B-A586-8E6206437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591" y="2271083"/>
            <a:ext cx="1038796" cy="90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zh-TW" altLang="en-US" sz="6600" spc="600" dirty="0">
                <a:solidFill>
                  <a:srgbClr val="433A4B"/>
                </a:solidFill>
                <a:latin typeface="叶根友刀锋黑草" panose="02010601030101010101" pitchFamily="2" charset="-122"/>
                <a:ea typeface="全真古印體" panose="02010609000101010101" pitchFamily="49" charset="-120"/>
              </a:rPr>
              <a:t>目</a:t>
            </a:r>
            <a:endParaRPr lang="zh-CN" sz="6600" spc="600" dirty="0">
              <a:solidFill>
                <a:srgbClr val="433A4B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  <p:cxnSp>
        <p:nvCxnSpPr>
          <p:cNvPr id="66" name="直接连接符 27">
            <a:extLst>
              <a:ext uri="{FF2B5EF4-FFF2-40B4-BE49-F238E27FC236}">
                <a16:creationId xmlns:a16="http://schemas.microsoft.com/office/drawing/2014/main" id="{3359C01D-E9C0-4B88-BF30-1D04EB6EB6C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37943" y="1943100"/>
            <a:ext cx="0" cy="2519906"/>
          </a:xfrm>
          <a:prstGeom prst="line">
            <a:avLst/>
          </a:prstGeom>
          <a:noFill/>
          <a:ln w="19050">
            <a:solidFill>
              <a:srgbClr val="433A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_14">
            <a:extLst>
              <a:ext uri="{FF2B5EF4-FFF2-40B4-BE49-F238E27FC236}">
                <a16:creationId xmlns:a16="http://schemas.microsoft.com/office/drawing/2014/main" id="{58CA74E1-0E0C-458A-B22E-BB5F7F526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070" y="3137295"/>
            <a:ext cx="1036984" cy="90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zh-TW" altLang="en-US" sz="6600" spc="600" dirty="0">
                <a:solidFill>
                  <a:srgbClr val="433A4B"/>
                </a:solidFill>
                <a:latin typeface="叶根友刀锋黑草" panose="02010601030101010101" pitchFamily="2" charset="-122"/>
                <a:ea typeface="全真古印體" panose="02010609000101010101" pitchFamily="49" charset="-120"/>
              </a:rPr>
              <a:t>錄</a:t>
            </a:r>
            <a:endParaRPr lang="zh-CN" altLang="zh-CN" sz="6600" spc="600" dirty="0">
              <a:solidFill>
                <a:srgbClr val="433A4B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EA25291-24AC-4B91-8A54-FB5A6915FAB3}"/>
              </a:ext>
            </a:extLst>
          </p:cNvPr>
          <p:cNvCxnSpPr>
            <a:cxnSpLocks/>
          </p:cNvCxnSpPr>
          <p:nvPr/>
        </p:nvCxnSpPr>
        <p:spPr>
          <a:xfrm>
            <a:off x="290286" y="1181100"/>
            <a:ext cx="11582400" cy="0"/>
          </a:xfrm>
          <a:prstGeom prst="line">
            <a:avLst/>
          </a:prstGeom>
          <a:ln>
            <a:solidFill>
              <a:srgbClr val="433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8">
            <a:extLst>
              <a:ext uri="{FF2B5EF4-FFF2-40B4-BE49-F238E27FC236}">
                <a16:creationId xmlns:a16="http://schemas.microsoft.com/office/drawing/2014/main" id="{C07C36B5-FE80-489D-88AF-B72A0B284047}"/>
              </a:ext>
            </a:extLst>
          </p:cNvPr>
          <p:cNvGrpSpPr/>
          <p:nvPr/>
        </p:nvGrpSpPr>
        <p:grpSpPr>
          <a:xfrm>
            <a:off x="5942510" y="1869617"/>
            <a:ext cx="4887495" cy="4065680"/>
            <a:chOff x="4943871" y="1701800"/>
            <a:chExt cx="6552804" cy="4390504"/>
          </a:xfrm>
          <a:noFill/>
        </p:grpSpPr>
        <p:sp>
          <p:nvSpPr>
            <p:cNvPr id="7" name="3">
              <a:extLst>
                <a:ext uri="{FF2B5EF4-FFF2-40B4-BE49-F238E27FC236}">
                  <a16:creationId xmlns:a16="http://schemas.microsoft.com/office/drawing/2014/main" id="{9A20B50A-F187-42F0-AEB9-F27851DCC61C}"/>
                </a:ext>
              </a:extLst>
            </p:cNvPr>
            <p:cNvSpPr/>
            <p:nvPr/>
          </p:nvSpPr>
          <p:spPr>
            <a:xfrm>
              <a:off x="5447928" y="1701800"/>
              <a:ext cx="6048747" cy="4390504"/>
            </a:xfrm>
            <a:prstGeom prst="rect">
              <a:avLst/>
            </a:prstGeom>
            <a:grpFill/>
            <a:ln>
              <a:solidFill>
                <a:srgbClr val="433A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25">
              <a:extLst>
                <a:ext uri="{FF2B5EF4-FFF2-40B4-BE49-F238E27FC236}">
                  <a16:creationId xmlns:a16="http://schemas.microsoft.com/office/drawing/2014/main" id="{4A151C8C-0E0C-4111-BA5F-0C57AD576DC6}"/>
                </a:ext>
              </a:extLst>
            </p:cNvPr>
            <p:cNvSpPr/>
            <p:nvPr/>
          </p:nvSpPr>
          <p:spPr>
            <a:xfrm rot="16200000">
              <a:off x="3000647" y="3645024"/>
              <a:ext cx="4390504" cy="504056"/>
            </a:xfrm>
            <a:custGeom>
              <a:avLst/>
              <a:gdLst>
                <a:gd name="connsiteX0" fmla="*/ 4390504 w 4390504"/>
                <a:gd name="connsiteY0" fmla="*/ 216024 h 504056"/>
                <a:gd name="connsiteX1" fmla="*/ 4390504 w 4390504"/>
                <a:gd name="connsiteY1" fmla="*/ 504056 h 504056"/>
                <a:gd name="connsiteX2" fmla="*/ 0 w 4390504"/>
                <a:gd name="connsiteY2" fmla="*/ 504056 h 504056"/>
                <a:gd name="connsiteX3" fmla="*/ 0 w 4390504"/>
                <a:gd name="connsiteY3" fmla="*/ 216024 h 504056"/>
                <a:gd name="connsiteX4" fmla="*/ 1985629 w 4390504"/>
                <a:gd name="connsiteY4" fmla="*/ 216024 h 504056"/>
                <a:gd name="connsiteX5" fmla="*/ 2195252 w 4390504"/>
                <a:gd name="connsiteY5" fmla="*/ 0 h 504056"/>
                <a:gd name="connsiteX6" fmla="*/ 2404874 w 4390504"/>
                <a:gd name="connsiteY6" fmla="*/ 216024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90504" h="504056">
                  <a:moveTo>
                    <a:pt x="4390504" y="216024"/>
                  </a:moveTo>
                  <a:lnTo>
                    <a:pt x="4390504" y="504056"/>
                  </a:lnTo>
                  <a:lnTo>
                    <a:pt x="0" y="504056"/>
                  </a:lnTo>
                  <a:lnTo>
                    <a:pt x="0" y="216024"/>
                  </a:lnTo>
                  <a:lnTo>
                    <a:pt x="1985629" y="216024"/>
                  </a:lnTo>
                  <a:lnTo>
                    <a:pt x="2195252" y="0"/>
                  </a:lnTo>
                  <a:lnTo>
                    <a:pt x="2404874" y="216024"/>
                  </a:lnTo>
                  <a:close/>
                </a:path>
              </a:pathLst>
            </a:custGeom>
            <a:solidFill>
              <a:srgbClr val="433A4B"/>
            </a:solidFill>
            <a:ln>
              <a:solidFill>
                <a:srgbClr val="433A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4DCCD1A4-9E6C-47E8-AF9D-724287AFE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48" y="425063"/>
            <a:ext cx="488271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心得</a:t>
            </a:r>
            <a:r>
              <a:rPr lang="en-US" altLang="zh-TW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-</a:t>
            </a:r>
            <a:r>
              <a:rPr lang="zh-TW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黃卉婕</a:t>
            </a:r>
            <a:endParaRPr lang="zh-CN" altLang="en-US" sz="4000" b="1" dirty="0">
              <a:solidFill>
                <a:srgbClr val="433A4B"/>
              </a:solidFill>
              <a:latin typeface="Stencil" panose="040409050D0802020404" pitchFamily="82" charset="0"/>
              <a:ea typeface="华文新魏" panose="02010800040101010101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47ECC6-8211-44CB-AE1B-50BAC7524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053" y="2009631"/>
            <a:ext cx="409386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zh-TW" altLang="en-US" sz="2400" dirty="0">
                <a:ea typeface="超研澤中隸" panose="02010609010101010101" pitchFamily="49" charset="-120"/>
              </a:rPr>
              <a:t>這門課以有趣生動的內容讓我們能夠從中學習不同飲食的差異，並透過業師的講座分享了解到未來營養系的工作。</a:t>
            </a:r>
            <a:endParaRPr lang="en-US" altLang="zh-TW" sz="2400" dirty="0">
              <a:ea typeface="超研澤中隸" panose="02010609010101010101" pitchFamily="49" charset="-120"/>
            </a:endParaRPr>
          </a:p>
          <a:p>
            <a:pPr lvl="0"/>
            <a:r>
              <a:rPr lang="zh-TW" altLang="en-US" sz="2400" dirty="0">
                <a:ea typeface="超研澤中隸" panose="02010609010101010101" pitchFamily="49" charset="-120"/>
              </a:rPr>
              <a:t>在這門課需要剪輯有關飲食的影片，讓我從中能找尋資料，了解更多不同飲食的相關歷史文化，並且也學習到影片剪輯相關的知識。</a:t>
            </a:r>
            <a:endParaRPr lang="zh-TW" altLang="zh-TW" sz="2400" dirty="0">
              <a:ea typeface="超研澤中隸" panose="02010609010101010101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0594CB3-343D-4250-81A9-49B24021B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411" y="2272992"/>
            <a:ext cx="4894512" cy="3258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9102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AE2F437-9024-4C2C-B64B-F1BC2EF9C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0" name="Text Box 160">
            <a:extLst>
              <a:ext uri="{FF2B5EF4-FFF2-40B4-BE49-F238E27FC236}">
                <a16:creationId xmlns:a16="http://schemas.microsoft.com/office/drawing/2014/main" id="{5290AF5E-5037-4C37-A653-1AD2D0F20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603" y="2875795"/>
            <a:ext cx="615720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sz="6600" dirty="0">
                <a:solidFill>
                  <a:srgbClr val="433A4B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謝謝聆聽</a:t>
            </a:r>
            <a:endParaRPr lang="zh-CN" altLang="en-US" sz="6600" dirty="0">
              <a:solidFill>
                <a:srgbClr val="433A4B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CA9BB2C-4E17-4002-8D79-9A71F4256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0" name="_14">
            <a:extLst>
              <a:ext uri="{FF2B5EF4-FFF2-40B4-BE49-F238E27FC236}">
                <a16:creationId xmlns:a16="http://schemas.microsoft.com/office/drawing/2014/main" id="{6CC4919C-A70A-4608-8A7E-1BE62EF66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1820838"/>
            <a:ext cx="1146355" cy="245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4800" spc="600" dirty="0">
                <a:solidFill>
                  <a:srgbClr val="433A4B"/>
                </a:solidFill>
                <a:latin typeface="Algerian" panose="04020705040A02060702" pitchFamily="82" charset="0"/>
                <a:ea typeface="華康儷中宋" panose="02020509000000000000" pitchFamily="49" charset="-120"/>
              </a:rPr>
              <a:t>01</a:t>
            </a:r>
            <a:endParaRPr lang="zh-CN" sz="4800" spc="600" dirty="0">
              <a:solidFill>
                <a:srgbClr val="433A4B"/>
              </a:solidFill>
              <a:latin typeface="Algerian" panose="04020705040A02060702" pitchFamily="82" charset="0"/>
              <a:ea typeface="華康儷中宋" panose="02020509000000000000" pitchFamily="49" charset="-120"/>
            </a:endParaRPr>
          </a:p>
        </p:txBody>
      </p:sp>
      <p:cxnSp>
        <p:nvCxnSpPr>
          <p:cNvPr id="26" name="直接连接符 27">
            <a:extLst>
              <a:ext uri="{FF2B5EF4-FFF2-40B4-BE49-F238E27FC236}">
                <a16:creationId xmlns:a16="http://schemas.microsoft.com/office/drawing/2014/main" id="{C4324919-356F-44EF-8536-DF24D771BC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61080" y="1820838"/>
            <a:ext cx="0" cy="2519906"/>
          </a:xfrm>
          <a:prstGeom prst="line">
            <a:avLst/>
          </a:prstGeom>
          <a:noFill/>
          <a:ln w="19050">
            <a:solidFill>
              <a:srgbClr val="433A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矩形 11">
            <a:extLst>
              <a:ext uri="{FF2B5EF4-FFF2-40B4-BE49-F238E27FC236}">
                <a16:creationId xmlns:a16="http://schemas.microsoft.com/office/drawing/2014/main" id="{639EA851-B237-463B-A307-1D196EA24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669" y="2580726"/>
            <a:ext cx="296747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54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成品欣賞</a:t>
            </a:r>
            <a:endParaRPr lang="zh-CN" altLang="en-US" sz="5400" b="1" dirty="0">
              <a:solidFill>
                <a:srgbClr val="433A4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6A96AD0-E28D-492A-BEDC-B0363EAEC4DC}"/>
              </a:ext>
            </a:extLst>
          </p:cNvPr>
          <p:cNvGrpSpPr/>
          <p:nvPr/>
        </p:nvGrpSpPr>
        <p:grpSpPr>
          <a:xfrm>
            <a:off x="290286" y="376194"/>
            <a:ext cx="11582400" cy="804906"/>
            <a:chOff x="290286" y="357144"/>
            <a:chExt cx="11582400" cy="804906"/>
          </a:xfrm>
        </p:grpSpPr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82505B3D-5638-4EF5-958D-24FB89A35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3818" y="357144"/>
              <a:ext cx="7862776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TW" altLang="en-US" sz="4000" b="1" dirty="0">
                  <a:solidFill>
                    <a:srgbClr val="433A4B"/>
                  </a:solidFill>
                  <a:latin typeface="华文新魏" panose="02010800040101010101" pitchFamily="2" charset="-122"/>
                  <a:ea typeface="全真古印體" panose="02010609000101010101" pitchFamily="49" charset="-120"/>
                </a:rPr>
                <a:t>影片</a:t>
              </a:r>
              <a:endParaRPr lang="zh-CN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EA25291-24AC-4B91-8A54-FB5A6915FAB3}"/>
                </a:ext>
              </a:extLst>
            </p:cNvPr>
            <p:cNvCxnSpPr>
              <a:cxnSpLocks/>
            </p:cNvCxnSpPr>
            <p:nvPr/>
          </p:nvCxnSpPr>
          <p:spPr>
            <a:xfrm>
              <a:off x="290286" y="1162050"/>
              <a:ext cx="11582400" cy="0"/>
            </a:xfrm>
            <a:prstGeom prst="line">
              <a:avLst/>
            </a:prstGeom>
            <a:ln>
              <a:solidFill>
                <a:srgbClr val="433A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351EA8-665A-4A15-9126-DE8D0119E928}"/>
              </a:ext>
            </a:extLst>
          </p:cNvPr>
          <p:cNvCxnSpPr/>
          <p:nvPr/>
        </p:nvCxnSpPr>
        <p:spPr>
          <a:xfrm flipH="1">
            <a:off x="6403759" y="1878133"/>
            <a:ext cx="0" cy="39195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292904A-930F-4760-AC78-1646631365DB}"/>
              </a:ext>
            </a:extLst>
          </p:cNvPr>
          <p:cNvSpPr txBox="1"/>
          <p:nvPr/>
        </p:nvSpPr>
        <p:spPr>
          <a:xfrm>
            <a:off x="6647090" y="1878133"/>
            <a:ext cx="4849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ea typeface="超研澤中隸" panose="02010609010101010101" pitchFamily="49" charset="-120"/>
              </a:rPr>
              <a:t>利用影片記錄中華飲食文化，探索中國八大菜系之特色。</a:t>
            </a:r>
            <a:endParaRPr lang="en-US" altLang="zh-TW" sz="2400" dirty="0">
              <a:ea typeface="超研澤中隸" panose="02010609010101010101" pitchFamily="49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TW" sz="2400" dirty="0">
              <a:ea typeface="超研澤中隸" panose="02010609010101010101" pitchFamily="49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ea typeface="超研澤中隸" panose="02010609010101010101" pitchFamily="49" charset="-120"/>
              </a:rPr>
              <a:t>針對對中華飲食有興趣者、到中國旅遊或留學者、及各年齡層之受眾。</a:t>
            </a:r>
            <a:endParaRPr lang="en-US" altLang="zh-TW" sz="2400" dirty="0">
              <a:ea typeface="超研澤中隸" panose="02010609010101010101" pitchFamily="49" charset="-120"/>
            </a:endParaRPr>
          </a:p>
        </p:txBody>
      </p:sp>
      <p:pic>
        <p:nvPicPr>
          <p:cNvPr id="2" name="線上媒體 1" title="【食遊中華】：了解中國八大菜系">
            <a:hlinkClick r:id="" action="ppaction://media"/>
            <a:extLst>
              <a:ext uri="{FF2B5EF4-FFF2-40B4-BE49-F238E27FC236}">
                <a16:creationId xmlns:a16="http://schemas.microsoft.com/office/drawing/2014/main" id="{84EAF2C4-4B1E-453C-BA98-A0145F1FED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0286" y="2119116"/>
            <a:ext cx="6113471" cy="3437569"/>
          </a:xfrm>
          <a:prstGeom prst="rect">
            <a:avLst/>
          </a:prstGeom>
        </p:spPr>
      </p:pic>
      <p:sp>
        <p:nvSpPr>
          <p:cNvPr id="5" name="矩形 4">
            <a:hlinkClick r:id="rId5"/>
            <a:extLst>
              <a:ext uri="{FF2B5EF4-FFF2-40B4-BE49-F238E27FC236}">
                <a16:creationId xmlns:a16="http://schemas.microsoft.com/office/drawing/2014/main" id="{C56D6549-6CDE-4EDC-91B1-4C7080C8652F}"/>
              </a:ext>
            </a:extLst>
          </p:cNvPr>
          <p:cNvSpPr/>
          <p:nvPr/>
        </p:nvSpPr>
        <p:spPr>
          <a:xfrm>
            <a:off x="6647090" y="4633355"/>
            <a:ext cx="3897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7B738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https://www.youtube.com/watch?v=9BroU0Dj2p0&amp;ab_channel=%E9%BB%83%E5%8D%89%E5%A9%95302</a:t>
            </a:r>
            <a:endParaRPr lang="zh-TW" altLang="en-US" dirty="0">
              <a:solidFill>
                <a:srgbClr val="7B73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8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CA9BB2C-4E17-4002-8D79-9A71F4256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0" name="_14">
            <a:extLst>
              <a:ext uri="{FF2B5EF4-FFF2-40B4-BE49-F238E27FC236}">
                <a16:creationId xmlns:a16="http://schemas.microsoft.com/office/drawing/2014/main" id="{6CC4919C-A70A-4608-8A7E-1BE62EF66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1820838"/>
            <a:ext cx="1146355" cy="245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4800" spc="600" dirty="0">
                <a:solidFill>
                  <a:srgbClr val="433A4B"/>
                </a:solidFill>
                <a:latin typeface="Algerian" panose="04020705040A02060702" pitchFamily="82" charset="0"/>
                <a:ea typeface="華康儷中宋" panose="02020509000000000000" pitchFamily="49" charset="-120"/>
              </a:rPr>
              <a:t>02</a:t>
            </a:r>
            <a:endParaRPr lang="zh-CN" sz="4800" spc="600" dirty="0">
              <a:solidFill>
                <a:srgbClr val="433A4B"/>
              </a:solidFill>
              <a:latin typeface="Algerian" panose="04020705040A02060702" pitchFamily="82" charset="0"/>
              <a:ea typeface="華康儷中宋" panose="02020509000000000000" pitchFamily="49" charset="-120"/>
            </a:endParaRPr>
          </a:p>
        </p:txBody>
      </p:sp>
      <p:cxnSp>
        <p:nvCxnSpPr>
          <p:cNvPr id="26" name="直接连接符 27">
            <a:extLst>
              <a:ext uri="{FF2B5EF4-FFF2-40B4-BE49-F238E27FC236}">
                <a16:creationId xmlns:a16="http://schemas.microsoft.com/office/drawing/2014/main" id="{C4324919-356F-44EF-8536-DF24D771BC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61080" y="1820838"/>
            <a:ext cx="0" cy="2519906"/>
          </a:xfrm>
          <a:prstGeom prst="line">
            <a:avLst/>
          </a:prstGeom>
          <a:noFill/>
          <a:ln w="19050">
            <a:solidFill>
              <a:srgbClr val="433A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矩形 11">
            <a:extLst>
              <a:ext uri="{FF2B5EF4-FFF2-40B4-BE49-F238E27FC236}">
                <a16:creationId xmlns:a16="http://schemas.microsoft.com/office/drawing/2014/main" id="{639EA851-B237-463B-A307-1D196EA24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669" y="2580726"/>
            <a:ext cx="296747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54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製作過程</a:t>
            </a:r>
            <a:endParaRPr lang="zh-CN" altLang="en-US" sz="5400" b="1" dirty="0">
              <a:solidFill>
                <a:srgbClr val="433A4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616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6A96AD0-E28D-492A-BEDC-B0363EAEC4DC}"/>
              </a:ext>
            </a:extLst>
          </p:cNvPr>
          <p:cNvGrpSpPr/>
          <p:nvPr/>
        </p:nvGrpSpPr>
        <p:grpSpPr>
          <a:xfrm>
            <a:off x="290286" y="376194"/>
            <a:ext cx="11582400" cy="804906"/>
            <a:chOff x="290286" y="357144"/>
            <a:chExt cx="11582400" cy="804906"/>
          </a:xfrm>
        </p:grpSpPr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82505B3D-5638-4EF5-958D-24FB89A35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3818" y="357144"/>
              <a:ext cx="7862776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TW" altLang="en-US" sz="4000" b="1" dirty="0">
                  <a:solidFill>
                    <a:srgbClr val="433A4B"/>
                  </a:solidFill>
                  <a:latin typeface="华文新魏" panose="02010800040101010101" pitchFamily="2" charset="-122"/>
                  <a:ea typeface="全真古印體" panose="02010609000101010101" pitchFamily="49" charset="-120"/>
                </a:rPr>
                <a:t>分鏡表</a:t>
              </a:r>
              <a:endParaRPr lang="zh-CN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EA25291-24AC-4B91-8A54-FB5A6915FAB3}"/>
                </a:ext>
              </a:extLst>
            </p:cNvPr>
            <p:cNvCxnSpPr>
              <a:cxnSpLocks/>
            </p:cNvCxnSpPr>
            <p:nvPr/>
          </p:nvCxnSpPr>
          <p:spPr>
            <a:xfrm>
              <a:off x="290286" y="1162050"/>
              <a:ext cx="11582400" cy="0"/>
            </a:xfrm>
            <a:prstGeom prst="line">
              <a:avLst/>
            </a:prstGeom>
            <a:ln>
              <a:solidFill>
                <a:srgbClr val="433A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351EA8-665A-4A15-9126-DE8D0119E928}"/>
              </a:ext>
            </a:extLst>
          </p:cNvPr>
          <p:cNvCxnSpPr>
            <a:cxnSpLocks/>
          </p:cNvCxnSpPr>
          <p:nvPr/>
        </p:nvCxnSpPr>
        <p:spPr>
          <a:xfrm>
            <a:off x="6095206" y="1181100"/>
            <a:ext cx="0" cy="541018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>
            <a:extLst>
              <a:ext uri="{FF2B5EF4-FFF2-40B4-BE49-F238E27FC236}">
                <a16:creationId xmlns:a16="http://schemas.microsoft.com/office/drawing/2014/main" id="{F22FF629-0EBE-46CC-A7C9-5A584613E719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6170" b="3210"/>
          <a:stretch/>
        </p:blipFill>
        <p:spPr>
          <a:xfrm>
            <a:off x="855183" y="1166555"/>
            <a:ext cx="4814895" cy="542473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1C93884-D6E5-4954-927B-6B52AC2F25D7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6172" b="3452"/>
          <a:stretch/>
        </p:blipFill>
        <p:spPr>
          <a:xfrm>
            <a:off x="6520335" y="1181100"/>
            <a:ext cx="4814895" cy="541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6A96AD0-E28D-492A-BEDC-B0363EAEC4DC}"/>
              </a:ext>
            </a:extLst>
          </p:cNvPr>
          <p:cNvGrpSpPr/>
          <p:nvPr/>
        </p:nvGrpSpPr>
        <p:grpSpPr>
          <a:xfrm>
            <a:off x="290286" y="424771"/>
            <a:ext cx="11582400" cy="756329"/>
            <a:chOff x="290286" y="405721"/>
            <a:chExt cx="11582400" cy="756329"/>
          </a:xfrm>
        </p:grpSpPr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82505B3D-5638-4EF5-958D-24FB89A35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6444" y="405721"/>
              <a:ext cx="5377525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TW" altLang="en-US" sz="4000" b="1" dirty="0">
                  <a:solidFill>
                    <a:srgbClr val="433A4B"/>
                  </a:solidFill>
                  <a:latin typeface="华文新魏" panose="02010800040101010101" pitchFamily="2" charset="-122"/>
                  <a:ea typeface="全真古印體" panose="02010609000101010101" pitchFamily="49" charset="-120"/>
                </a:rPr>
                <a:t>製作階段 </a:t>
              </a:r>
              <a:r>
                <a:rPr lang="en-US" altLang="zh-TW" sz="4000" b="1" dirty="0">
                  <a:solidFill>
                    <a:srgbClr val="433A4B"/>
                  </a:solidFill>
                  <a:latin typeface="Stencil" panose="040409050D0802020404" pitchFamily="82" charset="0"/>
                  <a:ea typeface="全真古印體" panose="02010609000101010101" pitchFamily="49" charset="-120"/>
                </a:rPr>
                <a:t>part.1</a:t>
              </a:r>
              <a:r>
                <a:rPr lang="zh-TW" altLang="en-US" sz="4000" b="1" dirty="0">
                  <a:solidFill>
                    <a:srgbClr val="433A4B"/>
                  </a:solidFill>
                  <a:latin typeface="Stencil" panose="040409050D0802020404" pitchFamily="82" charset="0"/>
                  <a:ea typeface="全真古印體" panose="02010609000101010101" pitchFamily="49" charset="-120"/>
                </a:rPr>
                <a:t> </a:t>
              </a:r>
              <a:r>
                <a:rPr lang="en-US" altLang="zh-TW" sz="4000" b="1" dirty="0">
                  <a:solidFill>
                    <a:srgbClr val="433A4B"/>
                  </a:solidFill>
                  <a:latin typeface="Stencil" panose="040409050D0802020404" pitchFamily="82" charset="0"/>
                  <a:ea typeface="全真古印體" panose="02010609000101010101" pitchFamily="49" charset="-120"/>
                </a:rPr>
                <a:t>(</a:t>
              </a:r>
              <a:r>
                <a:rPr lang="zh-TW" altLang="en-US" sz="4000" b="1" dirty="0">
                  <a:solidFill>
                    <a:srgbClr val="433A4B"/>
                  </a:solidFill>
                  <a:latin typeface="Stencil" panose="040409050D0802020404" pitchFamily="82" charset="0"/>
                  <a:ea typeface="全真古印體" panose="02010609000101010101" pitchFamily="49" charset="-120"/>
                </a:rPr>
                <a:t>期中</a:t>
              </a:r>
              <a:r>
                <a:rPr lang="en-US" altLang="zh-TW" sz="4000" b="1" dirty="0">
                  <a:solidFill>
                    <a:srgbClr val="433A4B"/>
                  </a:solidFill>
                  <a:latin typeface="Stencil" panose="040409050D0802020404" pitchFamily="82" charset="0"/>
                  <a:ea typeface="全真古印體" panose="02010609000101010101" pitchFamily="49" charset="-120"/>
                </a:rPr>
                <a:t>)</a:t>
              </a:r>
              <a:endParaRPr lang="zh-CN" altLang="en-US" sz="4000" b="1" dirty="0">
                <a:solidFill>
                  <a:srgbClr val="433A4B"/>
                </a:solidFill>
                <a:latin typeface="Stencil" panose="040409050D0802020404" pitchFamily="82" charset="0"/>
                <a:ea typeface="华文新魏" panose="02010800040101010101" pitchFamily="2" charset="-122"/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EA25291-24AC-4B91-8A54-FB5A6915FAB3}"/>
                </a:ext>
              </a:extLst>
            </p:cNvPr>
            <p:cNvCxnSpPr>
              <a:cxnSpLocks/>
            </p:cNvCxnSpPr>
            <p:nvPr/>
          </p:nvCxnSpPr>
          <p:spPr>
            <a:xfrm>
              <a:off x="290286" y="1162050"/>
              <a:ext cx="11582400" cy="0"/>
            </a:xfrm>
            <a:prstGeom prst="line">
              <a:avLst/>
            </a:prstGeom>
            <a:ln>
              <a:solidFill>
                <a:srgbClr val="433A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47EF9AC-94E6-4159-84D0-CBD16EEC37B5}"/>
              </a:ext>
            </a:extLst>
          </p:cNvPr>
          <p:cNvGrpSpPr/>
          <p:nvPr/>
        </p:nvGrpSpPr>
        <p:grpSpPr>
          <a:xfrm>
            <a:off x="1209393" y="1396736"/>
            <a:ext cx="9744186" cy="3107622"/>
            <a:chOff x="557405" y="1985269"/>
            <a:chExt cx="11774498" cy="3755132"/>
          </a:xfrm>
        </p:grpSpPr>
        <p:sp>
          <p:nvSpPr>
            <p:cNvPr id="7" name="五边形 3">
              <a:extLst>
                <a:ext uri="{FF2B5EF4-FFF2-40B4-BE49-F238E27FC236}">
                  <a16:creationId xmlns:a16="http://schemas.microsoft.com/office/drawing/2014/main" id="{64A7B829-906B-4F69-9E45-3AEE4861959E}"/>
                </a:ext>
              </a:extLst>
            </p:cNvPr>
            <p:cNvSpPr/>
            <p:nvPr/>
          </p:nvSpPr>
          <p:spPr>
            <a:xfrm>
              <a:off x="557405" y="1985269"/>
              <a:ext cx="3503498" cy="1518557"/>
            </a:xfrm>
            <a:prstGeom prst="homePlate">
              <a:avLst/>
            </a:prstGeom>
            <a:solidFill>
              <a:srgbClr val="C1B8C8">
                <a:alpha val="7725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五边形 4">
              <a:extLst>
                <a:ext uri="{FF2B5EF4-FFF2-40B4-BE49-F238E27FC236}">
                  <a16:creationId xmlns:a16="http://schemas.microsoft.com/office/drawing/2014/main" id="{2D802BD0-B31E-48D6-A711-239A9C6D6C39}"/>
                </a:ext>
              </a:extLst>
            </p:cNvPr>
            <p:cNvSpPr/>
            <p:nvPr/>
          </p:nvSpPr>
          <p:spPr>
            <a:xfrm>
              <a:off x="3329380" y="2703288"/>
              <a:ext cx="3503498" cy="1518557"/>
            </a:xfrm>
            <a:prstGeom prst="homePlate">
              <a:avLst/>
            </a:prstGeom>
            <a:solidFill>
              <a:srgbClr val="A1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68616F"/>
                </a:solidFill>
              </a:endParaRPr>
            </a:p>
          </p:txBody>
        </p:sp>
        <p:sp>
          <p:nvSpPr>
            <p:cNvPr id="9" name="五边形 5">
              <a:extLst>
                <a:ext uri="{FF2B5EF4-FFF2-40B4-BE49-F238E27FC236}">
                  <a16:creationId xmlns:a16="http://schemas.microsoft.com/office/drawing/2014/main" id="{6D4B6267-3C80-4E7D-976E-21A2D0B1F771}"/>
                </a:ext>
              </a:extLst>
            </p:cNvPr>
            <p:cNvSpPr/>
            <p:nvPr/>
          </p:nvSpPr>
          <p:spPr>
            <a:xfrm>
              <a:off x="6078893" y="3462566"/>
              <a:ext cx="3503498" cy="1518557"/>
            </a:xfrm>
            <a:prstGeom prst="homePlate">
              <a:avLst/>
            </a:prstGeom>
            <a:solidFill>
              <a:srgbClr val="7B7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五边形 6">
              <a:extLst>
                <a:ext uri="{FF2B5EF4-FFF2-40B4-BE49-F238E27FC236}">
                  <a16:creationId xmlns:a16="http://schemas.microsoft.com/office/drawing/2014/main" id="{DE39FA6E-16D5-498A-AC4F-D0B940871264}"/>
                </a:ext>
              </a:extLst>
            </p:cNvPr>
            <p:cNvSpPr/>
            <p:nvPr/>
          </p:nvSpPr>
          <p:spPr>
            <a:xfrm>
              <a:off x="8805944" y="4221844"/>
              <a:ext cx="3525959" cy="1518557"/>
            </a:xfrm>
            <a:prstGeom prst="homePlate">
              <a:avLst/>
            </a:prstGeom>
            <a:solidFill>
              <a:srgbClr val="53475D">
                <a:alpha val="9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Rectangle 155">
              <a:extLst>
                <a:ext uri="{FF2B5EF4-FFF2-40B4-BE49-F238E27FC236}">
                  <a16:creationId xmlns:a16="http://schemas.microsoft.com/office/drawing/2014/main" id="{3646A880-FE0A-4BBA-82CF-6B301EA4A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9900" y="3138946"/>
              <a:ext cx="8784" cy="30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231970A-3147-4D2D-A372-E828168F2392}"/>
              </a:ext>
            </a:extLst>
          </p:cNvPr>
          <p:cNvSpPr txBox="1"/>
          <p:nvPr/>
        </p:nvSpPr>
        <p:spPr>
          <a:xfrm>
            <a:off x="1204893" y="2870554"/>
            <a:ext cx="2302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ea typeface="超研澤中隸" panose="02010609010101010101" pitchFamily="49" charset="-120"/>
              </a:rPr>
              <a:t>找尋影片</a:t>
            </a:r>
            <a:br>
              <a:rPr lang="en-US" altLang="zh-TW" sz="2400" dirty="0">
                <a:ea typeface="超研澤中隸" panose="02010609010101010101" pitchFamily="49" charset="-120"/>
              </a:rPr>
            </a:br>
            <a:r>
              <a:rPr lang="zh-TW" altLang="en-US" sz="2400" dirty="0">
                <a:ea typeface="超研澤中隸" panose="02010609010101010101" pitchFamily="49" charset="-120"/>
              </a:rPr>
              <a:t>題材</a:t>
            </a:r>
            <a:endParaRPr lang="en-US" altLang="zh-TW" sz="2400" dirty="0">
              <a:ea typeface="超研澤中隸" panose="02010609010101010101" pitchFamily="49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ea typeface="超研澤中隸" panose="02010609010101010101" pitchFamily="49" charset="-120"/>
              </a:rPr>
              <a:t>統整資訊</a:t>
            </a:r>
            <a:br>
              <a:rPr lang="en-US" altLang="zh-TW" sz="2400" dirty="0">
                <a:ea typeface="超研澤中隸" panose="02010609010101010101" pitchFamily="49" charset="-120"/>
              </a:rPr>
            </a:br>
            <a:r>
              <a:rPr lang="zh-TW" altLang="en-US" sz="2400" dirty="0">
                <a:ea typeface="超研澤中隸" panose="02010609010101010101" pitchFamily="49" charset="-120"/>
              </a:rPr>
              <a:t>整理架構</a:t>
            </a:r>
            <a:endParaRPr lang="en-US" altLang="zh-TW" sz="2400" dirty="0">
              <a:ea typeface="超研澤中隸" panose="02010609010101010101" pitchFamily="49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3827E735-2859-49F6-956D-DBDDF811C648}"/>
              </a:ext>
            </a:extLst>
          </p:cNvPr>
          <p:cNvSpPr txBox="1"/>
          <p:nvPr/>
        </p:nvSpPr>
        <p:spPr>
          <a:xfrm>
            <a:off x="3503388" y="3396363"/>
            <a:ext cx="269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ea typeface="超研澤中隸" panose="02010609010101010101" pitchFamily="49" charset="-120"/>
              </a:rPr>
              <a:t>製作逐字稿</a:t>
            </a:r>
            <a:endParaRPr lang="en-US" altLang="zh-TW" sz="2400" dirty="0">
              <a:ea typeface="超研澤中隸" panose="02010609010101010101" pitchFamily="49" charset="-12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A1C59225-40F4-483B-8393-F59DE36EB098}"/>
              </a:ext>
            </a:extLst>
          </p:cNvPr>
          <p:cNvSpPr txBox="1"/>
          <p:nvPr/>
        </p:nvSpPr>
        <p:spPr>
          <a:xfrm>
            <a:off x="5778794" y="4024716"/>
            <a:ext cx="2256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ea typeface="超研澤中隸" panose="02010609010101010101" pitchFamily="49" charset="-120"/>
              </a:rPr>
              <a:t>規劃影片</a:t>
            </a:r>
            <a:br>
              <a:rPr lang="en-US" altLang="zh-TW" sz="2400" dirty="0">
                <a:ea typeface="超研澤中隸" panose="02010609010101010101" pitchFamily="49" charset="-120"/>
              </a:rPr>
            </a:br>
            <a:r>
              <a:rPr lang="zh-TW" altLang="en-US" sz="2400" dirty="0">
                <a:ea typeface="超研澤中隸" panose="02010609010101010101" pitchFamily="49" charset="-120"/>
              </a:rPr>
              <a:t>架構配置</a:t>
            </a:r>
            <a:endParaRPr lang="en-US" altLang="zh-TW" sz="2400" dirty="0">
              <a:ea typeface="超研澤中隸" panose="02010609010101010101" pitchFamily="49" charset="-12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A688F7F7-772A-422F-A80A-D4E2C22F9538}"/>
              </a:ext>
            </a:extLst>
          </p:cNvPr>
          <p:cNvSpPr txBox="1"/>
          <p:nvPr/>
        </p:nvSpPr>
        <p:spPr>
          <a:xfrm>
            <a:off x="8035612" y="4653069"/>
            <a:ext cx="259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ea typeface="超研澤中隸" panose="02010609010101010101" pitchFamily="49" charset="-120"/>
              </a:rPr>
              <a:t>製作影片</a:t>
            </a:r>
            <a:endParaRPr lang="en-US" altLang="zh-TW" sz="2400" dirty="0">
              <a:ea typeface="超研澤中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334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6A96AD0-E28D-492A-BEDC-B0363EAEC4DC}"/>
              </a:ext>
            </a:extLst>
          </p:cNvPr>
          <p:cNvGrpSpPr/>
          <p:nvPr/>
        </p:nvGrpSpPr>
        <p:grpSpPr>
          <a:xfrm>
            <a:off x="290286" y="424770"/>
            <a:ext cx="11582400" cy="756330"/>
            <a:chOff x="290286" y="405720"/>
            <a:chExt cx="11582400" cy="756330"/>
          </a:xfrm>
        </p:grpSpPr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82505B3D-5638-4EF5-958D-24FB89A35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9452" y="405720"/>
              <a:ext cx="5671508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TW" altLang="en-US" sz="4000" b="1" dirty="0">
                  <a:solidFill>
                    <a:srgbClr val="433A4B"/>
                  </a:solidFill>
                  <a:latin typeface="华文新魏" panose="02010800040101010101" pitchFamily="2" charset="-122"/>
                  <a:ea typeface="全真古印體" panose="02010609000101010101" pitchFamily="49" charset="-120"/>
                </a:rPr>
                <a:t>製作階段 </a:t>
              </a:r>
              <a:r>
                <a:rPr lang="en-US" altLang="zh-TW" sz="4000" b="1" dirty="0">
                  <a:solidFill>
                    <a:srgbClr val="433A4B"/>
                  </a:solidFill>
                  <a:latin typeface="Stencil" panose="040409050D0802020404" pitchFamily="82" charset="0"/>
                  <a:ea typeface="全真古印體" panose="02010609000101010101" pitchFamily="49" charset="-120"/>
                </a:rPr>
                <a:t>part.2</a:t>
              </a:r>
              <a:r>
                <a:rPr lang="zh-TW" altLang="en-US" sz="4000" b="1" dirty="0">
                  <a:solidFill>
                    <a:srgbClr val="433A4B"/>
                  </a:solidFill>
                  <a:latin typeface="Stencil" panose="040409050D0802020404" pitchFamily="82" charset="0"/>
                  <a:ea typeface="全真古印體" panose="02010609000101010101" pitchFamily="49" charset="-120"/>
                </a:rPr>
                <a:t> </a:t>
              </a:r>
              <a:r>
                <a:rPr lang="en-US" altLang="zh-TW" sz="4000" b="1" dirty="0">
                  <a:solidFill>
                    <a:srgbClr val="433A4B"/>
                  </a:solidFill>
                  <a:latin typeface="Stencil" panose="040409050D0802020404" pitchFamily="82" charset="0"/>
                  <a:ea typeface="全真古印體" panose="02010609000101010101" pitchFamily="49" charset="-120"/>
                </a:rPr>
                <a:t>(</a:t>
              </a:r>
              <a:r>
                <a:rPr lang="zh-TW" altLang="en-US" sz="4000" b="1" dirty="0">
                  <a:solidFill>
                    <a:srgbClr val="433A4B"/>
                  </a:solidFill>
                  <a:latin typeface="Stencil" panose="040409050D0802020404" pitchFamily="82" charset="0"/>
                  <a:ea typeface="全真古印體" panose="02010609000101010101" pitchFamily="49" charset="-120"/>
                </a:rPr>
                <a:t>期末</a:t>
              </a:r>
              <a:r>
                <a:rPr lang="en-US" altLang="zh-TW" sz="4000" b="1" dirty="0">
                  <a:solidFill>
                    <a:srgbClr val="433A4B"/>
                  </a:solidFill>
                  <a:latin typeface="Stencil" panose="040409050D0802020404" pitchFamily="82" charset="0"/>
                  <a:ea typeface="全真古印體" panose="02010609000101010101" pitchFamily="49" charset="-120"/>
                </a:rPr>
                <a:t>)</a:t>
              </a:r>
              <a:endParaRPr lang="zh-CN" altLang="en-US" sz="4000" b="1" dirty="0">
                <a:solidFill>
                  <a:srgbClr val="433A4B"/>
                </a:solidFill>
                <a:latin typeface="Stencil" panose="040409050D0802020404" pitchFamily="82" charset="0"/>
                <a:ea typeface="华文新魏" panose="02010800040101010101" pitchFamily="2" charset="-122"/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EA25291-24AC-4B91-8A54-FB5A6915FAB3}"/>
                </a:ext>
              </a:extLst>
            </p:cNvPr>
            <p:cNvCxnSpPr>
              <a:cxnSpLocks/>
            </p:cNvCxnSpPr>
            <p:nvPr/>
          </p:nvCxnSpPr>
          <p:spPr>
            <a:xfrm>
              <a:off x="290286" y="1162050"/>
              <a:ext cx="11582400" cy="0"/>
            </a:xfrm>
            <a:prstGeom prst="line">
              <a:avLst/>
            </a:prstGeom>
            <a:ln>
              <a:solidFill>
                <a:srgbClr val="433A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47EF9AC-94E6-4159-84D0-CBD16EEC37B5}"/>
              </a:ext>
            </a:extLst>
          </p:cNvPr>
          <p:cNvGrpSpPr/>
          <p:nvPr/>
        </p:nvGrpSpPr>
        <p:grpSpPr>
          <a:xfrm>
            <a:off x="1209393" y="1396736"/>
            <a:ext cx="9744186" cy="3107622"/>
            <a:chOff x="557405" y="1985269"/>
            <a:chExt cx="11774498" cy="3755132"/>
          </a:xfrm>
        </p:grpSpPr>
        <p:sp>
          <p:nvSpPr>
            <p:cNvPr id="7" name="五边形 3">
              <a:extLst>
                <a:ext uri="{FF2B5EF4-FFF2-40B4-BE49-F238E27FC236}">
                  <a16:creationId xmlns:a16="http://schemas.microsoft.com/office/drawing/2014/main" id="{64A7B829-906B-4F69-9E45-3AEE4861959E}"/>
                </a:ext>
              </a:extLst>
            </p:cNvPr>
            <p:cNvSpPr/>
            <p:nvPr/>
          </p:nvSpPr>
          <p:spPr>
            <a:xfrm>
              <a:off x="557405" y="1985269"/>
              <a:ext cx="3503498" cy="1518557"/>
            </a:xfrm>
            <a:prstGeom prst="homePlate">
              <a:avLst/>
            </a:prstGeom>
            <a:solidFill>
              <a:srgbClr val="C1B8C8">
                <a:alpha val="7725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五边形 4">
              <a:extLst>
                <a:ext uri="{FF2B5EF4-FFF2-40B4-BE49-F238E27FC236}">
                  <a16:creationId xmlns:a16="http://schemas.microsoft.com/office/drawing/2014/main" id="{2D802BD0-B31E-48D6-A711-239A9C6D6C39}"/>
                </a:ext>
              </a:extLst>
            </p:cNvPr>
            <p:cNvSpPr/>
            <p:nvPr/>
          </p:nvSpPr>
          <p:spPr>
            <a:xfrm>
              <a:off x="3329380" y="2703288"/>
              <a:ext cx="3503498" cy="1518557"/>
            </a:xfrm>
            <a:prstGeom prst="homePlate">
              <a:avLst/>
            </a:prstGeom>
            <a:solidFill>
              <a:srgbClr val="A1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68616F"/>
                </a:solidFill>
              </a:endParaRPr>
            </a:p>
          </p:txBody>
        </p:sp>
        <p:sp>
          <p:nvSpPr>
            <p:cNvPr id="9" name="五边形 5">
              <a:extLst>
                <a:ext uri="{FF2B5EF4-FFF2-40B4-BE49-F238E27FC236}">
                  <a16:creationId xmlns:a16="http://schemas.microsoft.com/office/drawing/2014/main" id="{6D4B6267-3C80-4E7D-976E-21A2D0B1F771}"/>
                </a:ext>
              </a:extLst>
            </p:cNvPr>
            <p:cNvSpPr/>
            <p:nvPr/>
          </p:nvSpPr>
          <p:spPr>
            <a:xfrm>
              <a:off x="6078893" y="3462566"/>
              <a:ext cx="3503498" cy="1518557"/>
            </a:xfrm>
            <a:prstGeom prst="homePlate">
              <a:avLst/>
            </a:prstGeom>
            <a:solidFill>
              <a:srgbClr val="7B7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五边形 6">
              <a:extLst>
                <a:ext uri="{FF2B5EF4-FFF2-40B4-BE49-F238E27FC236}">
                  <a16:creationId xmlns:a16="http://schemas.microsoft.com/office/drawing/2014/main" id="{DE39FA6E-16D5-498A-AC4F-D0B940871264}"/>
                </a:ext>
              </a:extLst>
            </p:cNvPr>
            <p:cNvSpPr/>
            <p:nvPr/>
          </p:nvSpPr>
          <p:spPr>
            <a:xfrm>
              <a:off x="8805944" y="4221844"/>
              <a:ext cx="3525959" cy="1518557"/>
            </a:xfrm>
            <a:prstGeom prst="homePlate">
              <a:avLst/>
            </a:prstGeom>
            <a:solidFill>
              <a:srgbClr val="53475D">
                <a:alpha val="9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Rectangle 155">
              <a:extLst>
                <a:ext uri="{FF2B5EF4-FFF2-40B4-BE49-F238E27FC236}">
                  <a16:creationId xmlns:a16="http://schemas.microsoft.com/office/drawing/2014/main" id="{3646A880-FE0A-4BBA-82CF-6B301EA4A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9900" y="3138946"/>
              <a:ext cx="8784" cy="30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231970A-3147-4D2D-A372-E828168F2392}"/>
              </a:ext>
            </a:extLst>
          </p:cNvPr>
          <p:cNvSpPr txBox="1"/>
          <p:nvPr/>
        </p:nvSpPr>
        <p:spPr>
          <a:xfrm>
            <a:off x="1204893" y="2870554"/>
            <a:ext cx="2302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ea typeface="超研澤中隸" panose="02010609010101010101" pitchFamily="49" charset="-120"/>
              </a:rPr>
              <a:t>製作影片</a:t>
            </a:r>
            <a:br>
              <a:rPr lang="en-US" altLang="zh-TW" sz="2400" dirty="0">
                <a:ea typeface="超研澤中隸" panose="02010609010101010101" pitchFamily="49" charset="-120"/>
              </a:rPr>
            </a:br>
            <a:r>
              <a:rPr lang="zh-TW" altLang="en-US" sz="2400" dirty="0">
                <a:ea typeface="超研澤中隸" panose="02010609010101010101" pitchFamily="49" charset="-120"/>
              </a:rPr>
              <a:t>基底</a:t>
            </a:r>
            <a:endParaRPr lang="en-US" altLang="zh-TW" sz="2400" dirty="0">
              <a:ea typeface="超研澤中隸" panose="02010609010101010101" pitchFamily="49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ea typeface="超研澤中隸" panose="02010609010101010101" pitchFamily="49" charset="-120"/>
              </a:rPr>
              <a:t>搜尋圖片</a:t>
            </a:r>
            <a:br>
              <a:rPr lang="en-US" altLang="zh-TW" sz="2400" dirty="0">
                <a:ea typeface="超研澤中隸" panose="02010609010101010101" pitchFamily="49" charset="-120"/>
              </a:rPr>
            </a:br>
            <a:r>
              <a:rPr lang="zh-TW" altLang="en-US" sz="2400" dirty="0">
                <a:ea typeface="超研澤中隸" panose="02010609010101010101" pitchFamily="49" charset="-120"/>
              </a:rPr>
              <a:t>素材</a:t>
            </a:r>
            <a:endParaRPr lang="en-US" altLang="zh-TW" sz="2400" dirty="0">
              <a:ea typeface="超研澤中隸" panose="02010609010101010101" pitchFamily="49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3827E735-2859-49F6-956D-DBDDF811C648}"/>
              </a:ext>
            </a:extLst>
          </p:cNvPr>
          <p:cNvSpPr txBox="1"/>
          <p:nvPr/>
        </p:nvSpPr>
        <p:spPr>
          <a:xfrm>
            <a:off x="3503389" y="3396363"/>
            <a:ext cx="2275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ea typeface="超研澤中隸" panose="02010609010101010101" pitchFamily="49" charset="-120"/>
              </a:rPr>
              <a:t>線上討論</a:t>
            </a:r>
            <a:br>
              <a:rPr lang="en-US" altLang="zh-TW" sz="2400" dirty="0">
                <a:ea typeface="超研澤中隸" panose="02010609010101010101" pitchFamily="49" charset="-120"/>
              </a:rPr>
            </a:br>
            <a:r>
              <a:rPr lang="zh-TW" altLang="en-US" sz="2400" dirty="0">
                <a:ea typeface="超研澤中隸" panose="02010609010101010101" pitchFamily="49" charset="-120"/>
              </a:rPr>
              <a:t>如何呈現</a:t>
            </a:r>
            <a:endParaRPr lang="en-US" altLang="zh-TW" sz="2400" dirty="0">
              <a:ea typeface="超研澤中隸" panose="02010609010101010101" pitchFamily="49" charset="-12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A1C59225-40F4-483B-8393-F59DE36EB098}"/>
              </a:ext>
            </a:extLst>
          </p:cNvPr>
          <p:cNvSpPr txBox="1"/>
          <p:nvPr/>
        </p:nvSpPr>
        <p:spPr>
          <a:xfrm>
            <a:off x="5778794" y="4024716"/>
            <a:ext cx="2256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ea typeface="超研澤中隸" panose="02010609010101010101" pitchFamily="49" charset="-120"/>
              </a:rPr>
              <a:t>配音</a:t>
            </a:r>
            <a:endParaRPr lang="en-US" altLang="zh-TW" sz="2400" dirty="0">
              <a:ea typeface="超研澤中隸" panose="02010609010101010101" pitchFamily="49" charset="-12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A688F7F7-772A-422F-A80A-D4E2C22F9538}"/>
              </a:ext>
            </a:extLst>
          </p:cNvPr>
          <p:cNvSpPr txBox="1"/>
          <p:nvPr/>
        </p:nvSpPr>
        <p:spPr>
          <a:xfrm>
            <a:off x="8035612" y="4653069"/>
            <a:ext cx="259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ea typeface="超研澤中隸" panose="02010609010101010101" pitchFamily="49" charset="-120"/>
              </a:rPr>
              <a:t>完成影片</a:t>
            </a:r>
            <a:endParaRPr lang="en-US" altLang="zh-TW" sz="2400" dirty="0">
              <a:ea typeface="超研澤中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946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EA25291-24AC-4B91-8A54-FB5A6915FAB3}"/>
              </a:ext>
            </a:extLst>
          </p:cNvPr>
          <p:cNvCxnSpPr>
            <a:cxnSpLocks/>
          </p:cNvCxnSpPr>
          <p:nvPr/>
        </p:nvCxnSpPr>
        <p:spPr>
          <a:xfrm>
            <a:off x="290286" y="1181100"/>
            <a:ext cx="11582400" cy="0"/>
          </a:xfrm>
          <a:prstGeom prst="line">
            <a:avLst/>
          </a:prstGeom>
          <a:ln>
            <a:solidFill>
              <a:srgbClr val="433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14">
            <a:extLst>
              <a:ext uri="{FF2B5EF4-FFF2-40B4-BE49-F238E27FC236}">
                <a16:creationId xmlns:a16="http://schemas.microsoft.com/office/drawing/2014/main" id="{016EE61C-473D-4C4C-8800-EC96777D9EA8}"/>
              </a:ext>
            </a:extLst>
          </p:cNvPr>
          <p:cNvGrpSpPr>
            <a:grpSpLocks/>
          </p:cNvGrpSpPr>
          <p:nvPr/>
        </p:nvGrpSpPr>
        <p:grpSpPr bwMode="auto">
          <a:xfrm>
            <a:off x="5579213" y="1580617"/>
            <a:ext cx="5240470" cy="1303773"/>
            <a:chOff x="0" y="0"/>
            <a:chExt cx="3811400" cy="946740"/>
          </a:xfrm>
        </p:grpSpPr>
        <p:sp>
          <p:nvSpPr>
            <p:cNvPr id="11" name="矩形 15">
              <a:extLst>
                <a:ext uri="{FF2B5EF4-FFF2-40B4-BE49-F238E27FC236}">
                  <a16:creationId xmlns:a16="http://schemas.microsoft.com/office/drawing/2014/main" id="{1249C55E-5DA2-4AF5-9030-5E3810AEE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45" y="72172"/>
              <a:ext cx="358757" cy="229911"/>
            </a:xfrm>
            <a:prstGeom prst="rect">
              <a:avLst/>
            </a:prstGeom>
            <a:solidFill>
              <a:srgbClr val="433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40F4157E-3DB8-4D18-9887-E62A4DCEC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3308"/>
              <a:ext cx="3811400" cy="603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lvl="0" indent="-342900">
                <a:buFont typeface="Wingdings" panose="05000000000000000000" pitchFamily="2" charset="2"/>
                <a:buChar char="Ø"/>
              </a:pPr>
              <a:r>
                <a:rPr lang="zh-TW" altLang="zh-TW" sz="2400" dirty="0">
                  <a:ea typeface="超研澤中隸" panose="02010609010101010101" pitchFamily="49" charset="-120"/>
                </a:rPr>
                <a:t>需花更多時間</a:t>
              </a:r>
              <a:r>
                <a:rPr lang="zh-TW" altLang="en-US" sz="2400" dirty="0">
                  <a:ea typeface="超研澤中隸" panose="02010609010101010101" pitchFamily="49" charset="-120"/>
                </a:rPr>
                <a:t>、</a:t>
              </a:r>
              <a:r>
                <a:rPr lang="zh-TW" altLang="zh-TW" sz="2400" dirty="0">
                  <a:ea typeface="超研澤中隸" panose="02010609010101010101" pitchFamily="49" charset="-120"/>
                </a:rPr>
                <a:t>分鏡多個畫面編輯</a:t>
              </a:r>
              <a:r>
                <a:rPr lang="zh-TW" altLang="en-US" sz="2400" dirty="0">
                  <a:ea typeface="超研澤中隸" panose="02010609010101010101" pitchFamily="49" charset="-120"/>
                </a:rPr>
                <a:t>。</a:t>
              </a:r>
              <a:endParaRPr lang="en-US" altLang="zh-TW" sz="2400" dirty="0">
                <a:ea typeface="超研澤中隸" panose="02010609010101010101" pitchFamily="49" charset="-120"/>
              </a:endParaRPr>
            </a:p>
            <a:p>
              <a:pPr marL="342900" lvl="0" indent="-342900">
                <a:buFont typeface="Wingdings" panose="05000000000000000000" pitchFamily="2" charset="2"/>
                <a:buChar char="Ø"/>
              </a:pPr>
              <a:r>
                <a:rPr lang="zh-TW" altLang="zh-TW" sz="2400" dirty="0">
                  <a:ea typeface="超研澤中隸" panose="02010609010101010101" pitchFamily="49" charset="-120"/>
                </a:rPr>
                <a:t>繪圖能力皆有待加強</a:t>
              </a:r>
              <a:r>
                <a:rPr lang="zh-TW" altLang="en-US" sz="2400" dirty="0">
                  <a:ea typeface="超研澤中隸" panose="02010609010101010101" pitchFamily="49" charset="-120"/>
                </a:rPr>
                <a:t>。</a:t>
              </a:r>
              <a:endParaRPr lang="zh-TW" altLang="zh-TW" sz="2400" dirty="0">
                <a:ea typeface="超研澤中隸" panose="02010609010101010101" pitchFamily="49" charset="-12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CA8612DB-3A63-463E-92E1-C5E16C123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773" y="0"/>
              <a:ext cx="2020788" cy="37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zh-TW" sz="2800" b="1" dirty="0">
                  <a:ea typeface="超研澤中隸" panose="02010609010101010101" pitchFamily="49" charset="-120"/>
                </a:rPr>
                <a:t>剪輯模式困難</a:t>
              </a:r>
              <a:endPara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0140FD04-7E1A-4B16-8FE7-8978D9CFF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48" y="425063"/>
            <a:ext cx="488271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rgbClr val="433A4B"/>
                </a:solidFill>
                <a:latin typeface="华文新魏" panose="02010800040101010101" pitchFamily="2" charset="-122"/>
                <a:ea typeface="全真古印體" panose="02010609000101010101" pitchFamily="49" charset="-120"/>
              </a:rPr>
              <a:t>製作過程遇到的困難</a:t>
            </a:r>
            <a:endParaRPr lang="zh-CN" altLang="en-US" sz="4000" b="1" dirty="0">
              <a:solidFill>
                <a:srgbClr val="433A4B"/>
              </a:solidFill>
              <a:latin typeface="Stencil" panose="040409050D0802020404" pitchFamily="82" charset="0"/>
              <a:ea typeface="华文新魏" panose="02010800040101010101" pitchFamily="2" charset="-122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F8674BD2-C3C4-452C-8986-D132D6A23E7A}"/>
              </a:ext>
            </a:extLst>
          </p:cNvPr>
          <p:cNvGrpSpPr/>
          <p:nvPr/>
        </p:nvGrpSpPr>
        <p:grpSpPr>
          <a:xfrm>
            <a:off x="994614" y="1815165"/>
            <a:ext cx="3520568" cy="3520568"/>
            <a:chOff x="1706612" y="2133458"/>
            <a:chExt cx="3520568" cy="3520568"/>
          </a:xfrm>
        </p:grpSpPr>
        <p:sp>
          <p:nvSpPr>
            <p:cNvPr id="5" name="空心弧 10">
              <a:extLst>
                <a:ext uri="{FF2B5EF4-FFF2-40B4-BE49-F238E27FC236}">
                  <a16:creationId xmlns:a16="http://schemas.microsoft.com/office/drawing/2014/main" id="{E21F9581-96FC-42B1-9F96-59C69058B5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976365" y="2380389"/>
              <a:ext cx="3020752" cy="3025118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369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948" y="15227"/>
                  </a:moveTo>
                  <a:cubicBezTo>
                    <a:pt x="2186" y="13876"/>
                    <a:pt x="1786" y="12351"/>
                    <a:pt x="1786" y="10800"/>
                  </a:cubicBezTo>
                  <a:cubicBezTo>
                    <a:pt x="1786" y="5821"/>
                    <a:pt x="5821" y="1786"/>
                    <a:pt x="10800" y="1786"/>
                  </a:cubicBezTo>
                  <a:cubicBezTo>
                    <a:pt x="15778" y="1786"/>
                    <a:pt x="19814" y="5821"/>
                    <a:pt x="19814" y="10800"/>
                  </a:cubicBezTo>
                  <a:cubicBezTo>
                    <a:pt x="19814" y="12351"/>
                    <a:pt x="19413" y="13876"/>
                    <a:pt x="18651" y="15227"/>
                  </a:cubicBezTo>
                  <a:lnTo>
                    <a:pt x="20207" y="16105"/>
                  </a:lnTo>
                  <a:cubicBezTo>
                    <a:pt x="21120" y="14486"/>
                    <a:pt x="21600" y="1265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658"/>
                    <a:pt x="479" y="14486"/>
                    <a:pt x="1392" y="16105"/>
                  </a:cubicBezTo>
                  <a:lnTo>
                    <a:pt x="2948" y="15227"/>
                  </a:lnTo>
                  <a:close/>
                </a:path>
              </a:pathLst>
            </a:custGeom>
            <a:solidFill>
              <a:srgbClr val="7B7383">
                <a:alpha val="78000"/>
              </a:srgbClr>
            </a:solidFill>
            <a:ln>
              <a:noFill/>
            </a:ln>
          </p:spPr>
          <p:txBody>
            <a:bodyPr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空心弧 11">
              <a:extLst>
                <a:ext uri="{FF2B5EF4-FFF2-40B4-BE49-F238E27FC236}">
                  <a16:creationId xmlns:a16="http://schemas.microsoft.com/office/drawing/2014/main" id="{7689D0BB-12E9-41BE-9B3A-6E5B924709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426183">
              <a:off x="2222804" y="2628416"/>
              <a:ext cx="2505648" cy="2510014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39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641" y="7714"/>
                  </a:moveTo>
                  <a:cubicBezTo>
                    <a:pt x="3924" y="4322"/>
                    <a:pt x="7173" y="2078"/>
                    <a:pt x="10799" y="2078"/>
                  </a:cubicBezTo>
                  <a:cubicBezTo>
                    <a:pt x="14426" y="2077"/>
                    <a:pt x="17675" y="4322"/>
                    <a:pt x="18958" y="7714"/>
                  </a:cubicBezTo>
                  <a:lnTo>
                    <a:pt x="20901" y="6979"/>
                  </a:lnTo>
                  <a:cubicBezTo>
                    <a:pt x="19313" y="2779"/>
                    <a:pt x="15290" y="0"/>
                    <a:pt x="10800" y="0"/>
                  </a:cubicBezTo>
                  <a:cubicBezTo>
                    <a:pt x="6309" y="-1"/>
                    <a:pt x="2286" y="2779"/>
                    <a:pt x="698" y="6979"/>
                  </a:cubicBezTo>
                  <a:lnTo>
                    <a:pt x="2641" y="7714"/>
                  </a:lnTo>
                  <a:close/>
                </a:path>
              </a:pathLst>
            </a:custGeom>
            <a:solidFill>
              <a:srgbClr val="C1B8C8"/>
            </a:solidFill>
            <a:ln>
              <a:noFill/>
            </a:ln>
          </p:spPr>
          <p:txBody>
            <a:bodyPr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空心弧 12">
              <a:extLst>
                <a:ext uri="{FF2B5EF4-FFF2-40B4-BE49-F238E27FC236}">
                  <a16:creationId xmlns:a16="http://schemas.microsoft.com/office/drawing/2014/main" id="{17D7DAA3-E51E-402D-AD28-C49B27881A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06612" y="2133458"/>
              <a:ext cx="3520568" cy="3520568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87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6106" y="18536"/>
                  </a:moveTo>
                  <a:cubicBezTo>
                    <a:pt x="3402" y="16896"/>
                    <a:pt x="1751" y="13962"/>
                    <a:pt x="1751" y="10800"/>
                  </a:cubicBezTo>
                  <a:cubicBezTo>
                    <a:pt x="1751" y="5802"/>
                    <a:pt x="5802" y="1751"/>
                    <a:pt x="10800" y="1751"/>
                  </a:cubicBezTo>
                  <a:cubicBezTo>
                    <a:pt x="15797" y="1751"/>
                    <a:pt x="19849" y="5802"/>
                    <a:pt x="19849" y="10800"/>
                  </a:cubicBezTo>
                  <a:cubicBezTo>
                    <a:pt x="19849" y="13962"/>
                    <a:pt x="18197" y="16896"/>
                    <a:pt x="15493" y="18536"/>
                  </a:cubicBezTo>
                  <a:lnTo>
                    <a:pt x="16401" y="20033"/>
                  </a:lnTo>
                  <a:cubicBezTo>
                    <a:pt x="19628" y="18075"/>
                    <a:pt x="21600" y="1457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4574"/>
                    <a:pt x="1971" y="18075"/>
                    <a:pt x="5198" y="20033"/>
                  </a:cubicBezTo>
                  <a:lnTo>
                    <a:pt x="6106" y="18536"/>
                  </a:lnTo>
                  <a:close/>
                </a:path>
              </a:pathLst>
            </a:custGeom>
            <a:solidFill>
              <a:srgbClr val="6F6876"/>
            </a:solidFill>
            <a:ln>
              <a:noFill/>
            </a:ln>
          </p:spPr>
          <p:txBody>
            <a:bodyPr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A5CC7D0B-68AE-43BB-AF7C-285FC4B6E330}"/>
                </a:ext>
              </a:extLst>
            </p:cNvPr>
            <p:cNvSpPr/>
            <p:nvPr/>
          </p:nvSpPr>
          <p:spPr>
            <a:xfrm>
              <a:off x="2740777" y="3368773"/>
              <a:ext cx="182614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b="1" dirty="0">
                  <a:ea typeface="超研澤中隸" panose="02010609010101010101" pitchFamily="49" charset="-120"/>
                </a:rPr>
                <a:t>想以動畫</a:t>
              </a:r>
              <a:endParaRPr lang="en-US" altLang="zh-TW" sz="3200" b="1" dirty="0">
                <a:ea typeface="超研澤中隸" panose="02010609010101010101" pitchFamily="49" charset="-120"/>
              </a:endParaRPr>
            </a:p>
            <a:p>
              <a:r>
                <a:rPr lang="zh-TW" altLang="en-US" sz="3200" b="1" dirty="0">
                  <a:ea typeface="超研澤中隸" panose="02010609010101010101" pitchFamily="49" charset="-120"/>
                </a:rPr>
                <a:t>形式呈現</a:t>
              </a:r>
              <a:endParaRPr lang="zh-TW" altLang="en-US" sz="3200" b="1" dirty="0"/>
            </a:p>
          </p:txBody>
        </p:sp>
      </p:grpSp>
      <p:grpSp>
        <p:nvGrpSpPr>
          <p:cNvPr id="32" name="组合 14">
            <a:extLst>
              <a:ext uri="{FF2B5EF4-FFF2-40B4-BE49-F238E27FC236}">
                <a16:creationId xmlns:a16="http://schemas.microsoft.com/office/drawing/2014/main" id="{56E1953B-3681-482F-886A-C9E94089CB3F}"/>
              </a:ext>
            </a:extLst>
          </p:cNvPr>
          <p:cNvGrpSpPr>
            <a:grpSpLocks/>
          </p:cNvGrpSpPr>
          <p:nvPr/>
        </p:nvGrpSpPr>
        <p:grpSpPr bwMode="auto">
          <a:xfrm>
            <a:off x="5579213" y="3193257"/>
            <a:ext cx="5240470" cy="934441"/>
            <a:chOff x="0" y="0"/>
            <a:chExt cx="3811400" cy="678548"/>
          </a:xfrm>
        </p:grpSpPr>
        <p:sp>
          <p:nvSpPr>
            <p:cNvPr id="33" name="矩形 15">
              <a:extLst>
                <a:ext uri="{FF2B5EF4-FFF2-40B4-BE49-F238E27FC236}">
                  <a16:creationId xmlns:a16="http://schemas.microsoft.com/office/drawing/2014/main" id="{F2F32229-3F39-4A1C-801A-699A3A359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45" y="72172"/>
              <a:ext cx="358757" cy="229911"/>
            </a:xfrm>
            <a:prstGeom prst="rect">
              <a:avLst/>
            </a:prstGeom>
            <a:solidFill>
              <a:srgbClr val="433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FE169154-CD2F-434C-BC76-7C93C7BF7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3308"/>
              <a:ext cx="3811400" cy="335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lvl="0" indent="-342900">
                <a:buFont typeface="Wingdings" panose="05000000000000000000" pitchFamily="2" charset="2"/>
                <a:buChar char="Ø"/>
              </a:pPr>
              <a:r>
                <a:rPr lang="zh-TW" altLang="en-US" sz="2400" dirty="0">
                  <a:ea typeface="超研澤中隸" panose="02010609010101010101" pitchFamily="49" charset="-120"/>
                </a:rPr>
                <a:t>是否可用於非商業、教學用途。</a:t>
              </a:r>
              <a:endParaRPr lang="en-US" altLang="zh-TW" sz="2400" dirty="0">
                <a:ea typeface="超研澤中隸" panose="02010609010101010101" pitchFamily="49" charset="-120"/>
              </a:endParaRPr>
            </a:p>
          </p:txBody>
        </p:sp>
        <p:sp>
          <p:nvSpPr>
            <p:cNvPr id="35" name="矩形 17">
              <a:extLst>
                <a:ext uri="{FF2B5EF4-FFF2-40B4-BE49-F238E27FC236}">
                  <a16:creationId xmlns:a16="http://schemas.microsoft.com/office/drawing/2014/main" id="{68378FC1-7DDB-421C-875B-87180AA69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773" y="0"/>
              <a:ext cx="2020788" cy="37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sz="2800" b="1" dirty="0">
                  <a:ea typeface="超研澤中隸" panose="02010609010101010101" pitchFamily="49" charset="-120"/>
                </a:rPr>
                <a:t>圖源</a:t>
              </a:r>
              <a:endPara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36" name="组合 14">
            <a:extLst>
              <a:ext uri="{FF2B5EF4-FFF2-40B4-BE49-F238E27FC236}">
                <a16:creationId xmlns:a16="http://schemas.microsoft.com/office/drawing/2014/main" id="{4B1336F4-3F99-46D3-8E54-4EAF60330BD9}"/>
              </a:ext>
            </a:extLst>
          </p:cNvPr>
          <p:cNvGrpSpPr>
            <a:grpSpLocks/>
          </p:cNvGrpSpPr>
          <p:nvPr/>
        </p:nvGrpSpPr>
        <p:grpSpPr bwMode="auto">
          <a:xfrm>
            <a:off x="5579213" y="4600474"/>
            <a:ext cx="5240470" cy="1303773"/>
            <a:chOff x="0" y="0"/>
            <a:chExt cx="3811400" cy="946740"/>
          </a:xfrm>
        </p:grpSpPr>
        <p:sp>
          <p:nvSpPr>
            <p:cNvPr id="37" name="矩形 15">
              <a:extLst>
                <a:ext uri="{FF2B5EF4-FFF2-40B4-BE49-F238E27FC236}">
                  <a16:creationId xmlns:a16="http://schemas.microsoft.com/office/drawing/2014/main" id="{7CB90A5B-984E-406C-9029-5FA532257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45" y="72172"/>
              <a:ext cx="358757" cy="229911"/>
            </a:xfrm>
            <a:prstGeom prst="rect">
              <a:avLst/>
            </a:prstGeom>
            <a:solidFill>
              <a:srgbClr val="433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sp>
          <p:nvSpPr>
            <p:cNvPr id="38" name="TextBox 16">
              <a:extLst>
                <a:ext uri="{FF2B5EF4-FFF2-40B4-BE49-F238E27FC236}">
                  <a16:creationId xmlns:a16="http://schemas.microsoft.com/office/drawing/2014/main" id="{82A70F3E-9603-417E-814A-024BCBB76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3308"/>
              <a:ext cx="3811400" cy="603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lvl="0" indent="-342900">
                <a:buFont typeface="Wingdings" panose="05000000000000000000" pitchFamily="2" charset="2"/>
                <a:buChar char="Ø"/>
              </a:pPr>
              <a:r>
                <a:rPr lang="zh-TW" altLang="en-US" sz="2400" dirty="0">
                  <a:ea typeface="超研澤中隸" panose="02010609010101010101" pitchFamily="49" charset="-120"/>
                </a:rPr>
                <a:t>收音設備。</a:t>
              </a:r>
              <a:endParaRPr lang="en-US" altLang="zh-TW" sz="2400" dirty="0">
                <a:ea typeface="超研澤中隸" panose="02010609010101010101" pitchFamily="49" charset="-120"/>
              </a:endParaRPr>
            </a:p>
            <a:p>
              <a:pPr marL="342900" lvl="0" indent="-342900">
                <a:buFont typeface="Wingdings" panose="05000000000000000000" pitchFamily="2" charset="2"/>
                <a:buChar char="Ø"/>
              </a:pPr>
              <a:r>
                <a:rPr lang="zh-TW" altLang="en-US" sz="2400" dirty="0">
                  <a:ea typeface="超研澤中隸" panose="02010609010101010101" pitchFamily="49" charset="-120"/>
                </a:rPr>
                <a:t>環境噪音干擾。</a:t>
              </a:r>
              <a:endParaRPr lang="zh-TW" altLang="zh-TW" sz="2400" dirty="0">
                <a:ea typeface="超研澤中隸" panose="02010609010101010101" pitchFamily="49" charset="-120"/>
              </a:endParaRPr>
            </a:p>
          </p:txBody>
        </p:sp>
        <p:sp>
          <p:nvSpPr>
            <p:cNvPr id="39" name="矩形 17">
              <a:extLst>
                <a:ext uri="{FF2B5EF4-FFF2-40B4-BE49-F238E27FC236}">
                  <a16:creationId xmlns:a16="http://schemas.microsoft.com/office/drawing/2014/main" id="{57159ADE-3385-4DB0-90AC-9FB9F3996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773" y="0"/>
              <a:ext cx="2020788" cy="37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sz="2800" b="1" dirty="0">
                  <a:ea typeface="超研澤中隸" panose="02010609010101010101" pitchFamily="49" charset="-120"/>
                </a:rPr>
                <a:t>配音環境</a:t>
              </a:r>
              <a:endPara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1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5850</TotalTime>
  <Words>740</Words>
  <Application>Microsoft Office PowerPoint</Application>
  <PresentationFormat>自訂</PresentationFormat>
  <Paragraphs>139</Paragraphs>
  <Slides>21</Slides>
  <Notes>21</Notes>
  <HiddenSlides>0</HiddenSlides>
  <MMClips>1</MMClips>
  <ScaleCrop>false</ScaleCrop>
  <HeadingPairs>
    <vt:vector size="6" baseType="variant">
      <vt:variant>
        <vt:lpstr>使用字型</vt:lpstr>
      </vt:variant>
      <vt:variant>
        <vt:i4>25</vt:i4>
      </vt:variant>
      <vt:variant>
        <vt:lpstr>佈景主題</vt:lpstr>
      </vt:variant>
      <vt:variant>
        <vt:i4>10</vt:i4>
      </vt:variant>
      <vt:variant>
        <vt:lpstr>投影片標題</vt:lpstr>
      </vt:variant>
      <vt:variant>
        <vt:i4>21</vt:i4>
      </vt:variant>
    </vt:vector>
  </HeadingPairs>
  <TitlesOfParts>
    <vt:vector size="56" baseType="lpstr">
      <vt:lpstr>等线</vt:lpstr>
      <vt:lpstr>等线 Light</vt:lpstr>
      <vt:lpstr>方正姚体</vt:lpstr>
      <vt:lpstr>ITC Avant Garde Std Bk</vt:lpstr>
      <vt:lpstr>LiHei Pro</vt:lpstr>
      <vt:lpstr>微软雅黑</vt:lpstr>
      <vt:lpstr>Open Sans Extrabold</vt:lpstr>
      <vt:lpstr>Signika</vt:lpstr>
      <vt:lpstr>宋体</vt:lpstr>
      <vt:lpstr>华文细黑</vt:lpstr>
      <vt:lpstr>华文新魏</vt:lpstr>
      <vt:lpstr>叶根友刀锋黑草</vt:lpstr>
      <vt:lpstr>叶根友行书繁</vt:lpstr>
      <vt:lpstr>全真古印體</vt:lpstr>
      <vt:lpstr>迷你简汉真广标</vt:lpstr>
      <vt:lpstr>華康儷中宋</vt:lpstr>
      <vt:lpstr>超研澤中隸</vt:lpstr>
      <vt:lpstr>新細明體</vt:lpstr>
      <vt:lpstr>Agency FB</vt:lpstr>
      <vt:lpstr>Algerian</vt:lpstr>
      <vt:lpstr>Arial</vt:lpstr>
      <vt:lpstr>Calibri</vt:lpstr>
      <vt:lpstr>Impact</vt:lpstr>
      <vt:lpstr>Stencil</vt:lpstr>
      <vt:lpstr>Wingdings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電腦</cp:lastModifiedBy>
  <cp:revision>3249</cp:revision>
  <dcterms:created xsi:type="dcterms:W3CDTF">2015-12-01T09:06:39Z</dcterms:created>
  <dcterms:modified xsi:type="dcterms:W3CDTF">2024-05-29T12:51:18Z</dcterms:modified>
</cp:coreProperties>
</file>