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0"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FD599FF-B296-44E1-BE50-FCE5AFB768B2}"/>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 xmlns:a16="http://schemas.microsoft.com/office/drawing/2014/main" id="{17358CDE-AAFA-495D-9D2E-EF44F03FF1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 xmlns:a16="http://schemas.microsoft.com/office/drawing/2014/main" id="{800A310D-4924-40A8-95DB-47FDD4719090}"/>
              </a:ext>
            </a:extLst>
          </p:cNvPr>
          <p:cNvSpPr>
            <a:spLocks noGrp="1"/>
          </p:cNvSpPr>
          <p:nvPr>
            <p:ph type="dt" sz="half" idx="10"/>
          </p:nvPr>
        </p:nvSpPr>
        <p:spPr/>
        <p:txBody>
          <a:bodyPr/>
          <a:lstStyle/>
          <a:p>
            <a:fld id="{7D136505-7A91-4D17-B135-4EC8D0068847}" type="datetimeFigureOut">
              <a:rPr lang="zh-TW" altLang="en-US" smtClean="0"/>
              <a:t>2023/12/30</a:t>
            </a:fld>
            <a:endParaRPr lang="zh-TW" altLang="en-US"/>
          </a:p>
        </p:txBody>
      </p:sp>
      <p:sp>
        <p:nvSpPr>
          <p:cNvPr id="5" name="頁尾版面配置區 4">
            <a:extLst>
              <a:ext uri="{FF2B5EF4-FFF2-40B4-BE49-F238E27FC236}">
                <a16:creationId xmlns="" xmlns:a16="http://schemas.microsoft.com/office/drawing/2014/main" id="{D79242E2-ACA8-4E04-85C4-814E712AAF1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FA37D258-38AA-4DDE-B48A-2A8B41D166B5}"/>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22917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7FAC6A4-64F9-4B74-BC65-5F8050624D5A}"/>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696646E2-D529-477C-B004-225FBB5C5A0C}"/>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5D4AF0B2-05A5-4E6F-9789-3993779F1D66}"/>
              </a:ext>
            </a:extLst>
          </p:cNvPr>
          <p:cNvSpPr>
            <a:spLocks noGrp="1"/>
          </p:cNvSpPr>
          <p:nvPr>
            <p:ph type="dt" sz="half" idx="10"/>
          </p:nvPr>
        </p:nvSpPr>
        <p:spPr/>
        <p:txBody>
          <a:bodyPr/>
          <a:lstStyle/>
          <a:p>
            <a:fld id="{7D136505-7A91-4D17-B135-4EC8D0068847}" type="datetimeFigureOut">
              <a:rPr lang="zh-TW" altLang="en-US" smtClean="0"/>
              <a:t>2023/12/30</a:t>
            </a:fld>
            <a:endParaRPr lang="zh-TW" altLang="en-US"/>
          </a:p>
        </p:txBody>
      </p:sp>
      <p:sp>
        <p:nvSpPr>
          <p:cNvPr id="5" name="頁尾版面配置區 4">
            <a:extLst>
              <a:ext uri="{FF2B5EF4-FFF2-40B4-BE49-F238E27FC236}">
                <a16:creationId xmlns="" xmlns:a16="http://schemas.microsoft.com/office/drawing/2014/main" id="{390542DF-A9EB-49F5-B3AC-137B672537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2CF14952-6BB4-40D4-B145-6203B67CA6A4}"/>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58220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 xmlns:a16="http://schemas.microsoft.com/office/drawing/2014/main" id="{A0ECCF5C-E70A-4761-A5B0-27877B8FE93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F1D89B99-5ED3-444C-B8A2-5CA07B00D614}"/>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EDD78686-8034-4E43-8156-54707219DD29}"/>
              </a:ext>
            </a:extLst>
          </p:cNvPr>
          <p:cNvSpPr>
            <a:spLocks noGrp="1"/>
          </p:cNvSpPr>
          <p:nvPr>
            <p:ph type="dt" sz="half" idx="10"/>
          </p:nvPr>
        </p:nvSpPr>
        <p:spPr/>
        <p:txBody>
          <a:bodyPr/>
          <a:lstStyle/>
          <a:p>
            <a:fld id="{7D136505-7A91-4D17-B135-4EC8D0068847}" type="datetimeFigureOut">
              <a:rPr lang="zh-TW" altLang="en-US" smtClean="0"/>
              <a:t>2023/12/30</a:t>
            </a:fld>
            <a:endParaRPr lang="zh-TW" altLang="en-US"/>
          </a:p>
        </p:txBody>
      </p:sp>
      <p:sp>
        <p:nvSpPr>
          <p:cNvPr id="5" name="頁尾版面配置區 4">
            <a:extLst>
              <a:ext uri="{FF2B5EF4-FFF2-40B4-BE49-F238E27FC236}">
                <a16:creationId xmlns="" xmlns:a16="http://schemas.microsoft.com/office/drawing/2014/main" id="{57B7FD26-D7AF-43E1-92D6-76C1500C93B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EFAF9A47-88FA-45A9-88EB-878A0E4A7381}"/>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94256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D55EE1C-57A2-4AA4-8497-1C26499F70A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 xmlns:a16="http://schemas.microsoft.com/office/drawing/2014/main" id="{8F84DA67-2D78-4264-A9C7-63115A0881A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C295D107-B2F5-4E14-8C81-4C9AC563AE8F}"/>
              </a:ext>
            </a:extLst>
          </p:cNvPr>
          <p:cNvSpPr>
            <a:spLocks noGrp="1"/>
          </p:cNvSpPr>
          <p:nvPr>
            <p:ph type="dt" sz="half" idx="10"/>
          </p:nvPr>
        </p:nvSpPr>
        <p:spPr/>
        <p:txBody>
          <a:bodyPr/>
          <a:lstStyle/>
          <a:p>
            <a:fld id="{7D136505-7A91-4D17-B135-4EC8D0068847}" type="datetimeFigureOut">
              <a:rPr lang="zh-TW" altLang="en-US" smtClean="0"/>
              <a:t>2023/12/30</a:t>
            </a:fld>
            <a:endParaRPr lang="zh-TW" altLang="en-US"/>
          </a:p>
        </p:txBody>
      </p:sp>
      <p:sp>
        <p:nvSpPr>
          <p:cNvPr id="5" name="頁尾版面配置區 4">
            <a:extLst>
              <a:ext uri="{FF2B5EF4-FFF2-40B4-BE49-F238E27FC236}">
                <a16:creationId xmlns="" xmlns:a16="http://schemas.microsoft.com/office/drawing/2014/main" id="{835364B4-7936-4661-A66A-2016B7EEFC3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E2ECE516-EF24-4929-927E-A2744D4D6021}"/>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137798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A2ACD1C-FEDE-4C5D-BC15-EF40A41CB56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 xmlns:a16="http://schemas.microsoft.com/office/drawing/2014/main" id="{53E8FA86-5D27-4973-9A80-872C7794B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 xmlns:a16="http://schemas.microsoft.com/office/drawing/2014/main" id="{C24C6A41-961F-4E80-B257-7F9C568CE4CD}"/>
              </a:ext>
            </a:extLst>
          </p:cNvPr>
          <p:cNvSpPr>
            <a:spLocks noGrp="1"/>
          </p:cNvSpPr>
          <p:nvPr>
            <p:ph type="dt" sz="half" idx="10"/>
          </p:nvPr>
        </p:nvSpPr>
        <p:spPr/>
        <p:txBody>
          <a:bodyPr/>
          <a:lstStyle/>
          <a:p>
            <a:fld id="{7D136505-7A91-4D17-B135-4EC8D0068847}" type="datetimeFigureOut">
              <a:rPr lang="zh-TW" altLang="en-US" smtClean="0"/>
              <a:t>2023/12/30</a:t>
            </a:fld>
            <a:endParaRPr lang="zh-TW" altLang="en-US"/>
          </a:p>
        </p:txBody>
      </p:sp>
      <p:sp>
        <p:nvSpPr>
          <p:cNvPr id="5" name="頁尾版面配置區 4">
            <a:extLst>
              <a:ext uri="{FF2B5EF4-FFF2-40B4-BE49-F238E27FC236}">
                <a16:creationId xmlns="" xmlns:a16="http://schemas.microsoft.com/office/drawing/2014/main" id="{31E40138-E0CF-4982-8188-97522FB85F5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1FF23C9A-FCC1-45EF-B0CC-CB126D12B3C2}"/>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37929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D378857-8B91-46D2-9BD3-6789D5868CE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 xmlns:a16="http://schemas.microsoft.com/office/drawing/2014/main" id="{8098DAC6-5EF7-483C-A1B9-0E1B475864C9}"/>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 xmlns:a16="http://schemas.microsoft.com/office/drawing/2014/main" id="{51A93CBD-E5FA-4322-9915-9121B2DA907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 xmlns:a16="http://schemas.microsoft.com/office/drawing/2014/main" id="{0C2BFDE4-154A-4837-8E22-60C94C44036E}"/>
              </a:ext>
            </a:extLst>
          </p:cNvPr>
          <p:cNvSpPr>
            <a:spLocks noGrp="1"/>
          </p:cNvSpPr>
          <p:nvPr>
            <p:ph type="dt" sz="half" idx="10"/>
          </p:nvPr>
        </p:nvSpPr>
        <p:spPr/>
        <p:txBody>
          <a:bodyPr/>
          <a:lstStyle/>
          <a:p>
            <a:fld id="{7D136505-7A91-4D17-B135-4EC8D0068847}" type="datetimeFigureOut">
              <a:rPr lang="zh-TW" altLang="en-US" smtClean="0"/>
              <a:t>2023/12/30</a:t>
            </a:fld>
            <a:endParaRPr lang="zh-TW" altLang="en-US"/>
          </a:p>
        </p:txBody>
      </p:sp>
      <p:sp>
        <p:nvSpPr>
          <p:cNvPr id="6" name="頁尾版面配置區 5">
            <a:extLst>
              <a:ext uri="{FF2B5EF4-FFF2-40B4-BE49-F238E27FC236}">
                <a16:creationId xmlns="" xmlns:a16="http://schemas.microsoft.com/office/drawing/2014/main" id="{B48D4B04-80F4-4C48-92E8-10689AFD260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1D4D52D0-49A7-45CC-8084-B71721266433}"/>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72458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209E228-D1C3-457C-B650-93413AE468D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 xmlns:a16="http://schemas.microsoft.com/office/drawing/2014/main" id="{A26CDFC6-037D-44B5-8BD0-E4187D02D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 xmlns:a16="http://schemas.microsoft.com/office/drawing/2014/main" id="{CDBC5080-7941-4DD3-AFC3-17C49F92BBB5}"/>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 xmlns:a16="http://schemas.microsoft.com/office/drawing/2014/main" id="{A6A48067-468F-4DE4-9FDA-8C5AE1426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 xmlns:a16="http://schemas.microsoft.com/office/drawing/2014/main" id="{8346CB53-21D7-40D5-84B9-C0864F151E5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 xmlns:a16="http://schemas.microsoft.com/office/drawing/2014/main" id="{640485D8-9172-4C96-9BDA-943CCACF913B}"/>
              </a:ext>
            </a:extLst>
          </p:cNvPr>
          <p:cNvSpPr>
            <a:spLocks noGrp="1"/>
          </p:cNvSpPr>
          <p:nvPr>
            <p:ph type="dt" sz="half" idx="10"/>
          </p:nvPr>
        </p:nvSpPr>
        <p:spPr/>
        <p:txBody>
          <a:bodyPr/>
          <a:lstStyle/>
          <a:p>
            <a:fld id="{7D136505-7A91-4D17-B135-4EC8D0068847}" type="datetimeFigureOut">
              <a:rPr lang="zh-TW" altLang="en-US" smtClean="0"/>
              <a:t>2023/12/30</a:t>
            </a:fld>
            <a:endParaRPr lang="zh-TW" altLang="en-US"/>
          </a:p>
        </p:txBody>
      </p:sp>
      <p:sp>
        <p:nvSpPr>
          <p:cNvPr id="8" name="頁尾版面配置區 7">
            <a:extLst>
              <a:ext uri="{FF2B5EF4-FFF2-40B4-BE49-F238E27FC236}">
                <a16:creationId xmlns="" xmlns:a16="http://schemas.microsoft.com/office/drawing/2014/main" id="{731F7999-6971-4CB2-AAFA-467D6E88F22C}"/>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 xmlns:a16="http://schemas.microsoft.com/office/drawing/2014/main" id="{DCB1A5CC-871A-4A9E-A344-6FD4E1726315}"/>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134481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F65B929-806B-4660-81E3-327A70D09E65}"/>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 xmlns:a16="http://schemas.microsoft.com/office/drawing/2014/main" id="{30A705F3-B7C9-431E-88B1-CB65FE06CA1D}"/>
              </a:ext>
            </a:extLst>
          </p:cNvPr>
          <p:cNvSpPr>
            <a:spLocks noGrp="1"/>
          </p:cNvSpPr>
          <p:nvPr>
            <p:ph type="dt" sz="half" idx="10"/>
          </p:nvPr>
        </p:nvSpPr>
        <p:spPr/>
        <p:txBody>
          <a:bodyPr/>
          <a:lstStyle/>
          <a:p>
            <a:fld id="{7D136505-7A91-4D17-B135-4EC8D0068847}" type="datetimeFigureOut">
              <a:rPr lang="zh-TW" altLang="en-US" smtClean="0"/>
              <a:t>2023/12/30</a:t>
            </a:fld>
            <a:endParaRPr lang="zh-TW" altLang="en-US"/>
          </a:p>
        </p:txBody>
      </p:sp>
      <p:sp>
        <p:nvSpPr>
          <p:cNvPr id="4" name="頁尾版面配置區 3">
            <a:extLst>
              <a:ext uri="{FF2B5EF4-FFF2-40B4-BE49-F238E27FC236}">
                <a16:creationId xmlns="" xmlns:a16="http://schemas.microsoft.com/office/drawing/2014/main" id="{411D4BBE-24C2-43BB-85BE-D56B825D6BEA}"/>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 xmlns:a16="http://schemas.microsoft.com/office/drawing/2014/main" id="{66FC1457-B327-4652-BE8E-4D98D01DAAD0}"/>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53982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 xmlns:a16="http://schemas.microsoft.com/office/drawing/2014/main" id="{05A5F0DA-A635-4EFE-A42A-1752A339D235}"/>
              </a:ext>
            </a:extLst>
          </p:cNvPr>
          <p:cNvSpPr>
            <a:spLocks noGrp="1"/>
          </p:cNvSpPr>
          <p:nvPr>
            <p:ph type="dt" sz="half" idx="10"/>
          </p:nvPr>
        </p:nvSpPr>
        <p:spPr/>
        <p:txBody>
          <a:bodyPr/>
          <a:lstStyle/>
          <a:p>
            <a:fld id="{7D136505-7A91-4D17-B135-4EC8D0068847}" type="datetimeFigureOut">
              <a:rPr lang="zh-TW" altLang="en-US" smtClean="0"/>
              <a:t>2023/12/30</a:t>
            </a:fld>
            <a:endParaRPr lang="zh-TW" altLang="en-US"/>
          </a:p>
        </p:txBody>
      </p:sp>
      <p:sp>
        <p:nvSpPr>
          <p:cNvPr id="3" name="頁尾版面配置區 2">
            <a:extLst>
              <a:ext uri="{FF2B5EF4-FFF2-40B4-BE49-F238E27FC236}">
                <a16:creationId xmlns="" xmlns:a16="http://schemas.microsoft.com/office/drawing/2014/main" id="{B8E179FE-0C90-46C8-A40B-D3BFB1C6155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 xmlns:a16="http://schemas.microsoft.com/office/drawing/2014/main" id="{5280E0C6-3A19-4133-AE11-58A201212BB9}"/>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79170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BB823F9-E167-48C7-BE42-BB67951A0D9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 xmlns:a16="http://schemas.microsoft.com/office/drawing/2014/main" id="{6EE8F924-D5EF-4627-8222-62D09E59B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 xmlns:a16="http://schemas.microsoft.com/office/drawing/2014/main" id="{689780C5-8933-417C-BAC9-D4DDA367C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 xmlns:a16="http://schemas.microsoft.com/office/drawing/2014/main" id="{CF9C027E-9CA9-4013-9D6B-A89CB9DC2A10}"/>
              </a:ext>
            </a:extLst>
          </p:cNvPr>
          <p:cNvSpPr>
            <a:spLocks noGrp="1"/>
          </p:cNvSpPr>
          <p:nvPr>
            <p:ph type="dt" sz="half" idx="10"/>
          </p:nvPr>
        </p:nvSpPr>
        <p:spPr/>
        <p:txBody>
          <a:bodyPr/>
          <a:lstStyle/>
          <a:p>
            <a:fld id="{7D136505-7A91-4D17-B135-4EC8D0068847}" type="datetimeFigureOut">
              <a:rPr lang="zh-TW" altLang="en-US" smtClean="0"/>
              <a:t>2023/12/30</a:t>
            </a:fld>
            <a:endParaRPr lang="zh-TW" altLang="en-US"/>
          </a:p>
        </p:txBody>
      </p:sp>
      <p:sp>
        <p:nvSpPr>
          <p:cNvPr id="6" name="頁尾版面配置區 5">
            <a:extLst>
              <a:ext uri="{FF2B5EF4-FFF2-40B4-BE49-F238E27FC236}">
                <a16:creationId xmlns="" xmlns:a16="http://schemas.microsoft.com/office/drawing/2014/main" id="{49824E26-3EBC-4E40-954D-06516CA1032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2B124A89-0F68-410A-99D3-FB0167F0CE69}"/>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3812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8EBD14-6D4C-43C8-B3B7-B95821F40EE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 xmlns:a16="http://schemas.microsoft.com/office/drawing/2014/main" id="{4CACFDF3-4D83-451F-AF02-3832EC252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 xmlns:a16="http://schemas.microsoft.com/office/drawing/2014/main" id="{2C650733-4129-4098-80E9-3A5069B67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 xmlns:a16="http://schemas.microsoft.com/office/drawing/2014/main" id="{A6A20921-B542-4B17-A5A6-45FEB7C1D12F}"/>
              </a:ext>
            </a:extLst>
          </p:cNvPr>
          <p:cNvSpPr>
            <a:spLocks noGrp="1"/>
          </p:cNvSpPr>
          <p:nvPr>
            <p:ph type="dt" sz="half" idx="10"/>
          </p:nvPr>
        </p:nvSpPr>
        <p:spPr/>
        <p:txBody>
          <a:bodyPr/>
          <a:lstStyle/>
          <a:p>
            <a:fld id="{7D136505-7A91-4D17-B135-4EC8D0068847}" type="datetimeFigureOut">
              <a:rPr lang="zh-TW" altLang="en-US" smtClean="0"/>
              <a:t>2023/12/30</a:t>
            </a:fld>
            <a:endParaRPr lang="zh-TW" altLang="en-US"/>
          </a:p>
        </p:txBody>
      </p:sp>
      <p:sp>
        <p:nvSpPr>
          <p:cNvPr id="6" name="頁尾版面配置區 5">
            <a:extLst>
              <a:ext uri="{FF2B5EF4-FFF2-40B4-BE49-F238E27FC236}">
                <a16:creationId xmlns="" xmlns:a16="http://schemas.microsoft.com/office/drawing/2014/main" id="{B884C575-FC1E-42C1-872D-CFC1A125048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7328F4C4-AF42-4E17-A376-C5C9B7FEE2FF}"/>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71111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 xmlns:a16="http://schemas.microsoft.com/office/drawing/2014/main" id="{602512ED-029C-4CF4-9A72-B4BE64413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 xmlns:a16="http://schemas.microsoft.com/office/drawing/2014/main" id="{20BE09E4-BF54-4BC8-81DB-139D71C5A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E8BF774C-AA49-4779-927E-BA32F8BED9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36505-7A91-4D17-B135-4EC8D0068847}" type="datetimeFigureOut">
              <a:rPr lang="zh-TW" altLang="en-US" smtClean="0"/>
              <a:t>2023/12/30</a:t>
            </a:fld>
            <a:endParaRPr lang="zh-TW" altLang="en-US"/>
          </a:p>
        </p:txBody>
      </p:sp>
      <p:sp>
        <p:nvSpPr>
          <p:cNvPr id="5" name="頁尾版面配置區 4">
            <a:extLst>
              <a:ext uri="{FF2B5EF4-FFF2-40B4-BE49-F238E27FC236}">
                <a16:creationId xmlns="" xmlns:a16="http://schemas.microsoft.com/office/drawing/2014/main" id="{60B7A51F-22EA-4662-AEEC-94AF059FD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 xmlns:a16="http://schemas.microsoft.com/office/drawing/2014/main" id="{7774D53C-0B67-449D-AAE1-1D0528083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790152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31C8B7B-F598-4DA6-A104-7AD584912B99}"/>
              </a:ext>
            </a:extLst>
          </p:cNvPr>
          <p:cNvSpPr>
            <a:spLocks noGrp="1"/>
          </p:cNvSpPr>
          <p:nvPr>
            <p:ph type="ctrTitle"/>
          </p:nvPr>
        </p:nvSpPr>
        <p:spPr/>
        <p:txBody>
          <a:bodyPr/>
          <a:lstStyle/>
          <a:p>
            <a:r>
              <a:rPr lang="zh-TW" altLang="en-US" sz="3200" dirty="0">
                <a:latin typeface="微軟正黑體" panose="020B0604030504040204" pitchFamily="34" charset="-120"/>
                <a:ea typeface="微軟正黑體" panose="020B0604030504040204" pitchFamily="34" charset="-120"/>
              </a:rPr>
              <a:t>自然與藝術實踐期末作業</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sz="5400" dirty="0" smtClean="0">
                <a:latin typeface="微軟正黑體" panose="020B0604030504040204" pitchFamily="34" charset="-120"/>
                <a:ea typeface="微軟正黑體" panose="020B0604030504040204" pitchFamily="34" charset="-120"/>
              </a:rPr>
              <a:t>從個人角度出發的自然藝術</a:t>
            </a:r>
            <a:endParaRPr lang="zh-TW" altLang="en-US" sz="5400" dirty="0">
              <a:latin typeface="微軟正黑體" panose="020B0604030504040204" pitchFamily="34" charset="-120"/>
              <a:ea typeface="微軟正黑體" panose="020B0604030504040204" pitchFamily="34" charset="-120"/>
            </a:endParaRPr>
          </a:p>
        </p:txBody>
      </p:sp>
      <p:sp>
        <p:nvSpPr>
          <p:cNvPr id="3" name="副標題 2">
            <a:extLst>
              <a:ext uri="{FF2B5EF4-FFF2-40B4-BE49-F238E27FC236}">
                <a16:creationId xmlns="" xmlns:a16="http://schemas.microsoft.com/office/drawing/2014/main" id="{7983C566-27A3-44ED-8165-A5644336E47B}"/>
              </a:ext>
            </a:extLst>
          </p:cNvPr>
          <p:cNvSpPr>
            <a:spLocks noGrp="1"/>
          </p:cNvSpPr>
          <p:nvPr>
            <p:ph type="subTitle" idx="1"/>
          </p:nvPr>
        </p:nvSpPr>
        <p:spPr/>
        <p:txBody>
          <a:bodyPr anchor="ctr">
            <a:normAutofit/>
          </a:bodyPr>
          <a:lstStyle/>
          <a:p>
            <a:r>
              <a:rPr lang="zh-TW" altLang="en-US" dirty="0" smtClean="0">
                <a:latin typeface="微軟正黑體" panose="020B0604030504040204" pitchFamily="34" charset="-120"/>
                <a:ea typeface="微軟正黑體" panose="020B0604030504040204" pitchFamily="34" charset="-120"/>
              </a:rPr>
              <a:t>生態四</a:t>
            </a:r>
            <a:r>
              <a:rPr lang="en-US" altLang="zh-TW" dirty="0" smtClean="0">
                <a:latin typeface="微軟正黑體" panose="020B0604030504040204" pitchFamily="34" charset="-120"/>
                <a:ea typeface="微軟正黑體" panose="020B0604030504040204" pitchFamily="34" charset="-120"/>
              </a:rPr>
              <a:t>A 410713455 </a:t>
            </a:r>
            <a:r>
              <a:rPr lang="zh-TW" altLang="en-US" dirty="0" smtClean="0">
                <a:latin typeface="微軟正黑體" panose="020B0604030504040204" pitchFamily="34" charset="-120"/>
                <a:ea typeface="微軟正黑體" panose="020B0604030504040204" pitchFamily="34" charset="-120"/>
              </a:rPr>
              <a:t>黃啟豪</a:t>
            </a:r>
          </a:p>
        </p:txBody>
      </p:sp>
    </p:spTree>
    <p:extLst>
      <p:ext uri="{BB962C8B-B14F-4D97-AF65-F5344CB8AC3E}">
        <p14:creationId xmlns:p14="http://schemas.microsoft.com/office/powerpoint/2010/main" val="59086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B79A3ED-0F3C-48C1-AF7F-62150C2F1689}"/>
              </a:ext>
            </a:extLst>
          </p:cNvPr>
          <p:cNvSpPr>
            <a:spLocks noGrp="1"/>
          </p:cNvSpPr>
          <p:nvPr>
            <p:ph type="title"/>
          </p:nvPr>
        </p:nvSpPr>
        <p:spPr/>
        <p:txBody>
          <a:bodyPr/>
          <a:lstStyle/>
          <a:p>
            <a:r>
              <a:rPr lang="zh-TW" altLang="en-US" dirty="0"/>
              <a:t>策展論述</a:t>
            </a:r>
            <a:r>
              <a:rPr lang="zh-TW" altLang="en-US" dirty="0" smtClean="0">
                <a:latin typeface="新細明體" panose="02020500000000000000" pitchFamily="18" charset="-120"/>
                <a:ea typeface="新細明體" panose="02020500000000000000" pitchFamily="18" charset="-120"/>
              </a:rPr>
              <a:t>：</a:t>
            </a:r>
            <a:r>
              <a:rPr lang="zh-TW" altLang="en-US" dirty="0" smtClean="0"/>
              <a:t>用不同的方式體悟自然藝術</a:t>
            </a:r>
            <a:endParaRPr lang="zh-TW" altLang="en-US" dirty="0"/>
          </a:p>
        </p:txBody>
      </p:sp>
      <p:sp>
        <p:nvSpPr>
          <p:cNvPr id="3" name="內容版面配置區 2">
            <a:extLst>
              <a:ext uri="{FF2B5EF4-FFF2-40B4-BE49-F238E27FC236}">
                <a16:creationId xmlns="" xmlns:a16="http://schemas.microsoft.com/office/drawing/2014/main" id="{641EEE41-38DD-4AD4-9AD4-B63036E6FD10}"/>
              </a:ext>
            </a:extLst>
          </p:cNvPr>
          <p:cNvSpPr>
            <a:spLocks noGrp="1"/>
          </p:cNvSpPr>
          <p:nvPr>
            <p:ph idx="1"/>
          </p:nvPr>
        </p:nvSpPr>
        <p:spPr/>
        <p:txBody>
          <a:bodyPr>
            <a:normAutofit/>
          </a:bodyPr>
          <a:lstStyle/>
          <a:p>
            <a:r>
              <a:rPr lang="zh-TW" altLang="en-US" sz="3200" dirty="0" smtClean="0"/>
              <a:t>經過</a:t>
            </a:r>
            <a:r>
              <a:rPr lang="zh-TW" altLang="en-US" sz="3200" smtClean="0"/>
              <a:t>這</a:t>
            </a:r>
            <a:r>
              <a:rPr lang="zh-TW" altLang="en-US" sz="3200" smtClean="0"/>
              <a:t>學期學習許多</a:t>
            </a:r>
            <a:r>
              <a:rPr lang="zh-TW" altLang="en-US" sz="3200" dirty="0" smtClean="0"/>
              <a:t>不同的自然藝術形式，我學習了原來能透過這麼多不同的方式與角度觀察了解自然，從不同藝術的製作過程中體會大自然，了解大自然的美。</a:t>
            </a:r>
            <a:endParaRPr lang="zh-TW" altLang="en-US" sz="3200" dirty="0"/>
          </a:p>
        </p:txBody>
      </p:sp>
    </p:spTree>
    <p:extLst>
      <p:ext uri="{BB962C8B-B14F-4D97-AF65-F5344CB8AC3E}">
        <p14:creationId xmlns:p14="http://schemas.microsoft.com/office/powerpoint/2010/main" val="344162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1DFA7E2-4D64-4230-8251-4DA665F409A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展場一</a:t>
            </a: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花片之美</a:t>
            </a:r>
          </a:p>
        </p:txBody>
      </p:sp>
      <p:pic>
        <p:nvPicPr>
          <p:cNvPr id="3" name="內容版面配置區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10216" y="1690688"/>
            <a:ext cx="3262767" cy="4351338"/>
          </a:xfrm>
        </p:spPr>
      </p:pic>
      <p:sp>
        <p:nvSpPr>
          <p:cNvPr id="5" name="內容版面配置區 4">
            <a:extLst>
              <a:ext uri="{FF2B5EF4-FFF2-40B4-BE49-F238E27FC236}">
                <a16:creationId xmlns="" xmlns:a16="http://schemas.microsoft.com/office/drawing/2014/main" id="{EDF3701D-8161-4CE7-A7B8-3746898146EA}"/>
              </a:ext>
            </a:extLst>
          </p:cNvPr>
          <p:cNvSpPr>
            <a:spLocks noGrp="1"/>
          </p:cNvSpPr>
          <p:nvPr>
            <p:ph sz="half" idx="2"/>
          </p:nvPr>
        </p:nvSpPr>
        <p:spPr/>
        <p:txBody>
          <a:bodyPr>
            <a:normAutofit/>
          </a:bodyPr>
          <a:lstStyle/>
          <a:p>
            <a:r>
              <a:rPr lang="zh-TW" altLang="en-US" sz="3200" dirty="0">
                <a:latin typeface="微軟正黑體" panose="020B0604030504040204" pitchFamily="34" charset="-120"/>
                <a:ea typeface="微軟正黑體" panose="020B0604030504040204" pitchFamily="34" charset="-120"/>
              </a:rPr>
              <a:t>所在位置</a:t>
            </a:r>
            <a:r>
              <a:rPr lang="zh-TW" altLang="en-US" sz="3200" dirty="0" smtClean="0">
                <a:latin typeface="微軟正黑體" panose="020B0604030504040204" pitchFamily="34" charset="-120"/>
                <a:ea typeface="微軟正黑體" panose="020B0604030504040204" pitchFamily="34" charset="-120"/>
              </a:rPr>
              <a:t>：方劑門口地板</a:t>
            </a:r>
            <a:endParaRPr lang="en-US" altLang="zh-TW" sz="3200" dirty="0">
              <a:solidFill>
                <a:srgbClr val="FF0000"/>
              </a:solidFill>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呈現方式</a:t>
            </a:r>
            <a:r>
              <a:rPr lang="zh-TW" altLang="en-US" sz="3200" dirty="0" smtClean="0">
                <a:latin typeface="微軟正黑體" panose="020B0604030504040204" pitchFamily="34" charset="-120"/>
                <a:ea typeface="微軟正黑體" panose="020B0604030504040204" pitchFamily="34" charset="-120"/>
              </a:rPr>
              <a:t>：放置地上</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作品</a:t>
            </a:r>
            <a:r>
              <a:rPr lang="zh-TW" altLang="en-US" sz="3200" dirty="0">
                <a:latin typeface="微軟正黑體" panose="020B0604030504040204" pitchFamily="34" charset="-120"/>
                <a:ea typeface="微軟正黑體" panose="020B0604030504040204" pitchFamily="34" charset="-120"/>
              </a:rPr>
              <a:t>內涵</a:t>
            </a:r>
            <a:r>
              <a:rPr lang="zh-TW" altLang="en-US" sz="3200" dirty="0" smtClean="0">
                <a:latin typeface="微軟正黑體" panose="020B0604030504040204" pitchFamily="34" charset="-120"/>
                <a:ea typeface="微軟正黑體" panose="020B0604030504040204" pitchFamily="34" charset="-120"/>
              </a:rPr>
              <a:t>：將方劑樓附近植物的葉片拼湊成圓形，感受不同葉片的差別。</a:t>
            </a:r>
            <a:endParaRPr lang="zh-TW" altLang="en-US" sz="32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760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56830CF-AFE8-4FFB-8509-6F33FEBAC43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展場二</a:t>
            </a:r>
            <a:r>
              <a:rPr lang="zh-TW" altLang="en-US" dirty="0" smtClean="0">
                <a:latin typeface="微軟正黑體" panose="020B0604030504040204" pitchFamily="34" charset="-120"/>
                <a:ea typeface="微軟正黑體" panose="020B0604030504040204" pitchFamily="34" charset="-120"/>
              </a:rPr>
              <a:t>：森林的外表</a:t>
            </a:r>
            <a:endParaRPr lang="zh-TW" altLang="en-US" dirty="0"/>
          </a:p>
        </p:txBody>
      </p:sp>
      <p:pic>
        <p:nvPicPr>
          <p:cNvPr id="3" name="內容版面配置區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5181600" cy="3886200"/>
          </a:xfrm>
        </p:spPr>
      </p:pic>
      <p:sp>
        <p:nvSpPr>
          <p:cNvPr id="5" name="內容版面配置區 4">
            <a:extLst>
              <a:ext uri="{FF2B5EF4-FFF2-40B4-BE49-F238E27FC236}">
                <a16:creationId xmlns="" xmlns:a16="http://schemas.microsoft.com/office/drawing/2014/main" id="{1A815AD8-0FD3-4C8F-9A9B-AF814782482F}"/>
              </a:ext>
            </a:extLst>
          </p:cNvPr>
          <p:cNvSpPr>
            <a:spLocks noGrp="1"/>
          </p:cNvSpPr>
          <p:nvPr>
            <p:ph sz="half" idx="2"/>
          </p:nvPr>
        </p:nvSpPr>
        <p:spPr/>
        <p:txBody>
          <a:bodyPr>
            <a:normAutofit/>
          </a:bodyPr>
          <a:lstStyle/>
          <a:p>
            <a:r>
              <a:rPr lang="zh-TW" altLang="en-US" sz="3200" dirty="0">
                <a:latin typeface="微軟正黑體" panose="020B0604030504040204" pitchFamily="34" charset="-120"/>
                <a:ea typeface="微軟正黑體" panose="020B0604030504040204" pitchFamily="34" charset="-120"/>
              </a:rPr>
              <a:t>所在位置</a:t>
            </a:r>
            <a:r>
              <a:rPr lang="zh-TW" altLang="en-US" sz="3200" dirty="0" smtClean="0">
                <a:latin typeface="微軟正黑體" panose="020B0604030504040204" pitchFamily="34" charset="-120"/>
                <a:ea typeface="微軟正黑體" panose="020B0604030504040204" pitchFamily="34" charset="-120"/>
              </a:rPr>
              <a:t>：方濟外地板</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呈現</a:t>
            </a:r>
            <a:r>
              <a:rPr lang="zh-TW" altLang="en-US" sz="3200" dirty="0">
                <a:latin typeface="微軟正黑體" panose="020B0604030504040204" pitchFamily="34" charset="-120"/>
                <a:ea typeface="微軟正黑體" panose="020B0604030504040204" pitchFamily="34" charset="-120"/>
              </a:rPr>
              <a:t>方式</a:t>
            </a:r>
            <a:r>
              <a:rPr lang="zh-TW" altLang="en-US" sz="3200" dirty="0" smtClean="0">
                <a:latin typeface="微軟正黑體" panose="020B0604030504040204" pitchFamily="34" charset="-120"/>
                <a:ea typeface="微軟正黑體" panose="020B0604030504040204" pitchFamily="34" charset="-120"/>
              </a:rPr>
              <a:t>：放置地上，呈現圍繞的效果。</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作品</a:t>
            </a:r>
            <a:r>
              <a:rPr lang="zh-TW" altLang="en-US" sz="3200" dirty="0">
                <a:latin typeface="微軟正黑體" panose="020B0604030504040204" pitchFamily="34" charset="-120"/>
                <a:ea typeface="微軟正黑體" panose="020B0604030504040204" pitchFamily="34" charset="-120"/>
              </a:rPr>
              <a:t>內涵</a:t>
            </a:r>
            <a:r>
              <a:rPr lang="zh-TW" altLang="en-US" sz="3200" dirty="0" smtClean="0">
                <a:latin typeface="微軟正黑體" panose="020B0604030504040204" pitchFamily="34" charset="-120"/>
                <a:ea typeface="微軟正黑體" panose="020B0604030504040204" pitchFamily="34" charset="-120"/>
              </a:rPr>
              <a:t>：將一眼望去可以從方濟外看到的植物部位蒐集起來，呈現方濟的景色。</a:t>
            </a:r>
            <a:r>
              <a:rPr lang="en-US" altLang="zh-TW" sz="3200" dirty="0" smtClean="0">
                <a:latin typeface="微軟正黑體" panose="020B0604030504040204" pitchFamily="34" charset="-120"/>
                <a:ea typeface="微軟正黑體" panose="020B0604030504040204" pitchFamily="34" charset="-120"/>
              </a:rPr>
              <a:t>	</a:t>
            </a:r>
            <a:endParaRPr lang="zh-TW" altLang="en-US" sz="3200" dirty="0"/>
          </a:p>
        </p:txBody>
      </p:sp>
    </p:spTree>
    <p:extLst>
      <p:ext uri="{BB962C8B-B14F-4D97-AF65-F5344CB8AC3E}">
        <p14:creationId xmlns:p14="http://schemas.microsoft.com/office/powerpoint/2010/main" val="382124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CCB3D8B-DCAD-44C6-9EEE-BD1ABB7F2FB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展場三</a:t>
            </a:r>
            <a:r>
              <a:rPr lang="zh-TW" altLang="en-US" dirty="0" smtClean="0">
                <a:latin typeface="微軟正黑體" panose="020B0604030504040204" pitchFamily="34" charset="-120"/>
                <a:ea typeface="微軟正黑體" panose="020B0604030504040204" pitchFamily="34" charset="-120"/>
              </a:rPr>
              <a:t>：聖誕花圈</a:t>
            </a:r>
            <a:endParaRPr lang="zh-TW"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3263503" cy="4351338"/>
          </a:xfrm>
        </p:spPr>
      </p:pic>
      <p:sp>
        <p:nvSpPr>
          <p:cNvPr id="4" name="內容版面配置區 3">
            <a:extLst>
              <a:ext uri="{FF2B5EF4-FFF2-40B4-BE49-F238E27FC236}">
                <a16:creationId xmlns="" xmlns:a16="http://schemas.microsoft.com/office/drawing/2014/main" id="{02508741-ACC8-4234-BD7E-4DACF2062873}"/>
              </a:ext>
            </a:extLst>
          </p:cNvPr>
          <p:cNvSpPr>
            <a:spLocks noGrp="1"/>
          </p:cNvSpPr>
          <p:nvPr>
            <p:ph sz="half" idx="2"/>
          </p:nvPr>
        </p:nvSpPr>
        <p:spPr/>
        <p:txBody>
          <a:bodyPr>
            <a:normAutofit/>
          </a:bodyPr>
          <a:lstStyle/>
          <a:p>
            <a:r>
              <a:rPr lang="zh-TW" altLang="en-US" sz="3200" dirty="0">
                <a:latin typeface="微軟正黑體" panose="020B0604030504040204" pitchFamily="34" charset="-120"/>
                <a:ea typeface="微軟正黑體" panose="020B0604030504040204" pitchFamily="34" charset="-120"/>
              </a:rPr>
              <a:t>所在位置</a:t>
            </a:r>
            <a:r>
              <a:rPr lang="zh-TW" altLang="en-US" sz="3200" dirty="0" smtClean="0">
                <a:latin typeface="微軟正黑體" panose="020B0604030504040204" pitchFamily="34" charset="-120"/>
                <a:ea typeface="微軟正黑體" panose="020B0604030504040204" pitchFamily="34" charset="-120"/>
              </a:rPr>
              <a:t>：小羅馬門口</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呈現</a:t>
            </a:r>
            <a:r>
              <a:rPr lang="zh-TW" altLang="en-US" sz="3200" dirty="0">
                <a:latin typeface="微軟正黑體" panose="020B0604030504040204" pitchFamily="34" charset="-120"/>
                <a:ea typeface="微軟正黑體" panose="020B0604030504040204" pitchFamily="34" charset="-120"/>
              </a:rPr>
              <a:t>方式</a:t>
            </a:r>
            <a:r>
              <a:rPr lang="zh-TW" altLang="en-US" sz="3200" dirty="0" smtClean="0">
                <a:latin typeface="微軟正黑體" panose="020B0604030504040204" pitchFamily="34" charset="-120"/>
                <a:ea typeface="微軟正黑體" panose="020B0604030504040204" pitchFamily="34" charset="-120"/>
              </a:rPr>
              <a:t>：掛在門把上</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作品</a:t>
            </a:r>
            <a:r>
              <a:rPr lang="zh-TW" altLang="en-US" sz="3200" dirty="0">
                <a:latin typeface="微軟正黑體" panose="020B0604030504040204" pitchFamily="34" charset="-120"/>
                <a:ea typeface="微軟正黑體" panose="020B0604030504040204" pitchFamily="34" charset="-120"/>
              </a:rPr>
              <a:t>內涵</a:t>
            </a:r>
            <a:r>
              <a:rPr lang="zh-TW" altLang="en-US" sz="3200" dirty="0" smtClean="0">
                <a:latin typeface="微軟正黑體" panose="020B0604030504040204" pitchFamily="34" charset="-120"/>
                <a:ea typeface="微軟正黑體" panose="020B0604030504040204" pitchFamily="34" charset="-120"/>
              </a:rPr>
              <a:t>：利用冬天會出現在方濟樓附近的植物製作成花圈，將聖誕氛圍融入方濟樓。</a:t>
            </a:r>
            <a:endParaRPr lang="zh-TW" altLang="en-US" sz="3200" dirty="0"/>
          </a:p>
        </p:txBody>
      </p:sp>
    </p:spTree>
    <p:extLst>
      <p:ext uri="{BB962C8B-B14F-4D97-AF65-F5344CB8AC3E}">
        <p14:creationId xmlns:p14="http://schemas.microsoft.com/office/powerpoint/2010/main" val="271028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37633AC0-43CD-4FE8-9675-7D6E02FA16A6}"/>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展場四</a:t>
            </a:r>
            <a:r>
              <a:rPr lang="zh-TW" altLang="en-US" dirty="0" smtClean="0">
                <a:latin typeface="微軟正黑體" panose="020B0604030504040204" pitchFamily="34" charset="-120"/>
                <a:ea typeface="微軟正黑體" panose="020B0604030504040204" pitchFamily="34" charset="-120"/>
              </a:rPr>
              <a:t>：森林之王</a:t>
            </a:r>
            <a:r>
              <a:rPr lang="en-US" altLang="zh-TW" dirty="0" smtClean="0">
                <a:latin typeface="微軟正黑體" panose="020B0604030504040204" pitchFamily="34" charset="-120"/>
                <a:ea typeface="微軟正黑體" panose="020B0604030504040204" pitchFamily="34" charset="-120"/>
              </a:rPr>
              <a:t>	</a:t>
            </a:r>
            <a:endParaRPr lang="zh-TW" altLang="en-US" dirty="0"/>
          </a:p>
        </p:txBody>
      </p:sp>
      <p:sp>
        <p:nvSpPr>
          <p:cNvPr id="4" name="內容版面配置區 3">
            <a:extLst>
              <a:ext uri="{FF2B5EF4-FFF2-40B4-BE49-F238E27FC236}">
                <a16:creationId xmlns="" xmlns:a16="http://schemas.microsoft.com/office/drawing/2014/main" id="{DD227E22-6F43-4ABC-B8A8-1C2512BB810B}"/>
              </a:ext>
            </a:extLst>
          </p:cNvPr>
          <p:cNvSpPr>
            <a:spLocks noGrp="1"/>
          </p:cNvSpPr>
          <p:nvPr>
            <p:ph sz="half" idx="2"/>
          </p:nvPr>
        </p:nvSpPr>
        <p:spPr/>
        <p:txBody>
          <a:bodyPr>
            <a:normAutofit/>
          </a:bodyPr>
          <a:lstStyle/>
          <a:p>
            <a:r>
              <a:rPr lang="zh-TW" altLang="en-US" sz="3200" dirty="0">
                <a:latin typeface="微軟正黑體" panose="020B0604030504040204" pitchFamily="34" charset="-120"/>
                <a:ea typeface="微軟正黑體" panose="020B0604030504040204" pitchFamily="34" charset="-120"/>
              </a:rPr>
              <a:t>所在位置</a:t>
            </a:r>
            <a:r>
              <a:rPr lang="zh-TW" altLang="en-US" sz="3200" dirty="0" smtClean="0">
                <a:latin typeface="微軟正黑體" panose="020B0604030504040204" pitchFamily="34" charset="-120"/>
                <a:ea typeface="微軟正黑體" panose="020B0604030504040204" pitchFamily="34" charset="-120"/>
              </a:rPr>
              <a:t>：放濟樓門口</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呈現</a:t>
            </a:r>
            <a:r>
              <a:rPr lang="zh-TW" altLang="en-US" sz="3200" dirty="0">
                <a:latin typeface="微軟正黑體" panose="020B0604030504040204" pitchFamily="34" charset="-120"/>
                <a:ea typeface="微軟正黑體" panose="020B0604030504040204" pitchFamily="34" charset="-120"/>
              </a:rPr>
              <a:t>方式</a:t>
            </a:r>
            <a:r>
              <a:rPr lang="zh-TW" altLang="en-US" sz="3200" dirty="0" smtClean="0">
                <a:latin typeface="微軟正黑體" panose="020B0604030504040204" pitchFamily="34" charset="-120"/>
                <a:ea typeface="微軟正黑體" panose="020B0604030504040204" pitchFamily="34" charset="-120"/>
              </a:rPr>
              <a:t>：放置在組員身上呈現</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作品</a:t>
            </a:r>
            <a:r>
              <a:rPr lang="zh-TW" altLang="en-US" sz="3200" dirty="0">
                <a:latin typeface="微軟正黑體" panose="020B0604030504040204" pitchFamily="34" charset="-120"/>
                <a:ea typeface="微軟正黑體" panose="020B0604030504040204" pitchFamily="34" charset="-120"/>
              </a:rPr>
              <a:t>內涵</a:t>
            </a:r>
            <a:r>
              <a:rPr lang="zh-TW" altLang="en-US" sz="3200" dirty="0" smtClean="0">
                <a:latin typeface="微軟正黑體" panose="020B0604030504040204" pitchFamily="34" charset="-120"/>
                <a:ea typeface="微軟正黑體" panose="020B0604030504040204" pitchFamily="34" charset="-120"/>
              </a:rPr>
              <a:t>：利用不同的植物將森林中與大自然合為一體的森林之王呈現出來。</a:t>
            </a:r>
            <a:endParaRPr lang="zh-TW" altLang="en-US" sz="3200" dirty="0"/>
          </a:p>
        </p:txBody>
      </p:sp>
      <p:pic>
        <p:nvPicPr>
          <p:cNvPr id="7" name="內容版面配置區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3262767" cy="4351338"/>
          </a:xfrm>
        </p:spPr>
      </p:pic>
    </p:spTree>
    <p:extLst>
      <p:ext uri="{BB962C8B-B14F-4D97-AF65-F5344CB8AC3E}">
        <p14:creationId xmlns:p14="http://schemas.microsoft.com/office/powerpoint/2010/main" val="145182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C77B8D-C2BA-4B69-ADE9-706B8512463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展場五</a:t>
            </a:r>
            <a:r>
              <a:rPr lang="zh-TW" altLang="en-US" dirty="0" smtClean="0">
                <a:latin typeface="微軟正黑體" panose="020B0604030504040204" pitchFamily="34" charset="-120"/>
                <a:ea typeface="微軟正黑體" panose="020B0604030504040204" pitchFamily="34" charset="-120"/>
              </a:rPr>
              <a:t>：山上的像實</a:t>
            </a:r>
            <a:endParaRPr lang="zh-TW" altLang="en-US" dirty="0"/>
          </a:p>
        </p:txBody>
      </p:sp>
      <p:sp>
        <p:nvSpPr>
          <p:cNvPr id="4" name="內容版面配置區 3">
            <a:extLst>
              <a:ext uri="{FF2B5EF4-FFF2-40B4-BE49-F238E27FC236}">
                <a16:creationId xmlns="" xmlns:a16="http://schemas.microsoft.com/office/drawing/2014/main" id="{A171A0A5-1D9C-4119-9C07-F22EA7C2086F}"/>
              </a:ext>
            </a:extLst>
          </p:cNvPr>
          <p:cNvSpPr>
            <a:spLocks noGrp="1"/>
          </p:cNvSpPr>
          <p:nvPr>
            <p:ph sz="half" idx="2"/>
          </p:nvPr>
        </p:nvSpPr>
        <p:spPr/>
        <p:txBody>
          <a:bodyPr>
            <a:normAutofit/>
          </a:bodyPr>
          <a:lstStyle/>
          <a:p>
            <a:r>
              <a:rPr lang="zh-TW" altLang="en-US" sz="3200" dirty="0">
                <a:latin typeface="微軟正黑體" panose="020B0604030504040204" pitchFamily="34" charset="-120"/>
                <a:ea typeface="微軟正黑體" panose="020B0604030504040204" pitchFamily="34" charset="-120"/>
              </a:rPr>
              <a:t>所在位置</a:t>
            </a:r>
            <a:r>
              <a:rPr lang="zh-TW" altLang="en-US" sz="3200" dirty="0" smtClean="0">
                <a:latin typeface="微軟正黑體" panose="020B0604030504040204" pitchFamily="34" charset="-120"/>
                <a:ea typeface="微軟正黑體" panose="020B0604030504040204" pitchFamily="34" charset="-120"/>
              </a:rPr>
              <a:t>：方濟三樓外</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呈現</a:t>
            </a:r>
            <a:r>
              <a:rPr lang="zh-TW" altLang="en-US" sz="3200" dirty="0">
                <a:latin typeface="微軟正黑體" panose="020B0604030504040204" pitchFamily="34" charset="-120"/>
                <a:ea typeface="微軟正黑體" panose="020B0604030504040204" pitchFamily="34" charset="-120"/>
              </a:rPr>
              <a:t>方式</a:t>
            </a:r>
            <a:r>
              <a:rPr lang="zh-TW" altLang="en-US" sz="3200" dirty="0" smtClean="0">
                <a:latin typeface="微軟正黑體" panose="020B0604030504040204" pitchFamily="34" charset="-120"/>
                <a:ea typeface="微軟正黑體" panose="020B0604030504040204" pitchFamily="34" charset="-120"/>
              </a:rPr>
              <a:t>：放置在實桌上</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作品</a:t>
            </a:r>
            <a:r>
              <a:rPr lang="zh-TW" altLang="en-US" sz="3200" dirty="0">
                <a:latin typeface="微軟正黑體" panose="020B0604030504040204" pitchFamily="34" charset="-120"/>
                <a:ea typeface="微軟正黑體" panose="020B0604030504040204" pitchFamily="34" charset="-120"/>
              </a:rPr>
              <a:t>內涵</a:t>
            </a:r>
            <a:r>
              <a:rPr lang="zh-TW" altLang="en-US" sz="3200" dirty="0" smtClean="0">
                <a:latin typeface="微軟正黑體" panose="020B0604030504040204" pitchFamily="34" charset="-120"/>
                <a:ea typeface="微軟正黑體" panose="020B0604030504040204" pitchFamily="34" charset="-120"/>
              </a:rPr>
              <a:t>：利用石桌的冷色調配合背景葉片稀疏得植物呈現冬天的氛圍，利用寒冷氛圍凸顯山上的像實。</a:t>
            </a:r>
            <a:endParaRPr lang="zh-TW" altLang="en-US" sz="3200" dirty="0"/>
          </a:p>
        </p:txBody>
      </p:sp>
      <p:pic>
        <p:nvPicPr>
          <p:cNvPr id="7" name="內容版面配置區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5181600" cy="3886200"/>
          </a:xfrm>
        </p:spPr>
      </p:pic>
    </p:spTree>
    <p:extLst>
      <p:ext uri="{BB962C8B-B14F-4D97-AF65-F5344CB8AC3E}">
        <p14:creationId xmlns:p14="http://schemas.microsoft.com/office/powerpoint/2010/main" val="369590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8799788-E0DD-4F04-895F-9F2771FB20E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個人學習心得</a:t>
            </a:r>
          </a:p>
        </p:txBody>
      </p:sp>
      <p:sp>
        <p:nvSpPr>
          <p:cNvPr id="3" name="內容版面配置區 2">
            <a:extLst>
              <a:ext uri="{FF2B5EF4-FFF2-40B4-BE49-F238E27FC236}">
                <a16:creationId xmlns="" xmlns:a16="http://schemas.microsoft.com/office/drawing/2014/main" id="{7050BEA7-D752-45D4-A4D1-5DC3A70B2419}"/>
              </a:ext>
            </a:extLst>
          </p:cNvPr>
          <p:cNvSpPr>
            <a:spLocks noGrp="1"/>
          </p:cNvSpPr>
          <p:nvPr>
            <p:ph idx="1"/>
          </p:nvPr>
        </p:nvSpPr>
        <p:spPr/>
        <p:txBody>
          <a:bodyPr>
            <a:normAutofit/>
          </a:bodyPr>
          <a:lstStyle/>
          <a:p>
            <a:pPr marL="0" indent="0">
              <a:buNone/>
            </a:pPr>
            <a:r>
              <a:rPr lang="zh-TW" altLang="en-US" sz="3200" dirty="0" smtClean="0">
                <a:latin typeface="微軟正黑體" panose="020B0604030504040204" pitchFamily="34" charset="-120"/>
                <a:ea typeface="微軟正黑體" panose="020B0604030504040204" pitchFamily="34" charset="-120"/>
              </a:rPr>
              <a:t>在經過這個學期課程上的學習後，我學到了利用不同的美術方式呈現大自然的美麗，也從製作的過程中發現原來身邊的大自然有著許多細緻的美沒有被我發覺，在期末的為電影的製作過程中我也學會了怎麼利用不同組員各有特色的小山匯集成一個故事，有了這些經驗，在未來想要分享自然的美的時候就有更多的方式和角度進行分享了。</a:t>
            </a:r>
            <a:endParaRPr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323977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398</Words>
  <Application>Microsoft Office PowerPoint</Application>
  <PresentationFormat>寬螢幕</PresentationFormat>
  <Paragraphs>26</Paragraphs>
  <Slides>8</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8</vt:i4>
      </vt:variant>
    </vt:vector>
  </HeadingPairs>
  <TitlesOfParts>
    <vt:vector size="14" baseType="lpstr">
      <vt:lpstr>微軟正黑體</vt:lpstr>
      <vt:lpstr>新細明體</vt:lpstr>
      <vt:lpstr>Arial</vt:lpstr>
      <vt:lpstr>Calibri</vt:lpstr>
      <vt:lpstr>Calibri Light</vt:lpstr>
      <vt:lpstr>Office 佈景主題</vt:lpstr>
      <vt:lpstr>自然與藝術實踐期末作業 從個人角度出發的自然藝術</vt:lpstr>
      <vt:lpstr>策展論述：用不同的方式體悟自然藝術</vt:lpstr>
      <vt:lpstr>展場一：花片之美</vt:lpstr>
      <vt:lpstr>展場二：森林的外表</vt:lpstr>
      <vt:lpstr>展場三：聖誕花圈</vt:lpstr>
      <vt:lpstr>展場四：森林之王 </vt:lpstr>
      <vt:lpstr>展場五：山上的像實</vt:lpstr>
      <vt:lpstr>個人學習心得</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Microsoft 帳戶</cp:lastModifiedBy>
  <cp:revision>15</cp:revision>
  <dcterms:created xsi:type="dcterms:W3CDTF">2023-12-20T05:55:21Z</dcterms:created>
  <dcterms:modified xsi:type="dcterms:W3CDTF">2023-12-29T16:50:03Z</dcterms:modified>
</cp:coreProperties>
</file>