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1" r:id="rId6"/>
    <p:sldId id="262" r:id="rId7"/>
    <p:sldId id="263" r:id="rId8"/>
    <p:sldId id="260" r:id="rId9"/>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FD599FF-B296-44E1-BE50-FCE5AFB768B2}"/>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a:extLst>
              <a:ext uri="{FF2B5EF4-FFF2-40B4-BE49-F238E27FC236}">
                <a16:creationId xmlns:a16="http://schemas.microsoft.com/office/drawing/2014/main" id="{17358CDE-AAFA-495D-9D2E-EF44F03FF1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id="{800A310D-4924-40A8-95DB-47FDD4719090}"/>
              </a:ext>
            </a:extLst>
          </p:cNvPr>
          <p:cNvSpPr>
            <a:spLocks noGrp="1"/>
          </p:cNvSpPr>
          <p:nvPr>
            <p:ph type="dt" sz="half" idx="10"/>
          </p:nvPr>
        </p:nvSpPr>
        <p:spPr/>
        <p:txBody>
          <a:bodyPr/>
          <a:lstStyle/>
          <a:p>
            <a:fld id="{7D136505-7A91-4D17-B135-4EC8D0068847}" type="datetimeFigureOut">
              <a:rPr lang="zh-TW" altLang="en-US" smtClean="0"/>
              <a:t>2024/1/4</a:t>
            </a:fld>
            <a:endParaRPr lang="zh-TW" altLang="en-US"/>
          </a:p>
        </p:txBody>
      </p:sp>
      <p:sp>
        <p:nvSpPr>
          <p:cNvPr id="5" name="頁尾版面配置區 4">
            <a:extLst>
              <a:ext uri="{FF2B5EF4-FFF2-40B4-BE49-F238E27FC236}">
                <a16:creationId xmlns:a16="http://schemas.microsoft.com/office/drawing/2014/main" id="{D79242E2-ACA8-4E04-85C4-814E712AAF1D}"/>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FA37D258-38AA-4DDE-B48A-2A8B41D166B5}"/>
              </a:ext>
            </a:extLst>
          </p:cNvPr>
          <p:cNvSpPr>
            <a:spLocks noGrp="1"/>
          </p:cNvSpPr>
          <p:nvPr>
            <p:ph type="sldNum" sz="quarter" idx="12"/>
          </p:nvPr>
        </p:nvSpPr>
        <p:spPr/>
        <p:txBody>
          <a:bodyPr/>
          <a:lstStyle/>
          <a:p>
            <a:fld id="{A94D86B3-5BAA-4B66-9DE2-0D869038EB33}" type="slidenum">
              <a:rPr lang="zh-TW" altLang="en-US" smtClean="0"/>
              <a:t>‹#›</a:t>
            </a:fld>
            <a:endParaRPr lang="zh-TW" altLang="en-US"/>
          </a:p>
        </p:txBody>
      </p:sp>
    </p:spTree>
    <p:extLst>
      <p:ext uri="{BB962C8B-B14F-4D97-AF65-F5344CB8AC3E}">
        <p14:creationId xmlns:p14="http://schemas.microsoft.com/office/powerpoint/2010/main" val="22291797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7FAC6A4-64F9-4B74-BC65-5F8050624D5A}"/>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id="{696646E2-D529-477C-B004-225FBB5C5A0C}"/>
              </a:ext>
            </a:extLst>
          </p:cNvPr>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5D4AF0B2-05A5-4E6F-9789-3993779F1D66}"/>
              </a:ext>
            </a:extLst>
          </p:cNvPr>
          <p:cNvSpPr>
            <a:spLocks noGrp="1"/>
          </p:cNvSpPr>
          <p:nvPr>
            <p:ph type="dt" sz="half" idx="10"/>
          </p:nvPr>
        </p:nvSpPr>
        <p:spPr/>
        <p:txBody>
          <a:bodyPr/>
          <a:lstStyle/>
          <a:p>
            <a:fld id="{7D136505-7A91-4D17-B135-4EC8D0068847}" type="datetimeFigureOut">
              <a:rPr lang="zh-TW" altLang="en-US" smtClean="0"/>
              <a:t>2024/1/4</a:t>
            </a:fld>
            <a:endParaRPr lang="zh-TW" altLang="en-US"/>
          </a:p>
        </p:txBody>
      </p:sp>
      <p:sp>
        <p:nvSpPr>
          <p:cNvPr id="5" name="頁尾版面配置區 4">
            <a:extLst>
              <a:ext uri="{FF2B5EF4-FFF2-40B4-BE49-F238E27FC236}">
                <a16:creationId xmlns:a16="http://schemas.microsoft.com/office/drawing/2014/main" id="{390542DF-A9EB-49F5-B3AC-137B672537EA}"/>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2CF14952-6BB4-40D4-B145-6203B67CA6A4}"/>
              </a:ext>
            </a:extLst>
          </p:cNvPr>
          <p:cNvSpPr>
            <a:spLocks noGrp="1"/>
          </p:cNvSpPr>
          <p:nvPr>
            <p:ph type="sldNum" sz="quarter" idx="12"/>
          </p:nvPr>
        </p:nvSpPr>
        <p:spPr/>
        <p:txBody>
          <a:bodyPr/>
          <a:lstStyle/>
          <a:p>
            <a:fld id="{A94D86B3-5BAA-4B66-9DE2-0D869038EB33}" type="slidenum">
              <a:rPr lang="zh-TW" altLang="en-US" smtClean="0"/>
              <a:t>‹#›</a:t>
            </a:fld>
            <a:endParaRPr lang="zh-TW" altLang="en-US"/>
          </a:p>
        </p:txBody>
      </p:sp>
    </p:spTree>
    <p:extLst>
      <p:ext uri="{BB962C8B-B14F-4D97-AF65-F5344CB8AC3E}">
        <p14:creationId xmlns:p14="http://schemas.microsoft.com/office/powerpoint/2010/main" val="5822075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A0ECCF5C-E70A-4761-A5B0-27877B8FE939}"/>
              </a:ext>
            </a:extLst>
          </p:cNvPr>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id="{F1D89B99-5ED3-444C-B8A2-5CA07B00D614}"/>
              </a:ext>
            </a:extLst>
          </p:cNvPr>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EDD78686-8034-4E43-8156-54707219DD29}"/>
              </a:ext>
            </a:extLst>
          </p:cNvPr>
          <p:cNvSpPr>
            <a:spLocks noGrp="1"/>
          </p:cNvSpPr>
          <p:nvPr>
            <p:ph type="dt" sz="half" idx="10"/>
          </p:nvPr>
        </p:nvSpPr>
        <p:spPr/>
        <p:txBody>
          <a:bodyPr/>
          <a:lstStyle/>
          <a:p>
            <a:fld id="{7D136505-7A91-4D17-B135-4EC8D0068847}" type="datetimeFigureOut">
              <a:rPr lang="zh-TW" altLang="en-US" smtClean="0"/>
              <a:t>2024/1/4</a:t>
            </a:fld>
            <a:endParaRPr lang="zh-TW" altLang="en-US"/>
          </a:p>
        </p:txBody>
      </p:sp>
      <p:sp>
        <p:nvSpPr>
          <p:cNvPr id="5" name="頁尾版面配置區 4">
            <a:extLst>
              <a:ext uri="{FF2B5EF4-FFF2-40B4-BE49-F238E27FC236}">
                <a16:creationId xmlns:a16="http://schemas.microsoft.com/office/drawing/2014/main" id="{57B7FD26-D7AF-43E1-92D6-76C1500C93B2}"/>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EFAF9A47-88FA-45A9-88EB-878A0E4A7381}"/>
              </a:ext>
            </a:extLst>
          </p:cNvPr>
          <p:cNvSpPr>
            <a:spLocks noGrp="1"/>
          </p:cNvSpPr>
          <p:nvPr>
            <p:ph type="sldNum" sz="quarter" idx="12"/>
          </p:nvPr>
        </p:nvSpPr>
        <p:spPr/>
        <p:txBody>
          <a:bodyPr/>
          <a:lstStyle/>
          <a:p>
            <a:fld id="{A94D86B3-5BAA-4B66-9DE2-0D869038EB33}" type="slidenum">
              <a:rPr lang="zh-TW" altLang="en-US" smtClean="0"/>
              <a:t>‹#›</a:t>
            </a:fld>
            <a:endParaRPr lang="zh-TW" altLang="en-US"/>
          </a:p>
        </p:txBody>
      </p:sp>
    </p:spTree>
    <p:extLst>
      <p:ext uri="{BB962C8B-B14F-4D97-AF65-F5344CB8AC3E}">
        <p14:creationId xmlns:p14="http://schemas.microsoft.com/office/powerpoint/2010/main" val="942563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D55EE1C-57A2-4AA4-8497-1C26499F70A1}"/>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8F84DA67-2D78-4264-A9C7-63115A0881AF}"/>
              </a:ext>
            </a:extLst>
          </p:cNvPr>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C295D107-B2F5-4E14-8C81-4C9AC563AE8F}"/>
              </a:ext>
            </a:extLst>
          </p:cNvPr>
          <p:cNvSpPr>
            <a:spLocks noGrp="1"/>
          </p:cNvSpPr>
          <p:nvPr>
            <p:ph type="dt" sz="half" idx="10"/>
          </p:nvPr>
        </p:nvSpPr>
        <p:spPr/>
        <p:txBody>
          <a:bodyPr/>
          <a:lstStyle/>
          <a:p>
            <a:fld id="{7D136505-7A91-4D17-B135-4EC8D0068847}" type="datetimeFigureOut">
              <a:rPr lang="zh-TW" altLang="en-US" smtClean="0"/>
              <a:t>2024/1/4</a:t>
            </a:fld>
            <a:endParaRPr lang="zh-TW" altLang="en-US"/>
          </a:p>
        </p:txBody>
      </p:sp>
      <p:sp>
        <p:nvSpPr>
          <p:cNvPr id="5" name="頁尾版面配置區 4">
            <a:extLst>
              <a:ext uri="{FF2B5EF4-FFF2-40B4-BE49-F238E27FC236}">
                <a16:creationId xmlns:a16="http://schemas.microsoft.com/office/drawing/2014/main" id="{835364B4-7936-4661-A66A-2016B7EEFC33}"/>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E2ECE516-EF24-4929-927E-A2744D4D6021}"/>
              </a:ext>
            </a:extLst>
          </p:cNvPr>
          <p:cNvSpPr>
            <a:spLocks noGrp="1"/>
          </p:cNvSpPr>
          <p:nvPr>
            <p:ph type="sldNum" sz="quarter" idx="12"/>
          </p:nvPr>
        </p:nvSpPr>
        <p:spPr/>
        <p:txBody>
          <a:bodyPr/>
          <a:lstStyle/>
          <a:p>
            <a:fld id="{A94D86B3-5BAA-4B66-9DE2-0D869038EB33}" type="slidenum">
              <a:rPr lang="zh-TW" altLang="en-US" smtClean="0"/>
              <a:t>‹#›</a:t>
            </a:fld>
            <a:endParaRPr lang="zh-TW" altLang="en-US"/>
          </a:p>
        </p:txBody>
      </p:sp>
    </p:spTree>
    <p:extLst>
      <p:ext uri="{BB962C8B-B14F-4D97-AF65-F5344CB8AC3E}">
        <p14:creationId xmlns:p14="http://schemas.microsoft.com/office/powerpoint/2010/main" val="1377988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A2ACD1C-FEDE-4C5D-BC15-EF40A41CB561}"/>
              </a:ext>
            </a:extLst>
          </p:cNvPr>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53E8FA86-5D27-4973-9A80-872C7794BF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日期版面配置區 3">
            <a:extLst>
              <a:ext uri="{FF2B5EF4-FFF2-40B4-BE49-F238E27FC236}">
                <a16:creationId xmlns:a16="http://schemas.microsoft.com/office/drawing/2014/main" id="{C24C6A41-961F-4E80-B257-7F9C568CE4CD}"/>
              </a:ext>
            </a:extLst>
          </p:cNvPr>
          <p:cNvSpPr>
            <a:spLocks noGrp="1"/>
          </p:cNvSpPr>
          <p:nvPr>
            <p:ph type="dt" sz="half" idx="10"/>
          </p:nvPr>
        </p:nvSpPr>
        <p:spPr/>
        <p:txBody>
          <a:bodyPr/>
          <a:lstStyle/>
          <a:p>
            <a:fld id="{7D136505-7A91-4D17-B135-4EC8D0068847}" type="datetimeFigureOut">
              <a:rPr lang="zh-TW" altLang="en-US" smtClean="0"/>
              <a:t>2024/1/4</a:t>
            </a:fld>
            <a:endParaRPr lang="zh-TW" altLang="en-US"/>
          </a:p>
        </p:txBody>
      </p:sp>
      <p:sp>
        <p:nvSpPr>
          <p:cNvPr id="5" name="頁尾版面配置區 4">
            <a:extLst>
              <a:ext uri="{FF2B5EF4-FFF2-40B4-BE49-F238E27FC236}">
                <a16:creationId xmlns:a16="http://schemas.microsoft.com/office/drawing/2014/main" id="{31E40138-E0CF-4982-8188-97522FB85F5E}"/>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1FF23C9A-FCC1-45EF-B0CC-CB126D12B3C2}"/>
              </a:ext>
            </a:extLst>
          </p:cNvPr>
          <p:cNvSpPr>
            <a:spLocks noGrp="1"/>
          </p:cNvSpPr>
          <p:nvPr>
            <p:ph type="sldNum" sz="quarter" idx="12"/>
          </p:nvPr>
        </p:nvSpPr>
        <p:spPr/>
        <p:txBody>
          <a:bodyPr/>
          <a:lstStyle/>
          <a:p>
            <a:fld id="{A94D86B3-5BAA-4B66-9DE2-0D869038EB33}" type="slidenum">
              <a:rPr lang="zh-TW" altLang="en-US" smtClean="0"/>
              <a:t>‹#›</a:t>
            </a:fld>
            <a:endParaRPr lang="zh-TW" altLang="en-US"/>
          </a:p>
        </p:txBody>
      </p:sp>
    </p:spTree>
    <p:extLst>
      <p:ext uri="{BB962C8B-B14F-4D97-AF65-F5344CB8AC3E}">
        <p14:creationId xmlns:p14="http://schemas.microsoft.com/office/powerpoint/2010/main" val="3379292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D378857-8B91-46D2-9BD3-6789D5868CEF}"/>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8098DAC6-5EF7-483C-A1B9-0E1B475864C9}"/>
              </a:ext>
            </a:extLst>
          </p:cNvPr>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51A93CBD-E5FA-4322-9915-9121B2DA907E}"/>
              </a:ext>
            </a:extLst>
          </p:cNvPr>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a16="http://schemas.microsoft.com/office/drawing/2014/main" id="{0C2BFDE4-154A-4837-8E22-60C94C44036E}"/>
              </a:ext>
            </a:extLst>
          </p:cNvPr>
          <p:cNvSpPr>
            <a:spLocks noGrp="1"/>
          </p:cNvSpPr>
          <p:nvPr>
            <p:ph type="dt" sz="half" idx="10"/>
          </p:nvPr>
        </p:nvSpPr>
        <p:spPr/>
        <p:txBody>
          <a:bodyPr/>
          <a:lstStyle/>
          <a:p>
            <a:fld id="{7D136505-7A91-4D17-B135-4EC8D0068847}" type="datetimeFigureOut">
              <a:rPr lang="zh-TW" altLang="en-US" smtClean="0"/>
              <a:t>2024/1/4</a:t>
            </a:fld>
            <a:endParaRPr lang="zh-TW" altLang="en-US"/>
          </a:p>
        </p:txBody>
      </p:sp>
      <p:sp>
        <p:nvSpPr>
          <p:cNvPr id="6" name="頁尾版面配置區 5">
            <a:extLst>
              <a:ext uri="{FF2B5EF4-FFF2-40B4-BE49-F238E27FC236}">
                <a16:creationId xmlns:a16="http://schemas.microsoft.com/office/drawing/2014/main" id="{B48D4B04-80F4-4C48-92E8-10689AFD2607}"/>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1D4D52D0-49A7-45CC-8084-B71721266433}"/>
              </a:ext>
            </a:extLst>
          </p:cNvPr>
          <p:cNvSpPr>
            <a:spLocks noGrp="1"/>
          </p:cNvSpPr>
          <p:nvPr>
            <p:ph type="sldNum" sz="quarter" idx="12"/>
          </p:nvPr>
        </p:nvSpPr>
        <p:spPr/>
        <p:txBody>
          <a:bodyPr/>
          <a:lstStyle/>
          <a:p>
            <a:fld id="{A94D86B3-5BAA-4B66-9DE2-0D869038EB33}" type="slidenum">
              <a:rPr lang="zh-TW" altLang="en-US" smtClean="0"/>
              <a:t>‹#›</a:t>
            </a:fld>
            <a:endParaRPr lang="zh-TW" altLang="en-US"/>
          </a:p>
        </p:txBody>
      </p:sp>
    </p:spTree>
    <p:extLst>
      <p:ext uri="{BB962C8B-B14F-4D97-AF65-F5344CB8AC3E}">
        <p14:creationId xmlns:p14="http://schemas.microsoft.com/office/powerpoint/2010/main" val="3724588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209E228-D1C3-457C-B650-93413AE468D4}"/>
              </a:ext>
            </a:extLst>
          </p:cNvPr>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A26CDFC6-037D-44B5-8BD0-E4187D02DD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a:extLst>
              <a:ext uri="{FF2B5EF4-FFF2-40B4-BE49-F238E27FC236}">
                <a16:creationId xmlns:a16="http://schemas.microsoft.com/office/drawing/2014/main" id="{CDBC5080-7941-4DD3-AFC3-17C49F92BBB5}"/>
              </a:ext>
            </a:extLst>
          </p:cNvPr>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A6A48067-468F-4DE4-9FDA-8C5AE14267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a:extLst>
              <a:ext uri="{FF2B5EF4-FFF2-40B4-BE49-F238E27FC236}">
                <a16:creationId xmlns:a16="http://schemas.microsoft.com/office/drawing/2014/main" id="{8346CB53-21D7-40D5-84B9-C0864F151E51}"/>
              </a:ext>
            </a:extLst>
          </p:cNvPr>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a:extLst>
              <a:ext uri="{FF2B5EF4-FFF2-40B4-BE49-F238E27FC236}">
                <a16:creationId xmlns:a16="http://schemas.microsoft.com/office/drawing/2014/main" id="{640485D8-9172-4C96-9BDA-943CCACF913B}"/>
              </a:ext>
            </a:extLst>
          </p:cNvPr>
          <p:cNvSpPr>
            <a:spLocks noGrp="1"/>
          </p:cNvSpPr>
          <p:nvPr>
            <p:ph type="dt" sz="half" idx="10"/>
          </p:nvPr>
        </p:nvSpPr>
        <p:spPr/>
        <p:txBody>
          <a:bodyPr/>
          <a:lstStyle/>
          <a:p>
            <a:fld id="{7D136505-7A91-4D17-B135-4EC8D0068847}" type="datetimeFigureOut">
              <a:rPr lang="zh-TW" altLang="en-US" smtClean="0"/>
              <a:t>2024/1/4</a:t>
            </a:fld>
            <a:endParaRPr lang="zh-TW" altLang="en-US"/>
          </a:p>
        </p:txBody>
      </p:sp>
      <p:sp>
        <p:nvSpPr>
          <p:cNvPr id="8" name="頁尾版面配置區 7">
            <a:extLst>
              <a:ext uri="{FF2B5EF4-FFF2-40B4-BE49-F238E27FC236}">
                <a16:creationId xmlns:a16="http://schemas.microsoft.com/office/drawing/2014/main" id="{731F7999-6971-4CB2-AAFA-467D6E88F22C}"/>
              </a:ext>
            </a:extLst>
          </p:cNvPr>
          <p:cNvSpPr>
            <a:spLocks noGrp="1"/>
          </p:cNvSpPr>
          <p:nvPr>
            <p:ph type="ftr" sz="quarter" idx="11"/>
          </p:nvPr>
        </p:nvSpPr>
        <p:spPr/>
        <p:txBody>
          <a:bodyPr/>
          <a:lstStyle/>
          <a:p>
            <a:endParaRPr lang="zh-TW" altLang="en-US"/>
          </a:p>
        </p:txBody>
      </p:sp>
      <p:sp>
        <p:nvSpPr>
          <p:cNvPr id="9" name="投影片編號版面配置區 8">
            <a:extLst>
              <a:ext uri="{FF2B5EF4-FFF2-40B4-BE49-F238E27FC236}">
                <a16:creationId xmlns:a16="http://schemas.microsoft.com/office/drawing/2014/main" id="{DCB1A5CC-871A-4A9E-A344-6FD4E1726315}"/>
              </a:ext>
            </a:extLst>
          </p:cNvPr>
          <p:cNvSpPr>
            <a:spLocks noGrp="1"/>
          </p:cNvSpPr>
          <p:nvPr>
            <p:ph type="sldNum" sz="quarter" idx="12"/>
          </p:nvPr>
        </p:nvSpPr>
        <p:spPr/>
        <p:txBody>
          <a:bodyPr/>
          <a:lstStyle/>
          <a:p>
            <a:fld id="{A94D86B3-5BAA-4B66-9DE2-0D869038EB33}" type="slidenum">
              <a:rPr lang="zh-TW" altLang="en-US" smtClean="0"/>
              <a:t>‹#›</a:t>
            </a:fld>
            <a:endParaRPr lang="zh-TW" altLang="en-US"/>
          </a:p>
        </p:txBody>
      </p:sp>
    </p:spTree>
    <p:extLst>
      <p:ext uri="{BB962C8B-B14F-4D97-AF65-F5344CB8AC3E}">
        <p14:creationId xmlns:p14="http://schemas.microsoft.com/office/powerpoint/2010/main" val="13448114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F65B929-806B-4660-81E3-327A70D09E65}"/>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30A705F3-B7C9-431E-88B1-CB65FE06CA1D}"/>
              </a:ext>
            </a:extLst>
          </p:cNvPr>
          <p:cNvSpPr>
            <a:spLocks noGrp="1"/>
          </p:cNvSpPr>
          <p:nvPr>
            <p:ph type="dt" sz="half" idx="10"/>
          </p:nvPr>
        </p:nvSpPr>
        <p:spPr/>
        <p:txBody>
          <a:bodyPr/>
          <a:lstStyle/>
          <a:p>
            <a:fld id="{7D136505-7A91-4D17-B135-4EC8D0068847}" type="datetimeFigureOut">
              <a:rPr lang="zh-TW" altLang="en-US" smtClean="0"/>
              <a:t>2024/1/4</a:t>
            </a:fld>
            <a:endParaRPr lang="zh-TW" altLang="en-US"/>
          </a:p>
        </p:txBody>
      </p:sp>
      <p:sp>
        <p:nvSpPr>
          <p:cNvPr id="4" name="頁尾版面配置區 3">
            <a:extLst>
              <a:ext uri="{FF2B5EF4-FFF2-40B4-BE49-F238E27FC236}">
                <a16:creationId xmlns:a16="http://schemas.microsoft.com/office/drawing/2014/main" id="{411D4BBE-24C2-43BB-85BE-D56B825D6BEA}"/>
              </a:ext>
            </a:extLst>
          </p:cNvPr>
          <p:cNvSpPr>
            <a:spLocks noGrp="1"/>
          </p:cNvSpPr>
          <p:nvPr>
            <p:ph type="ftr" sz="quarter" idx="11"/>
          </p:nvPr>
        </p:nvSpPr>
        <p:spPr/>
        <p:txBody>
          <a:bodyPr/>
          <a:lstStyle/>
          <a:p>
            <a:endParaRPr lang="zh-TW" altLang="en-US"/>
          </a:p>
        </p:txBody>
      </p:sp>
      <p:sp>
        <p:nvSpPr>
          <p:cNvPr id="5" name="投影片編號版面配置區 4">
            <a:extLst>
              <a:ext uri="{FF2B5EF4-FFF2-40B4-BE49-F238E27FC236}">
                <a16:creationId xmlns:a16="http://schemas.microsoft.com/office/drawing/2014/main" id="{66FC1457-B327-4652-BE8E-4D98D01DAAD0}"/>
              </a:ext>
            </a:extLst>
          </p:cNvPr>
          <p:cNvSpPr>
            <a:spLocks noGrp="1"/>
          </p:cNvSpPr>
          <p:nvPr>
            <p:ph type="sldNum" sz="quarter" idx="12"/>
          </p:nvPr>
        </p:nvSpPr>
        <p:spPr/>
        <p:txBody>
          <a:bodyPr/>
          <a:lstStyle/>
          <a:p>
            <a:fld id="{A94D86B3-5BAA-4B66-9DE2-0D869038EB33}" type="slidenum">
              <a:rPr lang="zh-TW" altLang="en-US" smtClean="0"/>
              <a:t>‹#›</a:t>
            </a:fld>
            <a:endParaRPr lang="zh-TW" altLang="en-US"/>
          </a:p>
        </p:txBody>
      </p:sp>
    </p:spTree>
    <p:extLst>
      <p:ext uri="{BB962C8B-B14F-4D97-AF65-F5344CB8AC3E}">
        <p14:creationId xmlns:p14="http://schemas.microsoft.com/office/powerpoint/2010/main" val="25398285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05A5F0DA-A635-4EFE-A42A-1752A339D235}"/>
              </a:ext>
            </a:extLst>
          </p:cNvPr>
          <p:cNvSpPr>
            <a:spLocks noGrp="1"/>
          </p:cNvSpPr>
          <p:nvPr>
            <p:ph type="dt" sz="half" idx="10"/>
          </p:nvPr>
        </p:nvSpPr>
        <p:spPr/>
        <p:txBody>
          <a:bodyPr/>
          <a:lstStyle/>
          <a:p>
            <a:fld id="{7D136505-7A91-4D17-B135-4EC8D0068847}" type="datetimeFigureOut">
              <a:rPr lang="zh-TW" altLang="en-US" smtClean="0"/>
              <a:t>2024/1/4</a:t>
            </a:fld>
            <a:endParaRPr lang="zh-TW" altLang="en-US"/>
          </a:p>
        </p:txBody>
      </p:sp>
      <p:sp>
        <p:nvSpPr>
          <p:cNvPr id="3" name="頁尾版面配置區 2">
            <a:extLst>
              <a:ext uri="{FF2B5EF4-FFF2-40B4-BE49-F238E27FC236}">
                <a16:creationId xmlns:a16="http://schemas.microsoft.com/office/drawing/2014/main" id="{B8E179FE-0C90-46C8-A40B-D3BFB1C61550}"/>
              </a:ext>
            </a:extLst>
          </p:cNvPr>
          <p:cNvSpPr>
            <a:spLocks noGrp="1"/>
          </p:cNvSpPr>
          <p:nvPr>
            <p:ph type="ftr" sz="quarter" idx="11"/>
          </p:nvPr>
        </p:nvSpPr>
        <p:spPr/>
        <p:txBody>
          <a:bodyPr/>
          <a:lstStyle/>
          <a:p>
            <a:endParaRPr lang="zh-TW" altLang="en-US"/>
          </a:p>
        </p:txBody>
      </p:sp>
      <p:sp>
        <p:nvSpPr>
          <p:cNvPr id="4" name="投影片編號版面配置區 3">
            <a:extLst>
              <a:ext uri="{FF2B5EF4-FFF2-40B4-BE49-F238E27FC236}">
                <a16:creationId xmlns:a16="http://schemas.microsoft.com/office/drawing/2014/main" id="{5280E0C6-3A19-4133-AE11-58A201212BB9}"/>
              </a:ext>
            </a:extLst>
          </p:cNvPr>
          <p:cNvSpPr>
            <a:spLocks noGrp="1"/>
          </p:cNvSpPr>
          <p:nvPr>
            <p:ph type="sldNum" sz="quarter" idx="12"/>
          </p:nvPr>
        </p:nvSpPr>
        <p:spPr/>
        <p:txBody>
          <a:bodyPr/>
          <a:lstStyle/>
          <a:p>
            <a:fld id="{A94D86B3-5BAA-4B66-9DE2-0D869038EB33}" type="slidenum">
              <a:rPr lang="zh-TW" altLang="en-US" smtClean="0"/>
              <a:t>‹#›</a:t>
            </a:fld>
            <a:endParaRPr lang="zh-TW" altLang="en-US"/>
          </a:p>
        </p:txBody>
      </p:sp>
    </p:spTree>
    <p:extLst>
      <p:ext uri="{BB962C8B-B14F-4D97-AF65-F5344CB8AC3E}">
        <p14:creationId xmlns:p14="http://schemas.microsoft.com/office/powerpoint/2010/main" val="27917079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BB823F9-E167-48C7-BE42-BB67951A0D90}"/>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6EE8F924-D5EF-4627-8222-62D09E59BD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689780C5-8933-417C-BAC9-D4DDA367C4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CF9C027E-9CA9-4013-9D6B-A89CB9DC2A10}"/>
              </a:ext>
            </a:extLst>
          </p:cNvPr>
          <p:cNvSpPr>
            <a:spLocks noGrp="1"/>
          </p:cNvSpPr>
          <p:nvPr>
            <p:ph type="dt" sz="half" idx="10"/>
          </p:nvPr>
        </p:nvSpPr>
        <p:spPr/>
        <p:txBody>
          <a:bodyPr/>
          <a:lstStyle/>
          <a:p>
            <a:fld id="{7D136505-7A91-4D17-B135-4EC8D0068847}" type="datetimeFigureOut">
              <a:rPr lang="zh-TW" altLang="en-US" smtClean="0"/>
              <a:t>2024/1/4</a:t>
            </a:fld>
            <a:endParaRPr lang="zh-TW" altLang="en-US"/>
          </a:p>
        </p:txBody>
      </p:sp>
      <p:sp>
        <p:nvSpPr>
          <p:cNvPr id="6" name="頁尾版面配置區 5">
            <a:extLst>
              <a:ext uri="{FF2B5EF4-FFF2-40B4-BE49-F238E27FC236}">
                <a16:creationId xmlns:a16="http://schemas.microsoft.com/office/drawing/2014/main" id="{49824E26-3EBC-4E40-954D-06516CA10327}"/>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2B124A89-0F68-410A-99D3-FB0167F0CE69}"/>
              </a:ext>
            </a:extLst>
          </p:cNvPr>
          <p:cNvSpPr>
            <a:spLocks noGrp="1"/>
          </p:cNvSpPr>
          <p:nvPr>
            <p:ph type="sldNum" sz="quarter" idx="12"/>
          </p:nvPr>
        </p:nvSpPr>
        <p:spPr/>
        <p:txBody>
          <a:bodyPr/>
          <a:lstStyle/>
          <a:p>
            <a:fld id="{A94D86B3-5BAA-4B66-9DE2-0D869038EB33}" type="slidenum">
              <a:rPr lang="zh-TW" altLang="en-US" smtClean="0"/>
              <a:t>‹#›</a:t>
            </a:fld>
            <a:endParaRPr lang="zh-TW" altLang="en-US"/>
          </a:p>
        </p:txBody>
      </p:sp>
    </p:spTree>
    <p:extLst>
      <p:ext uri="{BB962C8B-B14F-4D97-AF65-F5344CB8AC3E}">
        <p14:creationId xmlns:p14="http://schemas.microsoft.com/office/powerpoint/2010/main" val="238122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88EBD14-6D4C-43C8-B3B7-B95821F40EE0}"/>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id="{4CACFDF3-4D83-451F-AF02-3832EC252C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a:extLst>
              <a:ext uri="{FF2B5EF4-FFF2-40B4-BE49-F238E27FC236}">
                <a16:creationId xmlns:a16="http://schemas.microsoft.com/office/drawing/2014/main" id="{2C650733-4129-4098-80E9-3A5069B67D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A6A20921-B542-4B17-A5A6-45FEB7C1D12F}"/>
              </a:ext>
            </a:extLst>
          </p:cNvPr>
          <p:cNvSpPr>
            <a:spLocks noGrp="1"/>
          </p:cNvSpPr>
          <p:nvPr>
            <p:ph type="dt" sz="half" idx="10"/>
          </p:nvPr>
        </p:nvSpPr>
        <p:spPr/>
        <p:txBody>
          <a:bodyPr/>
          <a:lstStyle/>
          <a:p>
            <a:fld id="{7D136505-7A91-4D17-B135-4EC8D0068847}" type="datetimeFigureOut">
              <a:rPr lang="zh-TW" altLang="en-US" smtClean="0"/>
              <a:t>2024/1/4</a:t>
            </a:fld>
            <a:endParaRPr lang="zh-TW" altLang="en-US"/>
          </a:p>
        </p:txBody>
      </p:sp>
      <p:sp>
        <p:nvSpPr>
          <p:cNvPr id="6" name="頁尾版面配置區 5">
            <a:extLst>
              <a:ext uri="{FF2B5EF4-FFF2-40B4-BE49-F238E27FC236}">
                <a16:creationId xmlns:a16="http://schemas.microsoft.com/office/drawing/2014/main" id="{B884C575-FC1E-42C1-872D-CFC1A125048D}"/>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7328F4C4-AF42-4E17-A376-C5C9B7FEE2FF}"/>
              </a:ext>
            </a:extLst>
          </p:cNvPr>
          <p:cNvSpPr>
            <a:spLocks noGrp="1"/>
          </p:cNvSpPr>
          <p:nvPr>
            <p:ph type="sldNum" sz="quarter" idx="12"/>
          </p:nvPr>
        </p:nvSpPr>
        <p:spPr/>
        <p:txBody>
          <a:bodyPr/>
          <a:lstStyle/>
          <a:p>
            <a:fld id="{A94D86B3-5BAA-4B66-9DE2-0D869038EB33}" type="slidenum">
              <a:rPr lang="zh-TW" altLang="en-US" smtClean="0"/>
              <a:t>‹#›</a:t>
            </a:fld>
            <a:endParaRPr lang="zh-TW" altLang="en-US"/>
          </a:p>
        </p:txBody>
      </p:sp>
    </p:spTree>
    <p:extLst>
      <p:ext uri="{BB962C8B-B14F-4D97-AF65-F5344CB8AC3E}">
        <p14:creationId xmlns:p14="http://schemas.microsoft.com/office/powerpoint/2010/main" val="37111107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602512ED-029C-4CF4-9A72-B4BE644136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20BE09E4-BF54-4BC8-81DB-139D71C5A6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E8BF774C-AA49-4779-927E-BA32F8BED9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136505-7A91-4D17-B135-4EC8D0068847}" type="datetimeFigureOut">
              <a:rPr lang="zh-TW" altLang="en-US" smtClean="0"/>
              <a:t>2024/1/4</a:t>
            </a:fld>
            <a:endParaRPr lang="zh-TW" altLang="en-US"/>
          </a:p>
        </p:txBody>
      </p:sp>
      <p:sp>
        <p:nvSpPr>
          <p:cNvPr id="5" name="頁尾版面配置區 4">
            <a:extLst>
              <a:ext uri="{FF2B5EF4-FFF2-40B4-BE49-F238E27FC236}">
                <a16:creationId xmlns:a16="http://schemas.microsoft.com/office/drawing/2014/main" id="{60B7A51F-22EA-4662-AEEC-94AF059FDB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7774D53C-0B67-449D-AAE1-1D0528083D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4D86B3-5BAA-4B66-9DE2-0D869038EB33}" type="slidenum">
              <a:rPr lang="zh-TW" altLang="en-US" smtClean="0"/>
              <a:t>‹#›</a:t>
            </a:fld>
            <a:endParaRPr lang="zh-TW" altLang="en-US"/>
          </a:p>
        </p:txBody>
      </p:sp>
    </p:spTree>
    <p:extLst>
      <p:ext uri="{BB962C8B-B14F-4D97-AF65-F5344CB8AC3E}">
        <p14:creationId xmlns:p14="http://schemas.microsoft.com/office/powerpoint/2010/main" val="7901524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4.xml"/><Relationship Id="rId1" Type="http://schemas.openxmlformats.org/officeDocument/2006/relationships/video" Target="https://www.youtube.com/embed/OcN8E_s74BA?feature=oembed" TargetMode="Externa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31C8B7B-F598-4DA6-A104-7AD584912B99}"/>
              </a:ext>
            </a:extLst>
          </p:cNvPr>
          <p:cNvSpPr>
            <a:spLocks noGrp="1"/>
          </p:cNvSpPr>
          <p:nvPr>
            <p:ph type="ctrTitle"/>
          </p:nvPr>
        </p:nvSpPr>
        <p:spPr/>
        <p:txBody>
          <a:bodyPr/>
          <a:lstStyle/>
          <a:p>
            <a:r>
              <a:rPr lang="zh-TW" altLang="en-US" sz="3200" dirty="0">
                <a:latin typeface="微軟正黑體" panose="020B0604030504040204" pitchFamily="34" charset="-120"/>
                <a:ea typeface="微軟正黑體" panose="020B0604030504040204" pitchFamily="34" charset="-120"/>
              </a:rPr>
              <a:t>自然與藝術實踐期末作業</a:t>
            </a:r>
            <a:br>
              <a:rPr lang="en-US" altLang="zh-TW" dirty="0">
                <a:latin typeface="微軟正黑體" panose="020B0604030504040204" pitchFamily="34" charset="-120"/>
                <a:ea typeface="微軟正黑體" panose="020B0604030504040204" pitchFamily="34" charset="-120"/>
              </a:rPr>
            </a:br>
            <a:r>
              <a:rPr lang="zh-TW" altLang="en-US" sz="6000" dirty="0">
                <a:latin typeface="微軟正黑體" panose="020B0604030504040204" pitchFamily="34" charset="-120"/>
                <a:ea typeface="微軟正黑體" panose="020B0604030504040204" pitchFamily="34" charset="-120"/>
              </a:rPr>
              <a:t>自然藝術與反思之旅</a:t>
            </a:r>
            <a:endParaRPr lang="zh-TW" altLang="en-US" dirty="0">
              <a:solidFill>
                <a:srgbClr val="FF0000"/>
              </a:solidFill>
              <a:latin typeface="微軟正黑體" panose="020B0604030504040204" pitchFamily="34" charset="-120"/>
              <a:ea typeface="微軟正黑體" panose="020B0604030504040204" pitchFamily="34" charset="-120"/>
            </a:endParaRPr>
          </a:p>
        </p:txBody>
      </p:sp>
      <p:sp>
        <p:nvSpPr>
          <p:cNvPr id="3" name="副標題 2">
            <a:extLst>
              <a:ext uri="{FF2B5EF4-FFF2-40B4-BE49-F238E27FC236}">
                <a16:creationId xmlns:a16="http://schemas.microsoft.com/office/drawing/2014/main" id="{7983C566-27A3-44ED-8165-A5644336E47B}"/>
              </a:ext>
            </a:extLst>
          </p:cNvPr>
          <p:cNvSpPr>
            <a:spLocks noGrp="1"/>
          </p:cNvSpPr>
          <p:nvPr>
            <p:ph type="subTitle" idx="1"/>
          </p:nvPr>
        </p:nvSpPr>
        <p:spPr/>
        <p:txBody>
          <a:bodyPr>
            <a:normAutofit lnSpcReduction="10000"/>
          </a:bodyPr>
          <a:lstStyle/>
          <a:p>
            <a:r>
              <a:rPr lang="zh-TW" altLang="en-US" dirty="0">
                <a:latin typeface="微軟正黑體" panose="020B0604030504040204" pitchFamily="34" charset="-120"/>
                <a:ea typeface="微軟正黑體" panose="020B0604030504040204" pitchFamily="34" charset="-120"/>
              </a:rPr>
              <a:t>台文二</a:t>
            </a:r>
            <a:r>
              <a:rPr lang="en-US" altLang="zh-TW" dirty="0">
                <a:latin typeface="微軟正黑體" panose="020B0604030504040204" pitchFamily="34" charset="-120"/>
                <a:ea typeface="微軟正黑體" panose="020B0604030504040204" pitchFamily="34" charset="-120"/>
              </a:rPr>
              <a:t>A</a:t>
            </a:r>
            <a:r>
              <a:rPr lang="zh-TW" altLang="en-US" dirty="0">
                <a:latin typeface="微軟正黑體" panose="020B0604030504040204" pitchFamily="34" charset="-120"/>
                <a:ea typeface="微軟正黑體" panose="020B0604030504040204" pitchFamily="34" charset="-120"/>
              </a:rPr>
              <a:t> </a:t>
            </a:r>
            <a:r>
              <a:rPr lang="en-US" altLang="zh-TW" dirty="0">
                <a:latin typeface="微軟正黑體" panose="020B0604030504040204" pitchFamily="34" charset="-120"/>
                <a:ea typeface="微軟正黑體" panose="020B0604030504040204" pitchFamily="34" charset="-120"/>
              </a:rPr>
              <a:t>411144235</a:t>
            </a:r>
            <a:r>
              <a:rPr lang="zh-TW" altLang="en-US" dirty="0">
                <a:latin typeface="微軟正黑體" panose="020B0604030504040204" pitchFamily="34" charset="-120"/>
                <a:ea typeface="微軟正黑體" panose="020B0604030504040204" pitchFamily="34" charset="-120"/>
              </a:rPr>
              <a:t> 陳萱妤</a:t>
            </a:r>
            <a:endParaRPr lang="en-US" altLang="zh-TW" dirty="0">
              <a:latin typeface="微軟正黑體" panose="020B0604030504040204" pitchFamily="34" charset="-120"/>
              <a:ea typeface="微軟正黑體" panose="020B0604030504040204" pitchFamily="34" charset="-120"/>
            </a:endParaRPr>
          </a:p>
          <a:p>
            <a:endParaRPr lang="zh-TW" altLang="en-US" dirty="0">
              <a:solidFill>
                <a:srgbClr val="FF0000"/>
              </a:solidFill>
              <a:latin typeface="微軟正黑體" panose="020B0604030504040204" pitchFamily="34" charset="-120"/>
              <a:ea typeface="微軟正黑體" panose="020B0604030504040204" pitchFamily="34" charset="-120"/>
            </a:endParaRPr>
          </a:p>
          <a:p>
            <a:r>
              <a:rPr lang="zh-TW" altLang="en-US" dirty="0">
                <a:solidFill>
                  <a:srgbClr val="FF0000"/>
                </a:solidFill>
                <a:latin typeface="微軟正黑體" panose="020B0604030504040204" pitchFamily="34" charset="-120"/>
                <a:ea typeface="微軟正黑體" panose="020B0604030504040204" pitchFamily="34" charset="-120"/>
              </a:rPr>
              <a:t>期末作業</a:t>
            </a:r>
            <a:r>
              <a:rPr lang="en-US" altLang="zh-TW" dirty="0">
                <a:solidFill>
                  <a:srgbClr val="FF0000"/>
                </a:solidFill>
                <a:latin typeface="微軟正黑體" panose="020B0604030504040204" pitchFamily="34" charset="-120"/>
                <a:ea typeface="微軟正黑體" panose="020B0604030504040204" pitchFamily="34" charset="-120"/>
              </a:rPr>
              <a:t>(</a:t>
            </a:r>
            <a:r>
              <a:rPr lang="zh-TW" altLang="en-US" dirty="0">
                <a:solidFill>
                  <a:srgbClr val="FF0000"/>
                </a:solidFill>
                <a:latin typeface="微軟正黑體" panose="020B0604030504040204" pitchFamily="34" charset="-120"/>
                <a:ea typeface="微軟正黑體" panose="020B0604030504040204" pitchFamily="34" charset="-120"/>
              </a:rPr>
              <a:t>個人</a:t>
            </a:r>
            <a:r>
              <a:rPr lang="en-US" altLang="zh-TW" dirty="0">
                <a:solidFill>
                  <a:srgbClr val="FF0000"/>
                </a:solidFill>
                <a:latin typeface="微軟正黑體" panose="020B0604030504040204" pitchFamily="34" charset="-120"/>
                <a:ea typeface="微軟正黑體" panose="020B0604030504040204" pitchFamily="34" charset="-120"/>
              </a:rPr>
              <a:t>)</a:t>
            </a:r>
          </a:p>
          <a:p>
            <a:r>
              <a:rPr lang="zh-TW" altLang="en-US" dirty="0">
                <a:solidFill>
                  <a:srgbClr val="FF0000"/>
                </a:solidFill>
                <a:latin typeface="微軟正黑體" panose="020B0604030504040204" pitchFamily="34" charset="-120"/>
                <a:ea typeface="微軟正黑體" panose="020B0604030504040204" pitchFamily="34" charset="-120"/>
              </a:rPr>
              <a:t>截止</a:t>
            </a:r>
            <a:r>
              <a:rPr lang="en-US" altLang="zh-TW" dirty="0">
                <a:solidFill>
                  <a:srgbClr val="FF0000"/>
                </a:solidFill>
                <a:latin typeface="微軟正黑體" panose="020B0604030504040204" pitchFamily="34" charset="-120"/>
                <a:ea typeface="微軟正黑體" panose="020B0604030504040204" pitchFamily="34" charset="-120"/>
              </a:rPr>
              <a:t>: 2024.01.04 23:59</a:t>
            </a:r>
            <a:endParaRPr lang="zh-TW" altLang="en-US" dirty="0">
              <a:solidFill>
                <a:srgbClr val="FF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5908671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B79A3ED-0F3C-48C1-AF7F-62150C2F1689}"/>
              </a:ext>
            </a:extLst>
          </p:cNvPr>
          <p:cNvSpPr>
            <a:spLocks noGrp="1"/>
          </p:cNvSpPr>
          <p:nvPr>
            <p:ph type="title"/>
          </p:nvPr>
        </p:nvSpPr>
        <p:spPr/>
        <p:txBody>
          <a:bodyPr/>
          <a:lstStyle/>
          <a:p>
            <a:r>
              <a:rPr lang="zh-TW" altLang="en-US" dirty="0"/>
              <a:t>策展論述</a:t>
            </a:r>
            <a:r>
              <a:rPr lang="zh-TW" altLang="en-US" dirty="0">
                <a:latin typeface="新細明體" panose="02020500000000000000" pitchFamily="18" charset="-120"/>
                <a:ea typeface="新細明體" panose="02020500000000000000" pitchFamily="18" charset="-120"/>
              </a:rPr>
              <a:t>：</a:t>
            </a:r>
            <a:r>
              <a:rPr lang="zh-TW" altLang="en-US" sz="4400" dirty="0">
                <a:latin typeface="新細明體" panose="02020500000000000000" pitchFamily="18" charset="-120"/>
                <a:ea typeface="新細明體" panose="02020500000000000000" pitchFamily="18" charset="-120"/>
              </a:rPr>
              <a:t>自然結合藝術使人反思自然</a:t>
            </a:r>
            <a:endParaRPr lang="zh-TW" altLang="en-US" dirty="0"/>
          </a:p>
        </p:txBody>
      </p:sp>
      <p:sp>
        <p:nvSpPr>
          <p:cNvPr id="3" name="內容版面配置區 2">
            <a:extLst>
              <a:ext uri="{FF2B5EF4-FFF2-40B4-BE49-F238E27FC236}">
                <a16:creationId xmlns:a16="http://schemas.microsoft.com/office/drawing/2014/main" id="{641EEE41-38DD-4AD4-9AD4-B63036E6FD10}"/>
              </a:ext>
            </a:extLst>
          </p:cNvPr>
          <p:cNvSpPr>
            <a:spLocks noGrp="1"/>
          </p:cNvSpPr>
          <p:nvPr>
            <p:ph idx="1"/>
          </p:nvPr>
        </p:nvSpPr>
        <p:spPr/>
        <p:txBody>
          <a:bodyPr>
            <a:normAutofit/>
          </a:bodyPr>
          <a:lstStyle/>
          <a:p>
            <a:r>
              <a:rPr lang="zh-TW" altLang="en-US" sz="3200" dirty="0"/>
              <a:t>主題是反思，將自然結合藝術讓人觀看，並使人產生思考和解讀，反思人類與自然之間的不平衡與如今的地球困境。</a:t>
            </a:r>
            <a:endParaRPr lang="en-US" altLang="zh-TW" sz="3200" dirty="0"/>
          </a:p>
        </p:txBody>
      </p:sp>
    </p:spTree>
    <p:extLst>
      <p:ext uri="{BB962C8B-B14F-4D97-AF65-F5344CB8AC3E}">
        <p14:creationId xmlns:p14="http://schemas.microsoft.com/office/powerpoint/2010/main" val="34416236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1DFA7E2-4D64-4230-8251-4DA665F409AB}"/>
              </a:ext>
            </a:extLst>
          </p:cNvPr>
          <p:cNvSpPr>
            <a:spLocks noGrp="1"/>
          </p:cNvSpPr>
          <p:nvPr>
            <p:ph type="title"/>
          </p:nvPr>
        </p:nvSpPr>
        <p:spPr/>
        <p:txBody>
          <a:bodyPr/>
          <a:lstStyle/>
          <a:p>
            <a:r>
              <a:rPr lang="zh-TW" altLang="en-US" b="1" dirty="0">
                <a:latin typeface="Microsoft JhengHei Light" panose="020B0304030504040204" pitchFamily="34" charset="-120"/>
                <a:ea typeface="Microsoft JhengHei Light" panose="020B0304030504040204" pitchFamily="34" charset="-120"/>
              </a:rPr>
              <a:t>展場一：</a:t>
            </a:r>
            <a:r>
              <a:rPr lang="zh-TW" altLang="en-US" sz="4400" dirty="0">
                <a:latin typeface="Microsoft JhengHei Light" panose="020B0304030504040204" pitchFamily="34" charset="-120"/>
                <a:ea typeface="Microsoft JhengHei Light" panose="020B0304030504040204" pitchFamily="34" charset="-120"/>
              </a:rPr>
              <a:t>自然與臉譜</a:t>
            </a:r>
            <a:endParaRPr lang="zh-TW" altLang="en-US" dirty="0">
              <a:solidFill>
                <a:srgbClr val="FF0000"/>
              </a:solidFill>
              <a:latin typeface="Microsoft JhengHei Light" panose="020B0304030504040204" pitchFamily="34" charset="-120"/>
              <a:ea typeface="Microsoft JhengHei Light" panose="020B0304030504040204" pitchFamily="34" charset="-120"/>
            </a:endParaRPr>
          </a:p>
        </p:txBody>
      </p:sp>
      <p:sp>
        <p:nvSpPr>
          <p:cNvPr id="5" name="內容版面配置區 4">
            <a:extLst>
              <a:ext uri="{FF2B5EF4-FFF2-40B4-BE49-F238E27FC236}">
                <a16:creationId xmlns:a16="http://schemas.microsoft.com/office/drawing/2014/main" id="{EDF3701D-8161-4CE7-A7B8-3746898146EA}"/>
              </a:ext>
            </a:extLst>
          </p:cNvPr>
          <p:cNvSpPr>
            <a:spLocks noGrp="1"/>
          </p:cNvSpPr>
          <p:nvPr>
            <p:ph sz="half" idx="2"/>
          </p:nvPr>
        </p:nvSpPr>
        <p:spPr>
          <a:xfrm>
            <a:off x="6172200" y="1825625"/>
            <a:ext cx="5581650" cy="4351338"/>
          </a:xfrm>
        </p:spPr>
        <p:txBody>
          <a:bodyPr>
            <a:normAutofit fontScale="92500" lnSpcReduction="10000"/>
          </a:bodyPr>
          <a:lstStyle/>
          <a:p>
            <a:r>
              <a:rPr lang="zh-TW" altLang="en-US" sz="3200" dirty="0">
                <a:latin typeface="微軟正黑體" panose="020B0604030504040204" pitchFamily="34" charset="-120"/>
                <a:ea typeface="微軟正黑體" panose="020B0604030504040204" pitchFamily="34" charset="-120"/>
              </a:rPr>
              <a:t>所在位置：</a:t>
            </a:r>
            <a:r>
              <a:rPr lang="zh-TW" altLang="en-US" sz="3200" dirty="0">
                <a:latin typeface="Microsoft JhengHei Light" panose="020B0304030504040204" pitchFamily="34" charset="-120"/>
                <a:ea typeface="Microsoft JhengHei Light" panose="020B0304030504040204" pitchFamily="34" charset="-120"/>
              </a:rPr>
              <a:t>方濟樓門口前車道</a:t>
            </a:r>
            <a:endParaRPr lang="en-US" altLang="zh-TW" sz="3200" dirty="0">
              <a:solidFill>
                <a:srgbClr val="FF0000"/>
              </a:solidFill>
              <a:latin typeface="Microsoft JhengHei Light" panose="020B0304030504040204" pitchFamily="34" charset="-120"/>
              <a:ea typeface="Microsoft JhengHei Light" panose="020B0304030504040204" pitchFamily="34" charset="-120"/>
            </a:endParaRPr>
          </a:p>
          <a:p>
            <a:r>
              <a:rPr lang="zh-TW" altLang="en-US" sz="3200" dirty="0">
                <a:latin typeface="微軟正黑體" panose="020B0604030504040204" pitchFamily="34" charset="-120"/>
                <a:ea typeface="微軟正黑體" panose="020B0604030504040204" pitchFamily="34" charset="-120"/>
              </a:rPr>
              <a:t>呈現方式：</a:t>
            </a:r>
            <a:r>
              <a:rPr lang="zh-TW" altLang="en-US" sz="3200" dirty="0">
                <a:latin typeface="Microsoft JhengHei Light" panose="020B0304030504040204" pitchFamily="34" charset="-120"/>
                <a:ea typeface="Microsoft JhengHei Light" panose="020B0304030504040204" pitchFamily="34" charset="-120"/>
              </a:rPr>
              <a:t>植物臉譜黏成面具，用繩子吊在樹上，再進行一些裝飾。</a:t>
            </a:r>
            <a:endParaRPr lang="en-US" altLang="zh-TW" sz="3200" dirty="0">
              <a:latin typeface="Microsoft JhengHei Light" panose="020B0304030504040204" pitchFamily="34" charset="-120"/>
              <a:ea typeface="Microsoft JhengHei Light" panose="020B0304030504040204" pitchFamily="34" charset="-120"/>
            </a:endParaRPr>
          </a:p>
          <a:p>
            <a:r>
              <a:rPr lang="zh-TW" altLang="en-US" sz="3200" dirty="0">
                <a:latin typeface="微軟正黑體" panose="020B0604030504040204" pitchFamily="34" charset="-120"/>
                <a:ea typeface="微軟正黑體" panose="020B0604030504040204" pitchFamily="34" charset="-120"/>
              </a:rPr>
              <a:t>作品內涵：</a:t>
            </a:r>
            <a:r>
              <a:rPr lang="zh-TW" altLang="en-US" sz="3200" dirty="0">
                <a:latin typeface="Microsoft JhengHei Light" panose="020B0304030504040204" pitchFamily="34" charset="-120"/>
                <a:ea typeface="Microsoft JhengHei Light" panose="020B0304030504040204" pitchFamily="34" charset="-120"/>
              </a:rPr>
              <a:t>由植物製成的臉譜，意味著人類生存組成皆來自於自然。而用繩吊起隨風擺盪代表的是人類應與自然互相尊重，取之平衡，否則將造成悲傷的結局。</a:t>
            </a:r>
            <a:endParaRPr lang="zh-TW" altLang="en-US" sz="3200" dirty="0">
              <a:solidFill>
                <a:srgbClr val="FF0000"/>
              </a:solidFill>
              <a:latin typeface="Microsoft JhengHei Light" panose="020B0304030504040204" pitchFamily="34" charset="-120"/>
              <a:ea typeface="Microsoft JhengHei Light" panose="020B0304030504040204" pitchFamily="34" charset="-120"/>
            </a:endParaRPr>
          </a:p>
        </p:txBody>
      </p:sp>
      <p:pic>
        <p:nvPicPr>
          <p:cNvPr id="9" name="內容版面配置區 8" descr="一張含有 戶外, 樹狀, 植物, 地面 的圖片&#10;&#10;自動產生的描述">
            <a:extLst>
              <a:ext uri="{FF2B5EF4-FFF2-40B4-BE49-F238E27FC236}">
                <a16:creationId xmlns:a16="http://schemas.microsoft.com/office/drawing/2014/main" id="{07724F1A-BC05-97E9-EC10-F7DA637F2E9D}"/>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1690688"/>
            <a:ext cx="5181600" cy="3886200"/>
          </a:xfrm>
        </p:spPr>
      </p:pic>
      <p:pic>
        <p:nvPicPr>
          <p:cNvPr id="4" name="圖片 3" descr="一張含有 資料表, 盤子, 樹葉, 室內 的圖片&#10;&#10;自動產生的描述">
            <a:extLst>
              <a:ext uri="{FF2B5EF4-FFF2-40B4-BE49-F238E27FC236}">
                <a16:creationId xmlns:a16="http://schemas.microsoft.com/office/drawing/2014/main" id="{B884163D-0607-99F4-189F-6E34A77EB5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615" y="3459828"/>
            <a:ext cx="981844" cy="731589"/>
          </a:xfrm>
          <a:prstGeom prst="rect">
            <a:avLst/>
          </a:prstGeom>
        </p:spPr>
      </p:pic>
      <p:pic>
        <p:nvPicPr>
          <p:cNvPr id="6" name="圖片 5" descr="一張含有 資料表, 盤子, 樹葉, 室內 的圖片&#10;&#10;自動產生的描述">
            <a:extLst>
              <a:ext uri="{FF2B5EF4-FFF2-40B4-BE49-F238E27FC236}">
                <a16:creationId xmlns:a16="http://schemas.microsoft.com/office/drawing/2014/main" id="{07F18714-9D2E-928C-2A10-C58C632DCA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6125" y="2572673"/>
            <a:ext cx="1190625" cy="887155"/>
          </a:xfrm>
          <a:prstGeom prst="rect">
            <a:avLst/>
          </a:prstGeom>
        </p:spPr>
      </p:pic>
      <p:pic>
        <p:nvPicPr>
          <p:cNvPr id="7" name="圖片 6" descr="一張含有 資料表, 盤子, 樹葉, 室內 的圖片&#10;&#10;自動產生的描述">
            <a:extLst>
              <a:ext uri="{FF2B5EF4-FFF2-40B4-BE49-F238E27FC236}">
                <a16:creationId xmlns:a16="http://schemas.microsoft.com/office/drawing/2014/main" id="{F6C46CB9-F6FE-FDB2-7CB5-174957F5B9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517" y="2255958"/>
            <a:ext cx="1452359" cy="1082178"/>
          </a:xfrm>
          <a:prstGeom prst="rect">
            <a:avLst/>
          </a:prstGeom>
        </p:spPr>
      </p:pic>
      <p:pic>
        <p:nvPicPr>
          <p:cNvPr id="8" name="圖片 7" descr="一張含有 資料表, 盤子, 樹葉, 室內 的圖片&#10;&#10;自動產生的描述">
            <a:extLst>
              <a:ext uri="{FF2B5EF4-FFF2-40B4-BE49-F238E27FC236}">
                <a16:creationId xmlns:a16="http://schemas.microsoft.com/office/drawing/2014/main" id="{123920C8-5CE1-876A-27C3-007D87192A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8629" y="1806121"/>
            <a:ext cx="886594" cy="660617"/>
          </a:xfrm>
          <a:prstGeom prst="rect">
            <a:avLst/>
          </a:prstGeom>
        </p:spPr>
      </p:pic>
    </p:spTree>
    <p:extLst>
      <p:ext uri="{BB962C8B-B14F-4D97-AF65-F5344CB8AC3E}">
        <p14:creationId xmlns:p14="http://schemas.microsoft.com/office/powerpoint/2010/main" val="576075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56830CF-AFE8-4FFB-8509-6F33FEBAC434}"/>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展場二：</a:t>
            </a:r>
            <a:r>
              <a:rPr lang="zh-TW" altLang="en-US" sz="4400" dirty="0">
                <a:latin typeface="Microsoft JhengHei Light" panose="020B0304030504040204" pitchFamily="34" charset="-120"/>
                <a:ea typeface="Microsoft JhengHei Light" panose="020B0304030504040204" pitchFamily="34" charset="-120"/>
              </a:rPr>
              <a:t>自然與山林</a:t>
            </a:r>
            <a:endParaRPr lang="zh-TW" altLang="en-US" dirty="0">
              <a:latin typeface="Microsoft JhengHei Light" panose="020B0304030504040204" pitchFamily="34" charset="-120"/>
              <a:ea typeface="Microsoft JhengHei Light" panose="020B0304030504040204" pitchFamily="34" charset="-120"/>
            </a:endParaRPr>
          </a:p>
        </p:txBody>
      </p:sp>
      <p:pic>
        <p:nvPicPr>
          <p:cNvPr id="6" name="內容版面配置區 5" descr="一張含有 文字, 傢俱, 室內, 牆 的圖片&#10;&#10;自動產生的描述">
            <a:extLst>
              <a:ext uri="{FF2B5EF4-FFF2-40B4-BE49-F238E27FC236}">
                <a16:creationId xmlns:a16="http://schemas.microsoft.com/office/drawing/2014/main" id="{AD5F7584-C1B4-0C23-4B1C-D42E8979C96A}"/>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058194"/>
            <a:ext cx="5181600" cy="3886200"/>
          </a:xfrm>
        </p:spPr>
      </p:pic>
      <p:sp>
        <p:nvSpPr>
          <p:cNvPr id="5" name="內容版面配置區 4">
            <a:extLst>
              <a:ext uri="{FF2B5EF4-FFF2-40B4-BE49-F238E27FC236}">
                <a16:creationId xmlns:a16="http://schemas.microsoft.com/office/drawing/2014/main" id="{1A815AD8-0FD3-4C8F-9A9B-AF814782482F}"/>
              </a:ext>
            </a:extLst>
          </p:cNvPr>
          <p:cNvSpPr>
            <a:spLocks noGrp="1"/>
          </p:cNvSpPr>
          <p:nvPr>
            <p:ph sz="half" idx="2"/>
          </p:nvPr>
        </p:nvSpPr>
        <p:spPr/>
        <p:txBody>
          <a:bodyPr>
            <a:normAutofit fontScale="92500" lnSpcReduction="10000"/>
          </a:bodyPr>
          <a:lstStyle/>
          <a:p>
            <a:r>
              <a:rPr lang="zh-TW" altLang="en-US" sz="3200" dirty="0">
                <a:latin typeface="微軟正黑體" panose="020B0604030504040204" pitchFamily="34" charset="-120"/>
                <a:ea typeface="微軟正黑體" panose="020B0604030504040204" pitchFamily="34" charset="-120"/>
              </a:rPr>
              <a:t>所在位置：</a:t>
            </a:r>
            <a:r>
              <a:rPr lang="zh-TW" altLang="en-US" sz="3200" dirty="0">
                <a:latin typeface="微軟正黑體 Light" panose="020B0304030504040204" pitchFamily="34" charset="-120"/>
                <a:ea typeface="微軟正黑體 Light" panose="020B0304030504040204" pitchFamily="34" charset="-120"/>
              </a:rPr>
              <a:t>方濟樓大門走廊</a:t>
            </a:r>
            <a:r>
              <a:rPr lang="zh-TW" altLang="en-US" sz="3200" dirty="0">
                <a:latin typeface="微軟正黑體" panose="020B0604030504040204" pitchFamily="34" charset="-120"/>
                <a:ea typeface="微軟正黑體" panose="020B0604030504040204" pitchFamily="34" charset="-120"/>
              </a:rPr>
              <a:t>呈現方式：</a:t>
            </a:r>
            <a:r>
              <a:rPr lang="zh-TW" altLang="en-US" sz="3200" dirty="0">
                <a:latin typeface="Microsoft JhengHei Light" panose="020B0304030504040204" pitchFamily="34" charset="-120"/>
                <a:ea typeface="Microsoft JhengHei Light" panose="020B0304030504040204" pitchFamily="34" charset="-120"/>
              </a:rPr>
              <a:t>將學生所作羊毛氈小山隨意放置在周圍的桌椅上。布告欄上貼上活動海報。</a:t>
            </a:r>
            <a:endParaRPr lang="en-US" altLang="zh-TW" sz="3200" dirty="0">
              <a:solidFill>
                <a:srgbClr val="FF0000"/>
              </a:solidFill>
              <a:latin typeface="Microsoft JhengHei Light" panose="020B0304030504040204" pitchFamily="34" charset="-120"/>
              <a:ea typeface="Microsoft JhengHei Light" panose="020B0304030504040204" pitchFamily="34" charset="-120"/>
            </a:endParaRPr>
          </a:p>
          <a:p>
            <a:r>
              <a:rPr lang="zh-TW" altLang="en-US" sz="3200" dirty="0">
                <a:latin typeface="微軟正黑體" panose="020B0604030504040204" pitchFamily="34" charset="-120"/>
                <a:ea typeface="微軟正黑體" panose="020B0604030504040204" pitchFamily="34" charset="-120"/>
              </a:rPr>
              <a:t>作品內涵：</a:t>
            </a:r>
            <a:r>
              <a:rPr lang="zh-TW" altLang="en-US" sz="3200" dirty="0">
                <a:latin typeface="Microsoft JhengHei Light" panose="020B0304030504040204" pitchFamily="34" charset="-120"/>
                <a:ea typeface="Microsoft JhengHei Light" panose="020B0304030504040204" pitchFamily="34" charset="-120"/>
              </a:rPr>
              <a:t>隨意擺放的小山代表無處不在的山林與自然，若是一時不察，使得小山被破壞或毀損，也代表著山林的脆弱以及不夠重視和尊重的人類。</a:t>
            </a:r>
          </a:p>
        </p:txBody>
      </p:sp>
      <p:pic>
        <p:nvPicPr>
          <p:cNvPr id="4" name="圖片 3" descr="一張含有 飲料, 資料表, 室內, 汽水 的圖片&#10;&#10;自動產生的描述">
            <a:extLst>
              <a:ext uri="{FF2B5EF4-FFF2-40B4-BE49-F238E27FC236}">
                <a16:creationId xmlns:a16="http://schemas.microsoft.com/office/drawing/2014/main" id="{DBFB4186-9D4E-67C8-8DC2-C8E77C9161D2}"/>
              </a:ext>
            </a:extLst>
          </p:cNvPr>
          <p:cNvPicPr>
            <a:picLocks noChangeAspect="1"/>
          </p:cNvPicPr>
          <p:nvPr/>
        </p:nvPicPr>
        <p:blipFill rotWithShape="1">
          <a:blip r:embed="rId3">
            <a:extLst>
              <a:ext uri="{28A0092B-C50C-407E-A947-70E740481C1C}">
                <a14:useLocalDpi xmlns:a14="http://schemas.microsoft.com/office/drawing/2010/main" val="0"/>
              </a:ext>
            </a:extLst>
          </a:blip>
          <a:srcRect l="28434" t="27288" r="29345" b="18429"/>
          <a:stretch/>
        </p:blipFill>
        <p:spPr>
          <a:xfrm>
            <a:off x="3532684" y="5232797"/>
            <a:ext cx="326198" cy="559196"/>
          </a:xfrm>
          <a:prstGeom prst="rect">
            <a:avLst/>
          </a:prstGeom>
        </p:spPr>
      </p:pic>
      <p:pic>
        <p:nvPicPr>
          <p:cNvPr id="7" name="圖片 6" descr="一張含有 飲料, 資料表, 室內, 汽水 的圖片&#10;&#10;自動產生的描述">
            <a:extLst>
              <a:ext uri="{FF2B5EF4-FFF2-40B4-BE49-F238E27FC236}">
                <a16:creationId xmlns:a16="http://schemas.microsoft.com/office/drawing/2014/main" id="{61F89875-50E6-163A-E07E-F047FDB18849}"/>
              </a:ext>
            </a:extLst>
          </p:cNvPr>
          <p:cNvPicPr>
            <a:picLocks noChangeAspect="1"/>
          </p:cNvPicPr>
          <p:nvPr/>
        </p:nvPicPr>
        <p:blipFill rotWithShape="1">
          <a:blip r:embed="rId3">
            <a:extLst>
              <a:ext uri="{28A0092B-C50C-407E-A947-70E740481C1C}">
                <a14:useLocalDpi xmlns:a14="http://schemas.microsoft.com/office/drawing/2010/main" val="0"/>
              </a:ext>
            </a:extLst>
          </a:blip>
          <a:srcRect l="28434" t="27288" r="29345" b="18429"/>
          <a:stretch/>
        </p:blipFill>
        <p:spPr>
          <a:xfrm>
            <a:off x="5219700" y="5177234"/>
            <a:ext cx="439407" cy="753269"/>
          </a:xfrm>
          <a:prstGeom prst="rect">
            <a:avLst/>
          </a:prstGeom>
        </p:spPr>
      </p:pic>
      <p:pic>
        <p:nvPicPr>
          <p:cNvPr id="8" name="圖片 7" descr="一張含有 飲料, 資料表, 室內, 汽水 的圖片&#10;&#10;自動產生的描述">
            <a:extLst>
              <a:ext uri="{FF2B5EF4-FFF2-40B4-BE49-F238E27FC236}">
                <a16:creationId xmlns:a16="http://schemas.microsoft.com/office/drawing/2014/main" id="{EE75B9BE-0449-632D-CAEF-BBC40D81353B}"/>
              </a:ext>
            </a:extLst>
          </p:cNvPr>
          <p:cNvPicPr>
            <a:picLocks noChangeAspect="1"/>
          </p:cNvPicPr>
          <p:nvPr/>
        </p:nvPicPr>
        <p:blipFill rotWithShape="1">
          <a:blip r:embed="rId3">
            <a:extLst>
              <a:ext uri="{28A0092B-C50C-407E-A947-70E740481C1C}">
                <a14:useLocalDpi xmlns:a14="http://schemas.microsoft.com/office/drawing/2010/main" val="0"/>
              </a:ext>
            </a:extLst>
          </a:blip>
          <a:srcRect l="28434" t="27288" r="29345" b="18429"/>
          <a:stretch/>
        </p:blipFill>
        <p:spPr>
          <a:xfrm>
            <a:off x="887082" y="5038724"/>
            <a:ext cx="439407" cy="753269"/>
          </a:xfrm>
          <a:prstGeom prst="rect">
            <a:avLst/>
          </a:prstGeom>
        </p:spPr>
      </p:pic>
    </p:spTree>
    <p:extLst>
      <p:ext uri="{BB962C8B-B14F-4D97-AF65-F5344CB8AC3E}">
        <p14:creationId xmlns:p14="http://schemas.microsoft.com/office/powerpoint/2010/main" val="38212485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CCB3D8B-DCAD-44C6-9EEE-BD1ABB7F2FB3}"/>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展場三：</a:t>
            </a:r>
            <a:r>
              <a:rPr lang="zh-TW" altLang="en-US" sz="4400" dirty="0">
                <a:latin typeface="微軟正黑體 Light" panose="020B0304030504040204" pitchFamily="34" charset="-120"/>
                <a:ea typeface="微軟正黑體 Light" panose="020B0304030504040204" pitchFamily="34" charset="-120"/>
              </a:rPr>
              <a:t>自然與衣著</a:t>
            </a:r>
            <a:endParaRPr lang="zh-TW" altLang="en-US" dirty="0">
              <a:latin typeface="微軟正黑體 Light" panose="020B0304030504040204" pitchFamily="34" charset="-120"/>
              <a:ea typeface="微軟正黑體 Light" panose="020B0304030504040204" pitchFamily="34" charset="-120"/>
            </a:endParaRPr>
          </a:p>
        </p:txBody>
      </p:sp>
      <p:pic>
        <p:nvPicPr>
          <p:cNvPr id="6" name="內容版面配置區 5" descr="一張含有 建築, 戶外, 地面, 視窗 的圖片&#10;&#10;自動產生的描述">
            <a:extLst>
              <a:ext uri="{FF2B5EF4-FFF2-40B4-BE49-F238E27FC236}">
                <a16:creationId xmlns:a16="http://schemas.microsoft.com/office/drawing/2014/main" id="{F77E2E67-B2CD-9A0B-F741-9C594C085B2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058194"/>
            <a:ext cx="5181600" cy="3886200"/>
          </a:xfrm>
        </p:spPr>
      </p:pic>
      <p:sp>
        <p:nvSpPr>
          <p:cNvPr id="4" name="內容版面配置區 3">
            <a:extLst>
              <a:ext uri="{FF2B5EF4-FFF2-40B4-BE49-F238E27FC236}">
                <a16:creationId xmlns:a16="http://schemas.microsoft.com/office/drawing/2014/main" id="{02508741-ACC8-4234-BD7E-4DACF2062873}"/>
              </a:ext>
            </a:extLst>
          </p:cNvPr>
          <p:cNvSpPr>
            <a:spLocks noGrp="1"/>
          </p:cNvSpPr>
          <p:nvPr>
            <p:ph sz="half" idx="2"/>
          </p:nvPr>
        </p:nvSpPr>
        <p:spPr/>
        <p:txBody>
          <a:bodyPr>
            <a:normAutofit lnSpcReduction="10000"/>
          </a:bodyPr>
          <a:lstStyle/>
          <a:p>
            <a:r>
              <a:rPr lang="zh-TW" altLang="en-US" sz="3200" dirty="0">
                <a:latin typeface="微軟正黑體" panose="020B0604030504040204" pitchFamily="34" charset="-120"/>
                <a:ea typeface="微軟正黑體" panose="020B0604030504040204" pitchFamily="34" charset="-120"/>
              </a:rPr>
              <a:t>所在位置：</a:t>
            </a:r>
            <a:r>
              <a:rPr lang="zh-TW" altLang="en-US" sz="3200" dirty="0">
                <a:latin typeface="微軟正黑體 Light" panose="020B0304030504040204" pitchFamily="34" charset="-120"/>
                <a:ea typeface="微軟正黑體 Light" panose="020B0304030504040204" pitchFamily="34" charset="-120"/>
              </a:rPr>
              <a:t>方濟樓的中庭</a:t>
            </a:r>
            <a:endParaRPr lang="en-US" altLang="zh-TW" sz="3200" dirty="0">
              <a:solidFill>
                <a:srgbClr val="FF0000"/>
              </a:solidFill>
              <a:latin typeface="微軟正黑體 Light" panose="020B0304030504040204" pitchFamily="34" charset="-120"/>
              <a:ea typeface="微軟正黑體 Light" panose="020B0304030504040204" pitchFamily="34" charset="-120"/>
            </a:endParaRPr>
          </a:p>
          <a:p>
            <a:r>
              <a:rPr lang="zh-TW" altLang="en-US" sz="3200" dirty="0">
                <a:latin typeface="微軟正黑體" panose="020B0604030504040204" pitchFamily="34" charset="-120"/>
                <a:ea typeface="微軟正黑體" panose="020B0604030504040204" pitchFamily="34" charset="-120"/>
              </a:rPr>
              <a:t>呈現方式：</a:t>
            </a:r>
            <a:r>
              <a:rPr lang="zh-TW" altLang="en-US" sz="3200" dirty="0">
                <a:latin typeface="微軟正黑體 Light" panose="020B0304030504040204" pitchFamily="34" charset="-120"/>
                <a:ea typeface="微軟正黑體 Light" panose="020B0304030504040204" pitchFamily="34" charset="-120"/>
              </a:rPr>
              <a:t>數個假人偶上使用植物進行衣著製作與裝飾，將其為在圖中椅子外一圈</a:t>
            </a:r>
            <a:endParaRPr lang="en-US" altLang="zh-TW" sz="3200" dirty="0">
              <a:latin typeface="微軟正黑體 Light" panose="020B0304030504040204" pitchFamily="34" charset="-120"/>
              <a:ea typeface="微軟正黑體 Light" panose="020B0304030504040204" pitchFamily="34" charset="-120"/>
            </a:endParaRPr>
          </a:p>
          <a:p>
            <a:r>
              <a:rPr lang="zh-TW" altLang="en-US" sz="3200" dirty="0">
                <a:latin typeface="微軟正黑體" panose="020B0604030504040204" pitchFamily="34" charset="-120"/>
                <a:ea typeface="微軟正黑體" panose="020B0604030504040204" pitchFamily="34" charset="-120"/>
              </a:rPr>
              <a:t>作品內涵：</a:t>
            </a:r>
            <a:r>
              <a:rPr lang="zh-TW" altLang="en-US" sz="3200" dirty="0">
                <a:latin typeface="微軟正黑體 Light" panose="020B0304030504040204" pitchFamily="34" charset="-120"/>
                <a:ea typeface="微軟正黑體 Light" panose="020B0304030504040204" pitchFamily="34" charset="-120"/>
              </a:rPr>
              <a:t>將植物貼在假人身上裝飾和衣著製作的目的是讓人知道，我們身上的衣服，或多或少都來自於自然，取用於自然。</a:t>
            </a:r>
          </a:p>
        </p:txBody>
      </p:sp>
      <p:pic>
        <p:nvPicPr>
          <p:cNvPr id="5" name="圖片 4" descr="一張含有 服裝, 樹狀, 人員, 戶外 的圖片&#10;&#10;自動產生的描述">
            <a:extLst>
              <a:ext uri="{FF2B5EF4-FFF2-40B4-BE49-F238E27FC236}">
                <a16:creationId xmlns:a16="http://schemas.microsoft.com/office/drawing/2014/main" id="{4C7BA998-D3EE-C010-673C-1542B7E3B7CB}"/>
              </a:ext>
            </a:extLst>
          </p:cNvPr>
          <p:cNvPicPr>
            <a:picLocks noChangeAspect="1"/>
          </p:cNvPicPr>
          <p:nvPr/>
        </p:nvPicPr>
        <p:blipFill rotWithShape="1">
          <a:blip r:embed="rId3">
            <a:extLst>
              <a:ext uri="{28A0092B-C50C-407E-A947-70E740481C1C}">
                <a14:useLocalDpi xmlns:a14="http://schemas.microsoft.com/office/drawing/2010/main" val="0"/>
              </a:ext>
            </a:extLst>
          </a:blip>
          <a:srcRect l="15227" t="18815" r="21549"/>
          <a:stretch/>
        </p:blipFill>
        <p:spPr>
          <a:xfrm>
            <a:off x="4324780" y="3533774"/>
            <a:ext cx="1262584" cy="2162175"/>
          </a:xfrm>
          <a:prstGeom prst="rect">
            <a:avLst/>
          </a:prstGeom>
        </p:spPr>
      </p:pic>
      <p:pic>
        <p:nvPicPr>
          <p:cNvPr id="7" name="圖片 6" descr="一張含有 服裝, 樹狀, 人員, 戶外 的圖片&#10;&#10;自動產生的描述">
            <a:extLst>
              <a:ext uri="{FF2B5EF4-FFF2-40B4-BE49-F238E27FC236}">
                <a16:creationId xmlns:a16="http://schemas.microsoft.com/office/drawing/2014/main" id="{6AE69D9A-EB94-A0AD-A81F-14C5DF4A3D77}"/>
              </a:ext>
            </a:extLst>
          </p:cNvPr>
          <p:cNvPicPr>
            <a:picLocks noChangeAspect="1"/>
          </p:cNvPicPr>
          <p:nvPr/>
        </p:nvPicPr>
        <p:blipFill rotWithShape="1">
          <a:blip r:embed="rId3">
            <a:extLst>
              <a:ext uri="{28A0092B-C50C-407E-A947-70E740481C1C}">
                <a14:useLocalDpi xmlns:a14="http://schemas.microsoft.com/office/drawing/2010/main" val="0"/>
              </a:ext>
            </a:extLst>
          </a:blip>
          <a:srcRect l="15227" t="18815" r="21549"/>
          <a:stretch/>
        </p:blipFill>
        <p:spPr>
          <a:xfrm>
            <a:off x="1426436" y="3533774"/>
            <a:ext cx="1262584" cy="2162175"/>
          </a:xfrm>
          <a:prstGeom prst="rect">
            <a:avLst/>
          </a:prstGeom>
        </p:spPr>
      </p:pic>
    </p:spTree>
    <p:extLst>
      <p:ext uri="{BB962C8B-B14F-4D97-AF65-F5344CB8AC3E}">
        <p14:creationId xmlns:p14="http://schemas.microsoft.com/office/powerpoint/2010/main" val="27102845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7633AC0-43CD-4FE8-9675-7D6E02FA16A6}"/>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展場四：</a:t>
            </a:r>
            <a:r>
              <a:rPr lang="zh-TW" altLang="en-US" sz="4400" dirty="0">
                <a:latin typeface="微軟正黑體 Light" panose="020B0304030504040204" pitchFamily="34" charset="-120"/>
                <a:ea typeface="微軟正黑體 Light" panose="020B0304030504040204" pitchFamily="34" charset="-120"/>
              </a:rPr>
              <a:t>自然與發表</a:t>
            </a:r>
            <a:endParaRPr lang="zh-TW" altLang="en-US" dirty="0">
              <a:latin typeface="微軟正黑體 Light" panose="020B0304030504040204" pitchFamily="34" charset="-120"/>
              <a:ea typeface="微軟正黑體 Light" panose="020B0304030504040204" pitchFamily="34" charset="-120"/>
            </a:endParaRPr>
          </a:p>
        </p:txBody>
      </p:sp>
      <p:pic>
        <p:nvPicPr>
          <p:cNvPr id="6" name="內容版面配置區 5" descr="一張含有 戶外, 樹狀, 建築, 地面 的圖片&#10;&#10;自動產生的描述">
            <a:extLst>
              <a:ext uri="{FF2B5EF4-FFF2-40B4-BE49-F238E27FC236}">
                <a16:creationId xmlns:a16="http://schemas.microsoft.com/office/drawing/2014/main" id="{43549718-8CAD-2BBA-7DD7-6CC9314073B0}"/>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38200" y="2058194"/>
            <a:ext cx="5181600" cy="3886200"/>
          </a:xfrm>
        </p:spPr>
      </p:pic>
      <p:sp>
        <p:nvSpPr>
          <p:cNvPr id="4" name="內容版面配置區 3">
            <a:extLst>
              <a:ext uri="{FF2B5EF4-FFF2-40B4-BE49-F238E27FC236}">
                <a16:creationId xmlns:a16="http://schemas.microsoft.com/office/drawing/2014/main" id="{DD227E22-6F43-4ABC-B8A8-1C2512BB810B}"/>
              </a:ext>
            </a:extLst>
          </p:cNvPr>
          <p:cNvSpPr>
            <a:spLocks noGrp="1"/>
          </p:cNvSpPr>
          <p:nvPr>
            <p:ph sz="half" idx="2"/>
          </p:nvPr>
        </p:nvSpPr>
        <p:spPr/>
        <p:txBody>
          <a:bodyPr>
            <a:normAutofit lnSpcReduction="10000"/>
          </a:bodyPr>
          <a:lstStyle/>
          <a:p>
            <a:r>
              <a:rPr lang="zh-TW" altLang="en-US" sz="3200" dirty="0">
                <a:latin typeface="微軟正黑體" panose="020B0604030504040204" pitchFamily="34" charset="-120"/>
                <a:ea typeface="微軟正黑體" panose="020B0604030504040204" pitchFamily="34" charset="-120"/>
              </a:rPr>
              <a:t>所在位置：</a:t>
            </a:r>
            <a:r>
              <a:rPr lang="zh-TW" altLang="en-US" sz="3200" dirty="0">
                <a:latin typeface="微軟正黑體 Light" panose="020B0304030504040204" pitchFamily="34" charset="-120"/>
                <a:ea typeface="微軟正黑體 Light" panose="020B0304030504040204" pitchFamily="34" charset="-120"/>
              </a:rPr>
              <a:t>方濟樓的紅磚樓梯和牆面</a:t>
            </a:r>
            <a:endParaRPr lang="en-US" altLang="zh-TW" sz="3200" dirty="0">
              <a:solidFill>
                <a:srgbClr val="FF0000"/>
              </a:solidFill>
              <a:latin typeface="微軟正黑體 Light" panose="020B0304030504040204" pitchFamily="34" charset="-120"/>
              <a:ea typeface="微軟正黑體 Light" panose="020B0304030504040204" pitchFamily="34" charset="-120"/>
            </a:endParaRPr>
          </a:p>
          <a:p>
            <a:r>
              <a:rPr lang="zh-TW" altLang="en-US" sz="3200" dirty="0">
                <a:latin typeface="微軟正黑體" panose="020B0604030504040204" pitchFamily="34" charset="-120"/>
                <a:ea typeface="微軟正黑體" panose="020B0604030504040204" pitchFamily="34" charset="-120"/>
              </a:rPr>
              <a:t>呈現方式：</a:t>
            </a:r>
            <a:r>
              <a:rPr lang="zh-TW" altLang="en-US" sz="3200" dirty="0">
                <a:latin typeface="微軟正黑體 Light" panose="020B0304030504040204" pitchFamily="34" charset="-120"/>
                <a:ea typeface="微軟正黑體 Light" panose="020B0304030504040204" pitchFamily="34" charset="-120"/>
              </a:rPr>
              <a:t>播放課程期中製作的自然小短片</a:t>
            </a:r>
            <a:endParaRPr lang="en-US" altLang="zh-TW" sz="3200" dirty="0">
              <a:solidFill>
                <a:srgbClr val="FF0000"/>
              </a:solidFill>
              <a:latin typeface="微軟正黑體 Light" panose="020B0304030504040204" pitchFamily="34" charset="-120"/>
              <a:ea typeface="微軟正黑體 Light" panose="020B0304030504040204" pitchFamily="34" charset="-120"/>
            </a:endParaRPr>
          </a:p>
          <a:p>
            <a:r>
              <a:rPr lang="zh-TW" altLang="en-US" sz="3200" dirty="0">
                <a:latin typeface="微軟正黑體" panose="020B0604030504040204" pitchFamily="34" charset="-120"/>
                <a:ea typeface="微軟正黑體" panose="020B0604030504040204" pitchFamily="34" charset="-120"/>
              </a:rPr>
              <a:t>作品內涵：</a:t>
            </a:r>
            <a:r>
              <a:rPr lang="zh-TW" altLang="en-US" sz="3200" dirty="0">
                <a:latin typeface="微軟正黑體 Light" panose="020B0304030504040204" pitchFamily="34" charset="-120"/>
                <a:ea typeface="微軟正黑體 Light" panose="020B0304030504040204" pitchFamily="34" charset="-120"/>
              </a:rPr>
              <a:t>從學生製作的期中短片可看到關於動物和自然的故事，故除了發表課程成果外，也能使人在此結合自然與短片獲得更多思考與感受。</a:t>
            </a:r>
          </a:p>
        </p:txBody>
      </p:sp>
      <p:pic>
        <p:nvPicPr>
          <p:cNvPr id="5" name="線上媒體 4" title="期末插入影片">
            <a:hlinkClick r:id="" action="ppaction://media"/>
            <a:extLst>
              <a:ext uri="{FF2B5EF4-FFF2-40B4-BE49-F238E27FC236}">
                <a16:creationId xmlns:a16="http://schemas.microsoft.com/office/drawing/2014/main" id="{9B513F1E-DB5C-0D65-D1EA-C294871890C6}"/>
              </a:ext>
            </a:extLst>
          </p:cNvPr>
          <p:cNvPicPr>
            <a:picLocks noRot="1" noChangeAspect="1"/>
          </p:cNvPicPr>
          <p:nvPr>
            <a:videoFile r:link="rId1"/>
          </p:nvPr>
        </p:nvPicPr>
        <p:blipFill rotWithShape="1">
          <a:blip r:embed="rId4"/>
          <a:srcRect l="20681" t="28854" r="21023" b="21168"/>
          <a:stretch/>
        </p:blipFill>
        <p:spPr>
          <a:xfrm>
            <a:off x="1600887" y="2581275"/>
            <a:ext cx="3475840" cy="1971675"/>
          </a:xfrm>
          <a:prstGeom prst="rect">
            <a:avLst/>
          </a:prstGeom>
        </p:spPr>
      </p:pic>
    </p:spTree>
    <p:extLst>
      <p:ext uri="{BB962C8B-B14F-4D97-AF65-F5344CB8AC3E}">
        <p14:creationId xmlns:p14="http://schemas.microsoft.com/office/powerpoint/2010/main" val="1451824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DC77B8D-C2BA-4B69-ADE9-706B85124634}"/>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展場五：自然與融合</a:t>
            </a:r>
            <a:endParaRPr lang="zh-TW" altLang="en-US" dirty="0"/>
          </a:p>
        </p:txBody>
      </p:sp>
      <p:pic>
        <p:nvPicPr>
          <p:cNvPr id="6" name="內容版面配置區 5" descr="一張含有 戶外, 地面, 樹狀, 植物 的圖片&#10;&#10;自動產生的描述">
            <a:extLst>
              <a:ext uri="{FF2B5EF4-FFF2-40B4-BE49-F238E27FC236}">
                <a16:creationId xmlns:a16="http://schemas.microsoft.com/office/drawing/2014/main" id="{6FC7F8A0-2B80-DFF7-8AB8-D8954C0150F5}"/>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058194"/>
            <a:ext cx="5181600" cy="3886200"/>
          </a:xfrm>
        </p:spPr>
      </p:pic>
      <p:sp>
        <p:nvSpPr>
          <p:cNvPr id="4" name="內容版面配置區 3">
            <a:extLst>
              <a:ext uri="{FF2B5EF4-FFF2-40B4-BE49-F238E27FC236}">
                <a16:creationId xmlns:a16="http://schemas.microsoft.com/office/drawing/2014/main" id="{A171A0A5-1D9C-4119-9C07-F22EA7C2086F}"/>
              </a:ext>
            </a:extLst>
          </p:cNvPr>
          <p:cNvSpPr>
            <a:spLocks noGrp="1"/>
          </p:cNvSpPr>
          <p:nvPr>
            <p:ph sz="half" idx="2"/>
          </p:nvPr>
        </p:nvSpPr>
        <p:spPr/>
        <p:txBody>
          <a:bodyPr>
            <a:normAutofit fontScale="92500"/>
          </a:bodyPr>
          <a:lstStyle/>
          <a:p>
            <a:r>
              <a:rPr lang="zh-TW" altLang="en-US" sz="3200" dirty="0">
                <a:latin typeface="微軟正黑體" panose="020B0604030504040204" pitchFamily="34" charset="-120"/>
                <a:ea typeface="微軟正黑體" panose="020B0604030504040204" pitchFamily="34" charset="-120"/>
              </a:rPr>
              <a:t>所在位置：方濟樓捷徑小路</a:t>
            </a:r>
            <a:endParaRPr lang="en-US" altLang="zh-TW" sz="3200" dirty="0">
              <a:latin typeface="微軟正黑體" panose="020B0604030504040204" pitchFamily="34" charset="-120"/>
              <a:ea typeface="微軟正黑體" panose="020B0604030504040204" pitchFamily="34" charset="-120"/>
            </a:endParaRPr>
          </a:p>
          <a:p>
            <a:r>
              <a:rPr lang="zh-TW" altLang="en-US" sz="3200" dirty="0">
                <a:latin typeface="微軟正黑體" panose="020B0604030504040204" pitchFamily="34" charset="-120"/>
                <a:ea typeface="微軟正黑體" panose="020B0604030504040204" pitchFamily="34" charset="-120"/>
              </a:rPr>
              <a:t>呈現方式：將學生用石頭創作的裝飾布置在走道兩旁。</a:t>
            </a:r>
            <a:endParaRPr lang="en-US" altLang="zh-TW" sz="3200" dirty="0">
              <a:latin typeface="微軟正黑體" panose="020B0604030504040204" pitchFamily="34" charset="-120"/>
              <a:ea typeface="微軟正黑體" panose="020B0604030504040204" pitchFamily="34" charset="-120"/>
            </a:endParaRPr>
          </a:p>
          <a:p>
            <a:r>
              <a:rPr lang="zh-TW" altLang="en-US" sz="3200" dirty="0">
                <a:latin typeface="微軟正黑體" panose="020B0604030504040204" pitchFamily="34" charset="-120"/>
                <a:ea typeface="微軟正黑體" panose="020B0604030504040204" pitchFamily="34" charset="-120"/>
              </a:rPr>
              <a:t>作品內涵：藉著自然的布置，讓觀看者知道自然身在我們周圍，並可以有更多的塑造性與共處之處，以期觀看者以與自然平衡與尊重的心態去對待自然。</a:t>
            </a:r>
            <a:endParaRPr lang="zh-TW" altLang="en-US" sz="3200" dirty="0"/>
          </a:p>
        </p:txBody>
      </p:sp>
      <p:pic>
        <p:nvPicPr>
          <p:cNvPr id="5" name="圖片 4" descr="一張含有 戶外, 植物, 地面, 樹狀 的圖片&#10;&#10;自動產生的描述">
            <a:extLst>
              <a:ext uri="{FF2B5EF4-FFF2-40B4-BE49-F238E27FC236}">
                <a16:creationId xmlns:a16="http://schemas.microsoft.com/office/drawing/2014/main" id="{15FEF9A8-14DA-0559-66A4-DF1526546691}"/>
              </a:ext>
            </a:extLst>
          </p:cNvPr>
          <p:cNvPicPr>
            <a:picLocks noChangeAspect="1"/>
          </p:cNvPicPr>
          <p:nvPr/>
        </p:nvPicPr>
        <p:blipFill rotWithShape="1">
          <a:blip r:embed="rId3">
            <a:extLst>
              <a:ext uri="{28A0092B-C50C-407E-A947-70E740481C1C}">
                <a14:useLocalDpi xmlns:a14="http://schemas.microsoft.com/office/drawing/2010/main" val="0"/>
              </a:ext>
            </a:extLst>
          </a:blip>
          <a:srcRect t="26620" b="5324"/>
          <a:stretch/>
        </p:blipFill>
        <p:spPr>
          <a:xfrm>
            <a:off x="4333875" y="4228393"/>
            <a:ext cx="685164" cy="621723"/>
          </a:xfrm>
          <a:prstGeom prst="rect">
            <a:avLst/>
          </a:prstGeom>
        </p:spPr>
      </p:pic>
      <p:pic>
        <p:nvPicPr>
          <p:cNvPr id="7" name="圖片 6" descr="一張含有 戶外, 植物, 地面, 樹狀 的圖片&#10;&#10;自動產生的描述">
            <a:extLst>
              <a:ext uri="{FF2B5EF4-FFF2-40B4-BE49-F238E27FC236}">
                <a16:creationId xmlns:a16="http://schemas.microsoft.com/office/drawing/2014/main" id="{53BB90CB-862A-0BB1-6E9A-61880F9B3451}"/>
              </a:ext>
            </a:extLst>
          </p:cNvPr>
          <p:cNvPicPr>
            <a:picLocks noChangeAspect="1"/>
          </p:cNvPicPr>
          <p:nvPr/>
        </p:nvPicPr>
        <p:blipFill rotWithShape="1">
          <a:blip r:embed="rId3">
            <a:extLst>
              <a:ext uri="{28A0092B-C50C-407E-A947-70E740481C1C}">
                <a14:useLocalDpi xmlns:a14="http://schemas.microsoft.com/office/drawing/2010/main" val="0"/>
              </a:ext>
            </a:extLst>
          </a:blip>
          <a:srcRect t="26620" b="5324"/>
          <a:stretch/>
        </p:blipFill>
        <p:spPr>
          <a:xfrm>
            <a:off x="1657986" y="4670120"/>
            <a:ext cx="1104264" cy="1002017"/>
          </a:xfrm>
          <a:prstGeom prst="rect">
            <a:avLst/>
          </a:prstGeom>
        </p:spPr>
      </p:pic>
      <p:pic>
        <p:nvPicPr>
          <p:cNvPr id="8" name="圖片 7" descr="一張含有 戶外, 植物, 地面, 樹狀 的圖片&#10;&#10;自動產生的描述">
            <a:extLst>
              <a:ext uri="{FF2B5EF4-FFF2-40B4-BE49-F238E27FC236}">
                <a16:creationId xmlns:a16="http://schemas.microsoft.com/office/drawing/2014/main" id="{B9116B75-AB3F-E1B3-99B7-D595B12AB7D6}"/>
              </a:ext>
            </a:extLst>
          </p:cNvPr>
          <p:cNvPicPr>
            <a:picLocks noChangeAspect="1"/>
          </p:cNvPicPr>
          <p:nvPr/>
        </p:nvPicPr>
        <p:blipFill rotWithShape="1">
          <a:blip r:embed="rId3">
            <a:extLst>
              <a:ext uri="{28A0092B-C50C-407E-A947-70E740481C1C}">
                <a14:useLocalDpi xmlns:a14="http://schemas.microsoft.com/office/drawing/2010/main" val="0"/>
              </a:ext>
            </a:extLst>
          </a:blip>
          <a:srcRect t="26620" b="5324"/>
          <a:stretch/>
        </p:blipFill>
        <p:spPr>
          <a:xfrm>
            <a:off x="2009298" y="4168534"/>
            <a:ext cx="552768" cy="501586"/>
          </a:xfrm>
          <a:prstGeom prst="rect">
            <a:avLst/>
          </a:prstGeom>
        </p:spPr>
      </p:pic>
    </p:spTree>
    <p:extLst>
      <p:ext uri="{BB962C8B-B14F-4D97-AF65-F5344CB8AC3E}">
        <p14:creationId xmlns:p14="http://schemas.microsoft.com/office/powerpoint/2010/main" val="36959042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8799788-E0DD-4F04-895F-9F2771FB20ED}"/>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個人學習心得</a:t>
            </a:r>
          </a:p>
        </p:txBody>
      </p:sp>
      <p:sp>
        <p:nvSpPr>
          <p:cNvPr id="3" name="內容版面配置區 2">
            <a:extLst>
              <a:ext uri="{FF2B5EF4-FFF2-40B4-BE49-F238E27FC236}">
                <a16:creationId xmlns:a16="http://schemas.microsoft.com/office/drawing/2014/main" id="{7050BEA7-D752-45D4-A4D1-5DC3A70B2419}"/>
              </a:ext>
            </a:extLst>
          </p:cNvPr>
          <p:cNvSpPr>
            <a:spLocks noGrp="1"/>
          </p:cNvSpPr>
          <p:nvPr>
            <p:ph idx="1"/>
          </p:nvPr>
        </p:nvSpPr>
        <p:spPr/>
        <p:txBody>
          <a:bodyPr>
            <a:normAutofit/>
          </a:bodyPr>
          <a:lstStyle/>
          <a:p>
            <a:pPr marL="0" indent="0">
              <a:buNone/>
            </a:pPr>
            <a:r>
              <a:rPr lang="zh-TW" altLang="en-US" sz="3200" dirty="0">
                <a:latin typeface="微軟正黑體" panose="020B0604030504040204" pitchFamily="34" charset="-120"/>
                <a:ea typeface="微軟正黑體" panose="020B0604030504040204" pitchFamily="34" charset="-120"/>
              </a:rPr>
              <a:t>在這次的課程中，我學會很多如何運用自然生態中的植物去進行創作、布置和發想。創作部份讓我最有印象的是使用芭蕉樹皮和塑膠袋結成的繩子進行編織，雖然我最後的成品不甚完美，但我認為依舊是個有趣的發想體驗。布置部分則是老師讓我們到外面撿樹枝、樹葉或果實等去進行布置及發揮。而我最喜歡的羊毛氈課程則是發想的部分，從大家印象中的山進行發想，創造屬於自己的山林裝飾，很有趣很好玩。</a:t>
            </a:r>
          </a:p>
        </p:txBody>
      </p:sp>
    </p:spTree>
    <p:extLst>
      <p:ext uri="{BB962C8B-B14F-4D97-AF65-F5344CB8AC3E}">
        <p14:creationId xmlns:p14="http://schemas.microsoft.com/office/powerpoint/2010/main" val="1973239774"/>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TotalTime>
  <Words>609</Words>
  <Application>Microsoft Office PowerPoint</Application>
  <PresentationFormat>寬螢幕</PresentationFormat>
  <Paragraphs>28</Paragraphs>
  <Slides>8</Slides>
  <Notes>0</Notes>
  <HiddenSlides>0</HiddenSlides>
  <MMClips>1</MMClips>
  <ScaleCrop>false</ScaleCrop>
  <HeadingPairs>
    <vt:vector size="6" baseType="variant">
      <vt:variant>
        <vt:lpstr>使用字型</vt:lpstr>
      </vt:variant>
      <vt:variant>
        <vt:i4>7</vt:i4>
      </vt:variant>
      <vt:variant>
        <vt:lpstr>佈景主題</vt:lpstr>
      </vt:variant>
      <vt:variant>
        <vt:i4>1</vt:i4>
      </vt:variant>
      <vt:variant>
        <vt:lpstr>投影片標題</vt:lpstr>
      </vt:variant>
      <vt:variant>
        <vt:i4>8</vt:i4>
      </vt:variant>
    </vt:vector>
  </HeadingPairs>
  <TitlesOfParts>
    <vt:vector size="16" baseType="lpstr">
      <vt:lpstr>Microsoft JhengHei Light</vt:lpstr>
      <vt:lpstr>微軟正黑體</vt:lpstr>
      <vt:lpstr>微軟正黑體 Light</vt:lpstr>
      <vt:lpstr>新細明體</vt:lpstr>
      <vt:lpstr>Arial</vt:lpstr>
      <vt:lpstr>Calibri</vt:lpstr>
      <vt:lpstr>Calibri Light</vt:lpstr>
      <vt:lpstr>Office 佈景主題</vt:lpstr>
      <vt:lpstr>自然與藝術實踐期末作業 自然藝術與反思之旅</vt:lpstr>
      <vt:lpstr>策展論述：自然結合藝術使人反思自然</vt:lpstr>
      <vt:lpstr>展場一：自然與臉譜</vt:lpstr>
      <vt:lpstr>展場二：自然與山林</vt:lpstr>
      <vt:lpstr>展場三：自然與衣著</vt:lpstr>
      <vt:lpstr>展場四：自然與發表</vt:lpstr>
      <vt:lpstr>展場五：自然與融合</vt:lpstr>
      <vt:lpstr>個人學習心得</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User</dc:creator>
  <cp:lastModifiedBy>萱妤 陳</cp:lastModifiedBy>
  <cp:revision>8</cp:revision>
  <dcterms:created xsi:type="dcterms:W3CDTF">2023-12-20T05:55:21Z</dcterms:created>
  <dcterms:modified xsi:type="dcterms:W3CDTF">2024-01-04T03:18:26Z</dcterms:modified>
</cp:coreProperties>
</file>