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7" r:id="rId3"/>
    <p:sldId id="258" r:id="rId4"/>
    <p:sldId id="259" r:id="rId5"/>
    <p:sldId id="262" r:id="rId6"/>
    <p:sldId id="263" r:id="rId7"/>
    <p:sldId id="261"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67" autoAdjust="0"/>
  </p:normalViewPr>
  <p:slideViewPr>
    <p:cSldViewPr snapToGrid="0">
      <p:cViewPr varScale="1">
        <p:scale>
          <a:sx n="63" d="100"/>
          <a:sy n="63" d="100"/>
        </p:scale>
        <p:origin x="80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DDECC-330D-40E3-844E-396AC8E07235}" type="datetimeFigureOut">
              <a:rPr lang="zh-TW" altLang="en-US" smtClean="0"/>
              <a:t>2024/1/4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A2B9B-37C4-4C57-832B-B38A24816DCF}" type="slidenum">
              <a:rPr lang="zh-TW" altLang="en-US" smtClean="0"/>
              <a:t>‹#›</a:t>
            </a:fld>
            <a:endParaRPr lang="zh-TW" altLang="en-US"/>
          </a:p>
        </p:txBody>
      </p:sp>
    </p:spTree>
    <p:extLst>
      <p:ext uri="{BB962C8B-B14F-4D97-AF65-F5344CB8AC3E}">
        <p14:creationId xmlns:p14="http://schemas.microsoft.com/office/powerpoint/2010/main" val="19013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AFA2B9B-37C4-4C57-832B-B38A24816DCF}" type="slidenum">
              <a:rPr lang="zh-TW" altLang="en-US" smtClean="0"/>
              <a:t>1</a:t>
            </a:fld>
            <a:endParaRPr lang="zh-TW" altLang="en-US"/>
          </a:p>
        </p:txBody>
      </p:sp>
    </p:spTree>
    <p:extLst>
      <p:ext uri="{BB962C8B-B14F-4D97-AF65-F5344CB8AC3E}">
        <p14:creationId xmlns:p14="http://schemas.microsoft.com/office/powerpoint/2010/main" val="347305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AFA2B9B-37C4-4C57-832B-B38A24816DCF}" type="slidenum">
              <a:rPr lang="zh-TW" altLang="en-US" smtClean="0"/>
              <a:t>2</a:t>
            </a:fld>
            <a:endParaRPr lang="zh-TW" altLang="en-US"/>
          </a:p>
        </p:txBody>
      </p:sp>
    </p:spTree>
    <p:extLst>
      <p:ext uri="{BB962C8B-B14F-4D97-AF65-F5344CB8AC3E}">
        <p14:creationId xmlns:p14="http://schemas.microsoft.com/office/powerpoint/2010/main" val="269538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7D136505-7A91-4D17-B135-4EC8D0068847}" type="datetimeFigureOut">
              <a:rPr lang="zh-TW" altLang="en-US" smtClean="0"/>
              <a:t>2024/1/4</a:t>
            </a:fld>
            <a:endParaRPr lang="zh-TW" alt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zh-TW" alt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23771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7D136505-7A91-4D17-B135-4EC8D0068847}" type="datetimeFigureOut">
              <a:rPr lang="zh-TW" altLang="en-US" smtClean="0"/>
              <a:t>2024/1/4</a:t>
            </a:fld>
            <a:endParaRPr lang="zh-TW"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5781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7D136505-7A91-4D17-B135-4EC8D0068847}" type="datetimeFigureOut">
              <a:rPr lang="zh-TW" altLang="en-US" smtClean="0"/>
              <a:t>2024/1/4</a:t>
            </a:fld>
            <a:endParaRPr lang="zh-TW"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40114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lvl1pPr>
              <a:defRPr sz="1800"/>
            </a:lvl1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7D136505-7A91-4D17-B135-4EC8D0068847}" type="datetimeFigureOut">
              <a:rPr lang="zh-TW" altLang="en-US" smtClean="0"/>
              <a:t>2024/1/4</a:t>
            </a:fld>
            <a:endParaRPr lang="zh-TW"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49495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7D136505-7A91-4D17-B135-4EC8D0068847}" type="datetimeFigureOut">
              <a:rPr lang="zh-TW" altLang="en-US" smtClean="0"/>
              <a:t>2024/1/4</a:t>
            </a:fld>
            <a:endParaRPr lang="zh-TW" alt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zh-TW" alt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178415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7D136505-7A91-4D17-B135-4EC8D0068847}" type="datetimeFigureOut">
              <a:rPr lang="zh-TW" altLang="en-US" smtClean="0"/>
              <a:t>2024/1/4</a:t>
            </a:fld>
            <a:endParaRPr lang="zh-TW"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124486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7D136505-7A91-4D17-B135-4EC8D0068847}" type="datetimeFigureOut">
              <a:rPr lang="zh-TW" altLang="en-US" smtClean="0"/>
              <a:t>2024/1/4</a:t>
            </a:fld>
            <a:endParaRPr lang="zh-TW" altLang="en-US"/>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zh-TW" alt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14804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7D136505-7A91-4D17-B135-4EC8D0068847}" type="datetimeFigureOut">
              <a:rPr lang="zh-TW" altLang="en-US" smtClean="0"/>
              <a:t>2024/1/4</a:t>
            </a:fld>
            <a:endParaRPr lang="zh-TW" altLang="en-US"/>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zh-TW" alt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408725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7D136505-7A91-4D17-B135-4EC8D0068847}" type="datetimeFigureOut">
              <a:rPr lang="zh-TW" altLang="en-US" smtClean="0"/>
              <a:t>2024/1/4</a:t>
            </a:fld>
            <a:endParaRPr lang="zh-TW" alt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zh-TW" alt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40182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zh-TW" altLang="en-US"/>
              <a:t>按一下以編輯母片標題樣式</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a:defRPr>
                <a:solidFill>
                  <a:schemeClr val="tx2"/>
                </a:solidFill>
              </a:defRPr>
            </a:lvl1pPr>
          </a:lstStyle>
          <a:p>
            <a:fld id="{7D136505-7A91-4D17-B135-4EC8D0068847}" type="datetimeFigureOut">
              <a:rPr lang="zh-TW" altLang="en-US" smtClean="0"/>
              <a:t>2024/1/4</a:t>
            </a:fld>
            <a:endParaRPr lang="zh-TW" altLang="en-US"/>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A94D86B3-5BAA-4B66-9DE2-0D869038EB33}" type="slidenum">
              <a:rPr lang="zh-TW" altLang="en-US" smtClean="0"/>
              <a:t>‹#›</a:t>
            </a:fld>
            <a:endParaRPr lang="zh-TW" altLang="en-US"/>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035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7D136505-7A91-4D17-B135-4EC8D0068847}" type="datetimeFigureOut">
              <a:rPr lang="zh-TW" altLang="en-US" smtClean="0"/>
              <a:t>2024/1/4</a:t>
            </a:fld>
            <a:endParaRPr lang="zh-TW"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113406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7D136505-7A91-4D17-B135-4EC8D0068847}" type="datetimeFigureOut">
              <a:rPr lang="zh-TW" altLang="en-US" smtClean="0"/>
              <a:t>2024/1/4</a:t>
            </a:fld>
            <a:endParaRPr lang="zh-TW" alt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zh-TW" alt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4196713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bmp"/><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1C8B7B-F598-4DA6-A104-7AD584912B99}"/>
              </a:ext>
            </a:extLst>
          </p:cNvPr>
          <p:cNvSpPr>
            <a:spLocks noGrp="1"/>
          </p:cNvSpPr>
          <p:nvPr>
            <p:ph type="ctrTitle"/>
          </p:nvPr>
        </p:nvSpPr>
        <p:spPr>
          <a:xfrm>
            <a:off x="1524000" y="2212624"/>
            <a:ext cx="9068586" cy="1888177"/>
          </a:xfrm>
        </p:spPr>
        <p:txBody>
          <a:bodyPr/>
          <a:lstStyle/>
          <a:p>
            <a:r>
              <a:rPr lang="zh-TW" altLang="en-US" sz="3200" dirty="0">
                <a:latin typeface="微軟正黑體" panose="020B0604030504040204" pitchFamily="34" charset="-120"/>
                <a:ea typeface="微軟正黑體" panose="020B0604030504040204" pitchFamily="34" charset="-120"/>
              </a:rPr>
              <a:t>自然與藝術實踐期末作業</a:t>
            </a:r>
            <a:br>
              <a:rPr lang="en-US" altLang="zh-TW" sz="3200" dirty="0">
                <a:latin typeface="微軟正黑體" panose="020B0604030504040204" pitchFamily="34" charset="-120"/>
                <a:ea typeface="微軟正黑體" panose="020B0604030504040204" pitchFamily="34" charset="-120"/>
              </a:rPr>
            </a:br>
            <a:br>
              <a:rPr lang="en-US" altLang="zh-TW" sz="3200" dirty="0">
                <a:latin typeface="微軟正黑體" panose="020B0604030504040204" pitchFamily="34" charset="-120"/>
                <a:ea typeface="微軟正黑體" panose="020B0604030504040204" pitchFamily="34" charset="-120"/>
              </a:rPr>
            </a:br>
            <a:r>
              <a:rPr lang="zh-TW" altLang="en-US"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方季林</a:t>
            </a:r>
          </a:p>
        </p:txBody>
      </p:sp>
      <p:sp>
        <p:nvSpPr>
          <p:cNvPr id="3" name="副標題 2">
            <a:extLst>
              <a:ext uri="{FF2B5EF4-FFF2-40B4-BE49-F238E27FC236}">
                <a16:creationId xmlns:a16="http://schemas.microsoft.com/office/drawing/2014/main" id="{7983C566-27A3-44ED-8165-A5644336E47B}"/>
              </a:ext>
            </a:extLst>
          </p:cNvPr>
          <p:cNvSpPr>
            <a:spLocks noGrp="1"/>
          </p:cNvSpPr>
          <p:nvPr>
            <p:ph type="subTitle" idx="1"/>
          </p:nvPr>
        </p:nvSpPr>
        <p:spPr>
          <a:xfrm>
            <a:off x="1486293" y="4445186"/>
            <a:ext cx="9144000" cy="411822"/>
          </a:xfrm>
        </p:spPr>
        <p:txBody>
          <a:bodyPr>
            <a:noAutofit/>
          </a:bodyPr>
          <a:lstStyle/>
          <a:p>
            <a:r>
              <a:rPr lang="zh-TW" altLang="en-US" sz="2400" dirty="0">
                <a:latin typeface="微軟正黑體" panose="020B0604030504040204" pitchFamily="34" charset="-120"/>
                <a:ea typeface="微軟正黑體" panose="020B0604030504040204" pitchFamily="34" charset="-120"/>
              </a:rPr>
              <a:t>生態二</a:t>
            </a:r>
            <a:r>
              <a:rPr lang="en-US" altLang="zh-TW" sz="2400" dirty="0">
                <a:latin typeface="微軟正黑體" panose="020B0604030504040204" pitchFamily="34" charset="-120"/>
                <a:ea typeface="微軟正黑體" panose="020B0604030504040204" pitchFamily="34" charset="-120"/>
              </a:rPr>
              <a:t>A 411145299 </a:t>
            </a:r>
            <a:r>
              <a:rPr lang="zh-TW" altLang="en-US" sz="2400" dirty="0">
                <a:latin typeface="微軟正黑體" panose="020B0604030504040204" pitchFamily="34" charset="-120"/>
                <a:ea typeface="微軟正黑體" panose="020B0604030504040204" pitchFamily="34" charset="-120"/>
              </a:rPr>
              <a:t>張純碧</a:t>
            </a: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9086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79A3ED-0F3C-48C1-AF7F-62150C2F1689}"/>
              </a:ext>
            </a:extLst>
          </p:cNvPr>
          <p:cNvSpPr>
            <a:spLocks noGrp="1"/>
          </p:cNvSpPr>
          <p:nvPr>
            <p:ph type="title"/>
          </p:nvPr>
        </p:nvSpPr>
        <p:spPr/>
        <p:txBody>
          <a:bodyPr/>
          <a:lstStyle/>
          <a:p>
            <a:r>
              <a:rPr lang="zh-TW" altLang="en-US" dirty="0"/>
              <a:t>策展論述</a:t>
            </a:r>
            <a:r>
              <a:rPr lang="zh-TW" altLang="en-US" dirty="0">
                <a:latin typeface="新細明體" panose="02020500000000000000" pitchFamily="18" charset="-120"/>
                <a:ea typeface="新細明體" panose="02020500000000000000" pitchFamily="18" charset="-120"/>
              </a:rPr>
              <a:t>：了解方濟裡的自然藝術</a:t>
            </a:r>
            <a:endParaRPr lang="zh-TW" altLang="en-US" dirty="0">
              <a:solidFill>
                <a:srgbClr val="FF0000"/>
              </a:solidFill>
            </a:endParaRPr>
          </a:p>
        </p:txBody>
      </p:sp>
      <p:sp>
        <p:nvSpPr>
          <p:cNvPr id="3" name="內容版面配置區 2">
            <a:extLst>
              <a:ext uri="{FF2B5EF4-FFF2-40B4-BE49-F238E27FC236}">
                <a16:creationId xmlns:a16="http://schemas.microsoft.com/office/drawing/2014/main" id="{641EEE41-38DD-4AD4-9AD4-B63036E6FD10}"/>
              </a:ext>
            </a:extLst>
          </p:cNvPr>
          <p:cNvSpPr>
            <a:spLocks noGrp="1"/>
          </p:cNvSpPr>
          <p:nvPr>
            <p:ph idx="1"/>
          </p:nvPr>
        </p:nvSpPr>
        <p:spPr>
          <a:xfrm>
            <a:off x="1306286" y="2014194"/>
            <a:ext cx="9220200" cy="3931920"/>
          </a:xfrm>
        </p:spPr>
        <p:txBody>
          <a:bodyPr>
            <a:normAutofit/>
          </a:bodyPr>
          <a:lstStyle/>
          <a:p>
            <a:r>
              <a:rPr lang="zh-TW" altLang="en-US" sz="4400" dirty="0">
                <a:solidFill>
                  <a:schemeClr val="accent3">
                    <a:lumMod val="40000"/>
                    <a:lumOff val="60000"/>
                  </a:schemeClr>
                </a:solidFill>
              </a:rPr>
              <a:t>將方濟的自然以一種不同的放式去展現，讓觀賞人去欣賞並且可以從不同的角度了解到自然展現的不同面</a:t>
            </a:r>
          </a:p>
        </p:txBody>
      </p:sp>
    </p:spTree>
    <p:extLst>
      <p:ext uri="{BB962C8B-B14F-4D97-AF65-F5344CB8AC3E}">
        <p14:creationId xmlns:p14="http://schemas.microsoft.com/office/powerpoint/2010/main" val="344162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zh-TW" altLang="en-US"/>
          </a:p>
        </p:txBody>
      </p:sp>
      <p:sp>
        <p:nvSpPr>
          <p:cNvPr id="33" name="Rectangle 3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txBody>
          <a:bodyPr/>
          <a:lstStyle/>
          <a:p>
            <a:endParaRPr lang="zh-TW" altLang="en-US"/>
          </a:p>
        </p:txBody>
      </p:sp>
      <p:pic>
        <p:nvPicPr>
          <p:cNvPr id="6" name="內容版面配置區 5" descr="一張含有 花, 地面, 室內盆栽植物, 花園 的圖片&#10;&#10;自動產生的描述">
            <a:extLst>
              <a:ext uri="{FF2B5EF4-FFF2-40B4-BE49-F238E27FC236}">
                <a16:creationId xmlns:a16="http://schemas.microsoft.com/office/drawing/2014/main" id="{3EDE1B19-9B4B-4B30-7950-10356C612FD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2405"/>
          <a:stretch/>
        </p:blipFill>
        <p:spPr>
          <a:xfrm>
            <a:off x="190846" y="237744"/>
            <a:ext cx="4098619" cy="6382512"/>
          </a:xfrm>
          <a:prstGeom prst="rect">
            <a:avLst/>
          </a:prstGeom>
        </p:spPr>
      </p:pic>
      <p:sp>
        <p:nvSpPr>
          <p:cNvPr id="35" name="Rectangle 34">
            <a:extLst>
              <a:ext uri="{FF2B5EF4-FFF2-40B4-BE49-F238E27FC236}">
                <a16:creationId xmlns:a16="http://schemas.microsoft.com/office/drawing/2014/main" id="{45EA45CC-6111-4281-92F6-9BE5B3B6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zh-TW" altLang="en-US"/>
          </a:p>
        </p:txBody>
      </p:sp>
      <p:sp>
        <p:nvSpPr>
          <p:cNvPr id="37" name="Rectangle 36">
            <a:extLst>
              <a:ext uri="{FF2B5EF4-FFF2-40B4-BE49-F238E27FC236}">
                <a16:creationId xmlns:a16="http://schemas.microsoft.com/office/drawing/2014/main" id="{A1E0556F-5AB7-4B25-A10B-7B538B88D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2" name="標題 1">
            <a:extLst>
              <a:ext uri="{FF2B5EF4-FFF2-40B4-BE49-F238E27FC236}">
                <a16:creationId xmlns:a16="http://schemas.microsoft.com/office/drawing/2014/main" id="{01DFA7E2-4D64-4230-8251-4DA665F409AB}"/>
              </a:ext>
            </a:extLst>
          </p:cNvPr>
          <p:cNvSpPr>
            <a:spLocks noGrp="1"/>
          </p:cNvSpPr>
          <p:nvPr>
            <p:ph type="title"/>
          </p:nvPr>
        </p:nvSpPr>
        <p:spPr>
          <a:xfrm>
            <a:off x="4965192" y="642593"/>
            <a:ext cx="6280826" cy="1746504"/>
          </a:xfrm>
        </p:spPr>
        <p:txBody>
          <a:bodyPr vert="horz" lIns="91440" tIns="45720" rIns="91440" bIns="45720" rtlCol="0" anchor="ctr">
            <a:normAutofit/>
          </a:bodyPr>
          <a:lstStyle/>
          <a:p>
            <a:r>
              <a:rPr lang="zh-TW" altLang="en-US" dirty="0"/>
              <a:t>展場一：</a:t>
            </a:r>
            <a:r>
              <a:rPr lang="zh-TW" altLang="en-US" dirty="0">
                <a:solidFill>
                  <a:schemeClr val="accent3">
                    <a:lumMod val="40000"/>
                    <a:lumOff val="60000"/>
                  </a:schemeClr>
                </a:solidFill>
              </a:rPr>
              <a:t>花圈環</a:t>
            </a:r>
            <a:endParaRPr lang="en-US" altLang="zh-TW" dirty="0">
              <a:solidFill>
                <a:schemeClr val="accent3">
                  <a:lumMod val="40000"/>
                  <a:lumOff val="60000"/>
                </a:schemeClr>
              </a:solidFill>
            </a:endParaRPr>
          </a:p>
        </p:txBody>
      </p:sp>
      <p:sp>
        <p:nvSpPr>
          <p:cNvPr id="5" name="內容版面配置區 4">
            <a:extLst>
              <a:ext uri="{FF2B5EF4-FFF2-40B4-BE49-F238E27FC236}">
                <a16:creationId xmlns:a16="http://schemas.microsoft.com/office/drawing/2014/main" id="{EDF3701D-8161-4CE7-A7B8-3746898146EA}"/>
              </a:ext>
            </a:extLst>
          </p:cNvPr>
          <p:cNvSpPr>
            <a:spLocks noGrp="1"/>
          </p:cNvSpPr>
          <p:nvPr>
            <p:ph sz="half" idx="2"/>
          </p:nvPr>
        </p:nvSpPr>
        <p:spPr>
          <a:xfrm>
            <a:off x="4965192" y="2386584"/>
            <a:ext cx="6280826" cy="3191256"/>
          </a:xfrm>
        </p:spPr>
        <p:txBody>
          <a:bodyPr vert="horz" lIns="91440" tIns="45720" rIns="91440" bIns="45720" rtlCol="0">
            <a:noAutofit/>
          </a:bodyPr>
          <a:lstStyle/>
          <a:p>
            <a:r>
              <a:rPr lang="zh-TW" altLang="en-US" sz="2800" dirty="0">
                <a:solidFill>
                  <a:schemeClr val="accent3">
                    <a:lumMod val="40000"/>
                    <a:lumOff val="60000"/>
                  </a:schemeClr>
                </a:solidFill>
              </a:rPr>
              <a:t>所在位置：方濟門口</a:t>
            </a:r>
            <a:endParaRPr lang="en-US" altLang="zh-TW" sz="2800" dirty="0">
              <a:solidFill>
                <a:schemeClr val="accent3">
                  <a:lumMod val="40000"/>
                  <a:lumOff val="60000"/>
                </a:schemeClr>
              </a:solidFill>
            </a:endParaRPr>
          </a:p>
          <a:p>
            <a:r>
              <a:rPr lang="zh-TW" altLang="en-US" sz="2800" dirty="0">
                <a:solidFill>
                  <a:schemeClr val="accent3">
                    <a:lumMod val="40000"/>
                    <a:lumOff val="60000"/>
                  </a:schemeClr>
                </a:solidFill>
              </a:rPr>
              <a:t>呈現方式：花圈擺在植物盆邊</a:t>
            </a:r>
            <a:endParaRPr lang="en-US" altLang="zh-TW" sz="2800" dirty="0">
              <a:solidFill>
                <a:schemeClr val="accent3">
                  <a:lumMod val="40000"/>
                  <a:lumOff val="60000"/>
                </a:schemeClr>
              </a:solidFill>
            </a:endParaRPr>
          </a:p>
          <a:p>
            <a:r>
              <a:rPr lang="zh-TW" altLang="en-US" sz="2800" dirty="0">
                <a:solidFill>
                  <a:schemeClr val="accent3">
                    <a:lumMod val="40000"/>
                    <a:lumOff val="60000"/>
                  </a:schemeClr>
                </a:solidFill>
              </a:rPr>
              <a:t>作品內涵：花圈如同一個循環，套住了四季</a:t>
            </a:r>
            <a:endParaRPr lang="en-US" altLang="zh-TW" sz="2800" dirty="0">
              <a:solidFill>
                <a:schemeClr val="accent3">
                  <a:lumMod val="40000"/>
                  <a:lumOff val="60000"/>
                </a:schemeClr>
              </a:solidFill>
            </a:endParaRPr>
          </a:p>
        </p:txBody>
      </p:sp>
    </p:spTree>
    <p:extLst>
      <p:ext uri="{BB962C8B-B14F-4D97-AF65-F5344CB8AC3E}">
        <p14:creationId xmlns:p14="http://schemas.microsoft.com/office/powerpoint/2010/main" val="576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zh-TW" altLang="en-US"/>
          </a:p>
        </p:txBody>
      </p:sp>
      <p:sp>
        <p:nvSpPr>
          <p:cNvPr id="13"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txBody>
          <a:bodyPr/>
          <a:lstStyle/>
          <a:p>
            <a:endParaRPr lang="zh-TW" altLang="en-US"/>
          </a:p>
        </p:txBody>
      </p:sp>
      <p:pic>
        <p:nvPicPr>
          <p:cNvPr id="6" name="內容版面配置區 5" descr="一張含有 花園, 花, 陸生植物, 植物 的圖片&#10;&#10;自動產生的描述">
            <a:extLst>
              <a:ext uri="{FF2B5EF4-FFF2-40B4-BE49-F238E27FC236}">
                <a16:creationId xmlns:a16="http://schemas.microsoft.com/office/drawing/2014/main" id="{7BF2CC96-1CD0-7EBD-7DFE-E7FAF3F3198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2405"/>
          <a:stretch/>
        </p:blipFill>
        <p:spPr>
          <a:xfrm>
            <a:off x="190846" y="237744"/>
            <a:ext cx="4098619" cy="6382512"/>
          </a:xfrm>
          <a:prstGeom prst="rect">
            <a:avLst/>
          </a:prstGeom>
        </p:spPr>
      </p:pic>
      <p:sp>
        <p:nvSpPr>
          <p:cNvPr id="15" name="Rectangle 14">
            <a:extLst>
              <a:ext uri="{FF2B5EF4-FFF2-40B4-BE49-F238E27FC236}">
                <a16:creationId xmlns:a16="http://schemas.microsoft.com/office/drawing/2014/main" id="{45EA45CC-6111-4281-92F6-9BE5B3B6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zh-TW" altLang="en-US"/>
          </a:p>
        </p:txBody>
      </p:sp>
      <p:sp>
        <p:nvSpPr>
          <p:cNvPr id="17" name="Rectangle 16">
            <a:extLst>
              <a:ext uri="{FF2B5EF4-FFF2-40B4-BE49-F238E27FC236}">
                <a16:creationId xmlns:a16="http://schemas.microsoft.com/office/drawing/2014/main" id="{A1E0556F-5AB7-4B25-A10B-7B538B88D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2" name="標題 1">
            <a:extLst>
              <a:ext uri="{FF2B5EF4-FFF2-40B4-BE49-F238E27FC236}">
                <a16:creationId xmlns:a16="http://schemas.microsoft.com/office/drawing/2014/main" id="{E56830CF-AFE8-4FFB-8509-6F33FEBAC434}"/>
              </a:ext>
            </a:extLst>
          </p:cNvPr>
          <p:cNvSpPr>
            <a:spLocks noGrp="1"/>
          </p:cNvSpPr>
          <p:nvPr>
            <p:ph type="title"/>
          </p:nvPr>
        </p:nvSpPr>
        <p:spPr>
          <a:xfrm>
            <a:off x="4965192" y="642593"/>
            <a:ext cx="6280826" cy="1746504"/>
          </a:xfrm>
        </p:spPr>
        <p:txBody>
          <a:bodyPr vert="horz" lIns="91440" tIns="45720" rIns="91440" bIns="45720" rtlCol="0" anchor="ctr">
            <a:normAutofit/>
          </a:bodyPr>
          <a:lstStyle/>
          <a:p>
            <a:r>
              <a:rPr lang="zh-TW" altLang="en-US" dirty="0"/>
              <a:t>展場二：</a:t>
            </a:r>
            <a:r>
              <a:rPr lang="zh-TW" altLang="en-US" dirty="0">
                <a:solidFill>
                  <a:schemeClr val="accent3">
                    <a:lumMod val="40000"/>
                    <a:lumOff val="60000"/>
                  </a:schemeClr>
                </a:solidFill>
              </a:rPr>
              <a:t>圈住生活</a:t>
            </a:r>
            <a:endParaRPr lang="en-US" altLang="zh-TW" dirty="0">
              <a:solidFill>
                <a:schemeClr val="accent3">
                  <a:lumMod val="40000"/>
                  <a:lumOff val="60000"/>
                </a:schemeClr>
              </a:solidFill>
            </a:endParaRPr>
          </a:p>
        </p:txBody>
      </p:sp>
      <p:sp>
        <p:nvSpPr>
          <p:cNvPr id="5" name="內容版面配置區 4">
            <a:extLst>
              <a:ext uri="{FF2B5EF4-FFF2-40B4-BE49-F238E27FC236}">
                <a16:creationId xmlns:a16="http://schemas.microsoft.com/office/drawing/2014/main" id="{1A815AD8-0FD3-4C8F-9A9B-AF814782482F}"/>
              </a:ext>
            </a:extLst>
          </p:cNvPr>
          <p:cNvSpPr>
            <a:spLocks noGrp="1"/>
          </p:cNvSpPr>
          <p:nvPr>
            <p:ph sz="half" idx="2"/>
          </p:nvPr>
        </p:nvSpPr>
        <p:spPr>
          <a:xfrm>
            <a:off x="4965192" y="2386584"/>
            <a:ext cx="6280826" cy="2185416"/>
          </a:xfrm>
        </p:spPr>
        <p:txBody>
          <a:bodyPr vert="horz" lIns="91440" tIns="45720" rIns="91440" bIns="45720" rtlCol="0">
            <a:normAutofit/>
          </a:bodyPr>
          <a:lstStyle/>
          <a:p>
            <a:r>
              <a:rPr lang="zh-TW" altLang="en-US" sz="2800" dirty="0">
                <a:solidFill>
                  <a:schemeClr val="accent3">
                    <a:lumMod val="40000"/>
                    <a:lumOff val="60000"/>
                  </a:schemeClr>
                </a:solidFill>
              </a:rPr>
              <a:t>所在位置：方濟門口的花盆上</a:t>
            </a:r>
            <a:endParaRPr lang="en-US" altLang="zh-TW" sz="2800" dirty="0">
              <a:solidFill>
                <a:schemeClr val="accent3">
                  <a:lumMod val="40000"/>
                  <a:lumOff val="60000"/>
                </a:schemeClr>
              </a:solidFill>
            </a:endParaRPr>
          </a:p>
          <a:p>
            <a:r>
              <a:rPr lang="zh-TW" altLang="en-US" sz="2800" dirty="0">
                <a:solidFill>
                  <a:schemeClr val="accent3">
                    <a:lumMod val="40000"/>
                    <a:lumOff val="60000"/>
                  </a:schemeClr>
                </a:solidFill>
              </a:rPr>
              <a:t>呈現方式：花圈套在盆中的植物</a:t>
            </a:r>
            <a:endParaRPr lang="en-US" altLang="zh-TW" sz="2800" dirty="0">
              <a:solidFill>
                <a:schemeClr val="accent3">
                  <a:lumMod val="40000"/>
                  <a:lumOff val="60000"/>
                </a:schemeClr>
              </a:solidFill>
            </a:endParaRPr>
          </a:p>
          <a:p>
            <a:r>
              <a:rPr lang="zh-TW" altLang="en-US" sz="2800" dirty="0">
                <a:solidFill>
                  <a:schemeClr val="accent3">
                    <a:lumMod val="40000"/>
                    <a:lumOff val="60000"/>
                  </a:schemeClr>
                </a:solidFill>
              </a:rPr>
              <a:t>作品內涵：漂亮的花圈套住尖銳的植物，就像我們包容生活中的不容易</a:t>
            </a:r>
            <a:endParaRPr lang="en-US" altLang="zh-TW" sz="2800" dirty="0">
              <a:solidFill>
                <a:schemeClr val="accent3">
                  <a:lumMod val="40000"/>
                  <a:lumOff val="60000"/>
                </a:schemeClr>
              </a:solidFill>
            </a:endParaRPr>
          </a:p>
        </p:txBody>
      </p:sp>
    </p:spTree>
    <p:extLst>
      <p:ext uri="{BB962C8B-B14F-4D97-AF65-F5344CB8AC3E}">
        <p14:creationId xmlns:p14="http://schemas.microsoft.com/office/powerpoint/2010/main" val="382124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zh-TW" altLang="en-US"/>
          </a:p>
        </p:txBody>
      </p:sp>
      <p:sp>
        <p:nvSpPr>
          <p:cNvPr id="13"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txBody>
          <a:bodyPr/>
          <a:lstStyle/>
          <a:p>
            <a:endParaRPr lang="zh-TW" altLang="en-US"/>
          </a:p>
        </p:txBody>
      </p:sp>
      <p:pic>
        <p:nvPicPr>
          <p:cNvPr id="6" name="內容版面配置區 5" descr="一張含有 兒童藝術, 藝術, 配件, 室內 的圖片&#10;&#10;自動產生的描述">
            <a:extLst>
              <a:ext uri="{FF2B5EF4-FFF2-40B4-BE49-F238E27FC236}">
                <a16:creationId xmlns:a16="http://schemas.microsoft.com/office/drawing/2014/main" id="{5CC08514-2567-1CD2-BFD2-4D11AAD6EDB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2406"/>
          <a:stretch/>
        </p:blipFill>
        <p:spPr>
          <a:xfrm>
            <a:off x="190846" y="237744"/>
            <a:ext cx="4098619" cy="6382512"/>
          </a:xfrm>
          <a:prstGeom prst="rect">
            <a:avLst/>
          </a:prstGeom>
        </p:spPr>
      </p:pic>
      <p:sp>
        <p:nvSpPr>
          <p:cNvPr id="15" name="Rectangle 14">
            <a:extLst>
              <a:ext uri="{FF2B5EF4-FFF2-40B4-BE49-F238E27FC236}">
                <a16:creationId xmlns:a16="http://schemas.microsoft.com/office/drawing/2014/main" id="{45EA45CC-6111-4281-92F6-9BE5B3B6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zh-TW" altLang="en-US"/>
          </a:p>
        </p:txBody>
      </p:sp>
      <p:sp>
        <p:nvSpPr>
          <p:cNvPr id="17" name="Rectangle 16">
            <a:extLst>
              <a:ext uri="{FF2B5EF4-FFF2-40B4-BE49-F238E27FC236}">
                <a16:creationId xmlns:a16="http://schemas.microsoft.com/office/drawing/2014/main" id="{A1E0556F-5AB7-4B25-A10B-7B538B88D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2" name="標題 1">
            <a:extLst>
              <a:ext uri="{FF2B5EF4-FFF2-40B4-BE49-F238E27FC236}">
                <a16:creationId xmlns:a16="http://schemas.microsoft.com/office/drawing/2014/main" id="{37633AC0-43CD-4FE8-9675-7D6E02FA16A6}"/>
              </a:ext>
            </a:extLst>
          </p:cNvPr>
          <p:cNvSpPr>
            <a:spLocks noGrp="1"/>
          </p:cNvSpPr>
          <p:nvPr>
            <p:ph type="title"/>
          </p:nvPr>
        </p:nvSpPr>
        <p:spPr>
          <a:xfrm>
            <a:off x="4965192" y="642593"/>
            <a:ext cx="6280826" cy="1746504"/>
          </a:xfrm>
        </p:spPr>
        <p:txBody>
          <a:bodyPr vert="horz" lIns="91440" tIns="45720" rIns="91440" bIns="45720" rtlCol="0" anchor="ctr">
            <a:normAutofit/>
          </a:bodyPr>
          <a:lstStyle/>
          <a:p>
            <a:r>
              <a:rPr lang="zh-TW" altLang="en-US" dirty="0"/>
              <a:t>展場三：</a:t>
            </a:r>
            <a:r>
              <a:rPr lang="zh-TW" altLang="en-US" dirty="0">
                <a:solidFill>
                  <a:schemeClr val="accent3">
                    <a:lumMod val="40000"/>
                    <a:lumOff val="60000"/>
                  </a:schemeClr>
                </a:solidFill>
              </a:rPr>
              <a:t>垃圾玫瑰花</a:t>
            </a:r>
            <a:endParaRPr lang="en-US" altLang="zh-TW" dirty="0">
              <a:solidFill>
                <a:schemeClr val="accent3">
                  <a:lumMod val="40000"/>
                  <a:lumOff val="60000"/>
                </a:schemeClr>
              </a:solidFill>
            </a:endParaRPr>
          </a:p>
        </p:txBody>
      </p:sp>
      <p:sp>
        <p:nvSpPr>
          <p:cNvPr id="4" name="內容版面配置區 3">
            <a:extLst>
              <a:ext uri="{FF2B5EF4-FFF2-40B4-BE49-F238E27FC236}">
                <a16:creationId xmlns:a16="http://schemas.microsoft.com/office/drawing/2014/main" id="{DD227E22-6F43-4ABC-B8A8-1C2512BB810B}"/>
              </a:ext>
            </a:extLst>
          </p:cNvPr>
          <p:cNvSpPr>
            <a:spLocks noGrp="1"/>
          </p:cNvSpPr>
          <p:nvPr>
            <p:ph sz="half" idx="2"/>
          </p:nvPr>
        </p:nvSpPr>
        <p:spPr>
          <a:xfrm>
            <a:off x="4965192" y="2386584"/>
            <a:ext cx="6280826" cy="3648456"/>
          </a:xfrm>
        </p:spPr>
        <p:txBody>
          <a:bodyPr vert="horz" lIns="91440" tIns="45720" rIns="91440" bIns="45720" rtlCol="0">
            <a:normAutofit/>
          </a:bodyPr>
          <a:lstStyle/>
          <a:p>
            <a:r>
              <a:rPr lang="zh-TW" altLang="en-US" sz="2800" dirty="0">
                <a:solidFill>
                  <a:schemeClr val="accent3">
                    <a:lumMod val="40000"/>
                    <a:lumOff val="60000"/>
                  </a:schemeClr>
                </a:solidFill>
              </a:rPr>
              <a:t>所在位置：方濟啄木鳥社辦</a:t>
            </a:r>
            <a:endParaRPr lang="en-US" altLang="zh-TW" sz="2800" dirty="0">
              <a:solidFill>
                <a:schemeClr val="accent3">
                  <a:lumMod val="40000"/>
                  <a:lumOff val="60000"/>
                </a:schemeClr>
              </a:solidFill>
            </a:endParaRPr>
          </a:p>
          <a:p>
            <a:r>
              <a:rPr lang="zh-TW" altLang="en-US" sz="2800" dirty="0">
                <a:solidFill>
                  <a:schemeClr val="accent3">
                    <a:lumMod val="40000"/>
                    <a:lumOff val="60000"/>
                  </a:schemeClr>
                </a:solidFill>
              </a:rPr>
              <a:t>呈現方式：用塑料袋做成玫瑰花</a:t>
            </a:r>
            <a:endParaRPr lang="en-US" altLang="zh-TW" sz="2800" dirty="0">
              <a:solidFill>
                <a:schemeClr val="accent3">
                  <a:lumMod val="40000"/>
                  <a:lumOff val="60000"/>
                </a:schemeClr>
              </a:solidFill>
            </a:endParaRPr>
          </a:p>
          <a:p>
            <a:r>
              <a:rPr lang="zh-TW" altLang="en-US" sz="2800" dirty="0">
                <a:solidFill>
                  <a:schemeClr val="accent3">
                    <a:lumMod val="40000"/>
                    <a:lumOff val="60000"/>
                  </a:schemeClr>
                </a:solidFill>
              </a:rPr>
              <a:t>作品內涵：將塑料和自然結合展現了人們不注重垃圾分類造成自然中的花已經變成垃圾展出</a:t>
            </a:r>
            <a:endParaRPr lang="en-US" altLang="zh-TW" sz="2800" dirty="0">
              <a:solidFill>
                <a:schemeClr val="accent3">
                  <a:lumMod val="40000"/>
                  <a:lumOff val="60000"/>
                </a:schemeClr>
              </a:solidFill>
            </a:endParaRPr>
          </a:p>
        </p:txBody>
      </p:sp>
    </p:spTree>
    <p:extLst>
      <p:ext uri="{BB962C8B-B14F-4D97-AF65-F5344CB8AC3E}">
        <p14:creationId xmlns:p14="http://schemas.microsoft.com/office/powerpoint/2010/main" val="145182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zh-TW" altLang="en-US"/>
          </a:p>
        </p:txBody>
      </p:sp>
      <p:sp>
        <p:nvSpPr>
          <p:cNvPr id="13"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txBody>
          <a:bodyPr/>
          <a:lstStyle/>
          <a:p>
            <a:endParaRPr lang="zh-TW" altLang="en-US"/>
          </a:p>
        </p:txBody>
      </p:sp>
      <p:pic>
        <p:nvPicPr>
          <p:cNvPr id="6" name="內容版面配置區 5" descr="一張含有 地面, 玩具, 樹狀, 戶外 的圖片&#10;&#10;自動產生的描述">
            <a:extLst>
              <a:ext uri="{FF2B5EF4-FFF2-40B4-BE49-F238E27FC236}">
                <a16:creationId xmlns:a16="http://schemas.microsoft.com/office/drawing/2014/main" id="{53D416A9-B65D-8265-DFCA-485B91463C8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2405"/>
          <a:stretch/>
        </p:blipFill>
        <p:spPr>
          <a:xfrm>
            <a:off x="190846" y="237744"/>
            <a:ext cx="4098619" cy="6382512"/>
          </a:xfrm>
          <a:prstGeom prst="rect">
            <a:avLst/>
          </a:prstGeom>
        </p:spPr>
      </p:pic>
      <p:sp>
        <p:nvSpPr>
          <p:cNvPr id="15" name="Rectangle 14">
            <a:extLst>
              <a:ext uri="{FF2B5EF4-FFF2-40B4-BE49-F238E27FC236}">
                <a16:creationId xmlns:a16="http://schemas.microsoft.com/office/drawing/2014/main" id="{45EA45CC-6111-4281-92F6-9BE5B3B6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zh-TW" altLang="en-US"/>
          </a:p>
        </p:txBody>
      </p:sp>
      <p:sp>
        <p:nvSpPr>
          <p:cNvPr id="17" name="Rectangle 16">
            <a:extLst>
              <a:ext uri="{FF2B5EF4-FFF2-40B4-BE49-F238E27FC236}">
                <a16:creationId xmlns:a16="http://schemas.microsoft.com/office/drawing/2014/main" id="{A1E0556F-5AB7-4B25-A10B-7B538B88D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2" name="標題 1">
            <a:extLst>
              <a:ext uri="{FF2B5EF4-FFF2-40B4-BE49-F238E27FC236}">
                <a16:creationId xmlns:a16="http://schemas.microsoft.com/office/drawing/2014/main" id="{1DC77B8D-C2BA-4B69-ADE9-706B85124634}"/>
              </a:ext>
            </a:extLst>
          </p:cNvPr>
          <p:cNvSpPr>
            <a:spLocks noGrp="1"/>
          </p:cNvSpPr>
          <p:nvPr>
            <p:ph type="title"/>
          </p:nvPr>
        </p:nvSpPr>
        <p:spPr>
          <a:xfrm>
            <a:off x="4965192" y="642593"/>
            <a:ext cx="6280826" cy="1746504"/>
          </a:xfrm>
        </p:spPr>
        <p:txBody>
          <a:bodyPr vert="horz" lIns="91440" tIns="45720" rIns="91440" bIns="45720" rtlCol="0" anchor="ctr">
            <a:normAutofit/>
          </a:bodyPr>
          <a:lstStyle/>
          <a:p>
            <a:r>
              <a:rPr lang="zh-TW" altLang="en-US" dirty="0"/>
              <a:t>展場四：</a:t>
            </a:r>
            <a:r>
              <a:rPr lang="zh-TW" altLang="en-US" dirty="0">
                <a:solidFill>
                  <a:schemeClr val="accent3">
                    <a:lumMod val="40000"/>
                    <a:lumOff val="60000"/>
                  </a:schemeClr>
                </a:solidFill>
              </a:rPr>
              <a:t>皮蛙的農場山</a:t>
            </a:r>
            <a:endParaRPr lang="en-US" altLang="zh-TW" dirty="0">
              <a:solidFill>
                <a:schemeClr val="accent3">
                  <a:lumMod val="40000"/>
                  <a:lumOff val="60000"/>
                </a:schemeClr>
              </a:solidFill>
            </a:endParaRPr>
          </a:p>
        </p:txBody>
      </p:sp>
      <p:sp>
        <p:nvSpPr>
          <p:cNvPr id="4" name="內容版面配置區 3">
            <a:extLst>
              <a:ext uri="{FF2B5EF4-FFF2-40B4-BE49-F238E27FC236}">
                <a16:creationId xmlns:a16="http://schemas.microsoft.com/office/drawing/2014/main" id="{A171A0A5-1D9C-4119-9C07-F22EA7C2086F}"/>
              </a:ext>
            </a:extLst>
          </p:cNvPr>
          <p:cNvSpPr>
            <a:spLocks noGrp="1"/>
          </p:cNvSpPr>
          <p:nvPr>
            <p:ph sz="half" idx="2"/>
          </p:nvPr>
        </p:nvSpPr>
        <p:spPr>
          <a:xfrm>
            <a:off x="4965192" y="2386584"/>
            <a:ext cx="6280826" cy="3648456"/>
          </a:xfrm>
        </p:spPr>
        <p:txBody>
          <a:bodyPr vert="horz" lIns="91440" tIns="45720" rIns="91440" bIns="45720" rtlCol="0">
            <a:normAutofit/>
          </a:bodyPr>
          <a:lstStyle/>
          <a:p>
            <a:r>
              <a:rPr lang="zh-TW" altLang="en-US" sz="2800" dirty="0">
                <a:solidFill>
                  <a:schemeClr val="accent3">
                    <a:lumMod val="40000"/>
                    <a:lumOff val="60000"/>
                  </a:schemeClr>
                </a:solidFill>
              </a:rPr>
              <a:t>所在位置：方濟地下室旁</a:t>
            </a:r>
            <a:endParaRPr lang="en-US" altLang="zh-TW" sz="2800" dirty="0">
              <a:solidFill>
                <a:schemeClr val="accent3">
                  <a:lumMod val="40000"/>
                  <a:lumOff val="60000"/>
                </a:schemeClr>
              </a:solidFill>
            </a:endParaRPr>
          </a:p>
          <a:p>
            <a:r>
              <a:rPr lang="zh-TW" altLang="en-US" sz="2800" dirty="0">
                <a:solidFill>
                  <a:schemeClr val="accent3">
                    <a:lumMod val="40000"/>
                    <a:lumOff val="60000"/>
                  </a:schemeClr>
                </a:solidFill>
              </a:rPr>
              <a:t>呈現方式：羊毛氈小山和皮蛙</a:t>
            </a:r>
            <a:endParaRPr lang="en-US" altLang="zh-TW" sz="2800" dirty="0">
              <a:solidFill>
                <a:schemeClr val="accent3">
                  <a:lumMod val="40000"/>
                  <a:lumOff val="60000"/>
                </a:schemeClr>
              </a:solidFill>
            </a:endParaRPr>
          </a:p>
          <a:p>
            <a:r>
              <a:rPr lang="zh-TW" altLang="en-US" sz="2800" dirty="0">
                <a:solidFill>
                  <a:schemeClr val="accent3">
                    <a:lumMod val="40000"/>
                    <a:lumOff val="60000"/>
                  </a:schemeClr>
                </a:solidFill>
              </a:rPr>
              <a:t>作品內涵：用有趣的方式呈現了大自然和動物來號召大家一起保護生態</a:t>
            </a:r>
            <a:endParaRPr lang="en-US" altLang="zh-TW" sz="2800" dirty="0">
              <a:solidFill>
                <a:schemeClr val="accent3">
                  <a:lumMod val="40000"/>
                  <a:lumOff val="60000"/>
                </a:schemeClr>
              </a:solidFill>
            </a:endParaRPr>
          </a:p>
        </p:txBody>
      </p:sp>
    </p:spTree>
    <p:extLst>
      <p:ext uri="{BB962C8B-B14F-4D97-AF65-F5344CB8AC3E}">
        <p14:creationId xmlns:p14="http://schemas.microsoft.com/office/powerpoint/2010/main" val="369590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zh-TW" altLang="en-US"/>
          </a:p>
        </p:txBody>
      </p:sp>
      <p:sp>
        <p:nvSpPr>
          <p:cNvPr id="13" name="Rectangle 12">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txBody>
          <a:bodyPr/>
          <a:lstStyle/>
          <a:p>
            <a:endParaRPr lang="zh-TW" altLang="en-US"/>
          </a:p>
        </p:txBody>
      </p:sp>
      <p:sp>
        <p:nvSpPr>
          <p:cNvPr id="15" name="Rectangle 14">
            <a:extLst>
              <a:ext uri="{FF2B5EF4-FFF2-40B4-BE49-F238E27FC236}">
                <a16:creationId xmlns:a16="http://schemas.microsoft.com/office/drawing/2014/main" id="{E9603FDC-97A3-4133-8BBA-FBF76F8D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zh-TW" altLang="en-US"/>
          </a:p>
        </p:txBody>
      </p:sp>
      <p:sp>
        <p:nvSpPr>
          <p:cNvPr id="17" name="Rectangle 16">
            <a:extLst>
              <a:ext uri="{FF2B5EF4-FFF2-40B4-BE49-F238E27FC236}">
                <a16:creationId xmlns:a16="http://schemas.microsoft.com/office/drawing/2014/main" id="{6DBDB63B-9A0A-47CB-A777-1781C6FD3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2" name="標題 1">
            <a:extLst>
              <a:ext uri="{FF2B5EF4-FFF2-40B4-BE49-F238E27FC236}">
                <a16:creationId xmlns:a16="http://schemas.microsoft.com/office/drawing/2014/main" id="{ECCB3D8B-DCAD-44C6-9EEE-BD1ABB7F2FB3}"/>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zh-TW" altLang="en-US" dirty="0"/>
              <a:t>展場五：</a:t>
            </a:r>
            <a:r>
              <a:rPr lang="zh-TW" altLang="en-US" dirty="0">
                <a:solidFill>
                  <a:srgbClr val="FF0000"/>
                </a:solidFill>
              </a:rPr>
              <a:t>聖誕快樂</a:t>
            </a:r>
            <a:endParaRPr lang="en-US" altLang="zh-TW" dirty="0">
              <a:solidFill>
                <a:srgbClr val="FF0000"/>
              </a:solidFill>
            </a:endParaRPr>
          </a:p>
        </p:txBody>
      </p:sp>
      <p:sp>
        <p:nvSpPr>
          <p:cNvPr id="4" name="內容版面配置區 3">
            <a:extLst>
              <a:ext uri="{FF2B5EF4-FFF2-40B4-BE49-F238E27FC236}">
                <a16:creationId xmlns:a16="http://schemas.microsoft.com/office/drawing/2014/main" id="{02508741-ACC8-4234-BD7E-4DACF2062873}"/>
              </a:ext>
            </a:extLst>
          </p:cNvPr>
          <p:cNvSpPr>
            <a:spLocks noGrp="1"/>
          </p:cNvSpPr>
          <p:nvPr>
            <p:ph sz="half" idx="2"/>
          </p:nvPr>
        </p:nvSpPr>
        <p:spPr>
          <a:xfrm>
            <a:off x="868680" y="2386584"/>
            <a:ext cx="6281928" cy="3648456"/>
          </a:xfrm>
        </p:spPr>
        <p:txBody>
          <a:bodyPr vert="horz" lIns="91440" tIns="45720" rIns="91440" bIns="45720" rtlCol="0">
            <a:normAutofit/>
          </a:bodyPr>
          <a:lstStyle/>
          <a:p>
            <a:r>
              <a:rPr lang="zh-TW" altLang="en-US" sz="2800" dirty="0">
                <a:solidFill>
                  <a:schemeClr val="accent3">
                    <a:lumMod val="40000"/>
                    <a:lumOff val="60000"/>
                  </a:schemeClr>
                </a:solidFill>
              </a:rPr>
              <a:t>所在位置：方濟外面的榕樹</a:t>
            </a:r>
            <a:endParaRPr lang="en-US" altLang="zh-TW" sz="2800" dirty="0">
              <a:solidFill>
                <a:schemeClr val="accent3">
                  <a:lumMod val="40000"/>
                  <a:lumOff val="60000"/>
                </a:schemeClr>
              </a:solidFill>
            </a:endParaRPr>
          </a:p>
          <a:p>
            <a:r>
              <a:rPr lang="zh-TW" altLang="en-US" sz="2800" dirty="0">
                <a:solidFill>
                  <a:schemeClr val="accent3">
                    <a:lumMod val="40000"/>
                    <a:lumOff val="60000"/>
                  </a:schemeClr>
                </a:solidFill>
              </a:rPr>
              <a:t>呈現方式：用木頭做成聖誕樹掛在榕樹上</a:t>
            </a:r>
            <a:endParaRPr lang="en-US" altLang="zh-TW" sz="2800" dirty="0">
              <a:solidFill>
                <a:schemeClr val="accent3">
                  <a:lumMod val="40000"/>
                  <a:lumOff val="60000"/>
                </a:schemeClr>
              </a:solidFill>
            </a:endParaRPr>
          </a:p>
          <a:p>
            <a:r>
              <a:rPr lang="zh-TW" altLang="en-US" sz="2800" dirty="0">
                <a:solidFill>
                  <a:schemeClr val="accent3">
                    <a:lumMod val="40000"/>
                    <a:lumOff val="60000"/>
                  </a:schemeClr>
                </a:solidFill>
              </a:rPr>
              <a:t>作品內涵：木頭呈現了所有聖誕節的元素，祝大家聖誕節快樂</a:t>
            </a:r>
            <a:endParaRPr lang="en-US" altLang="zh-TW" sz="2800" dirty="0">
              <a:solidFill>
                <a:schemeClr val="accent3">
                  <a:lumMod val="40000"/>
                  <a:lumOff val="60000"/>
                </a:schemeClr>
              </a:solidFill>
            </a:endParaRPr>
          </a:p>
        </p:txBody>
      </p:sp>
      <p:pic>
        <p:nvPicPr>
          <p:cNvPr id="6" name="內容版面配置區 5" descr="一張含有 戶外, 樹狀, 根, 植物 的圖片&#10;&#10;自動產生的描述">
            <a:extLst>
              <a:ext uri="{FF2B5EF4-FFF2-40B4-BE49-F238E27FC236}">
                <a16:creationId xmlns:a16="http://schemas.microsoft.com/office/drawing/2014/main" id="{7F130904-203C-AB1C-7F76-D19B9444FBA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13838" b="-2"/>
          <a:stretch/>
        </p:blipFill>
        <p:spPr>
          <a:xfrm>
            <a:off x="7837371" y="237744"/>
            <a:ext cx="4124416" cy="6382512"/>
          </a:xfrm>
          <a:prstGeom prst="rect">
            <a:avLst/>
          </a:prstGeom>
        </p:spPr>
      </p:pic>
    </p:spTree>
    <p:extLst>
      <p:ext uri="{BB962C8B-B14F-4D97-AF65-F5344CB8AC3E}">
        <p14:creationId xmlns:p14="http://schemas.microsoft.com/office/powerpoint/2010/main" val="271028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77F478D-A773-43B4-80DF-A229B5A0F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sp>
        <p:nvSpPr>
          <p:cNvPr id="41" name="Rectangle 40">
            <a:extLst>
              <a:ext uri="{FF2B5EF4-FFF2-40B4-BE49-F238E27FC236}">
                <a16:creationId xmlns:a16="http://schemas.microsoft.com/office/drawing/2014/main" id="{F34668B3-D82D-4011-810E-1D47D3FC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txBody>
          <a:bodyPr/>
          <a:lstStyle/>
          <a:p>
            <a:endParaRPr lang="zh-TW" altLang="en-US"/>
          </a:p>
        </p:txBody>
      </p:sp>
      <p:sp>
        <p:nvSpPr>
          <p:cNvPr id="43" name="Rectangle 42">
            <a:extLst>
              <a:ext uri="{FF2B5EF4-FFF2-40B4-BE49-F238E27FC236}">
                <a16:creationId xmlns:a16="http://schemas.microsoft.com/office/drawing/2014/main" id="{CF756813-AFA6-4588-BE17-2C5032F07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txBody>
          <a:bodyPr/>
          <a:lstStyle/>
          <a:p>
            <a:endParaRPr lang="zh-TW" altLang="en-US"/>
          </a:p>
        </p:txBody>
      </p:sp>
      <p:sp>
        <p:nvSpPr>
          <p:cNvPr id="45" name="Rectangle 44">
            <a:extLst>
              <a:ext uri="{FF2B5EF4-FFF2-40B4-BE49-F238E27FC236}">
                <a16:creationId xmlns:a16="http://schemas.microsoft.com/office/drawing/2014/main" id="{BE1F3C65-2218-406A-8F6B-425015920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grpSp>
        <p:nvGrpSpPr>
          <p:cNvPr id="47" name="Group 46">
            <a:extLst>
              <a:ext uri="{FF2B5EF4-FFF2-40B4-BE49-F238E27FC236}">
                <a16:creationId xmlns:a16="http://schemas.microsoft.com/office/drawing/2014/main" id="{FEADC416-2CB9-42D8-B647-6B83826E2B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48" name="Straight Connector 47">
              <a:extLst>
                <a:ext uri="{FF2B5EF4-FFF2-40B4-BE49-F238E27FC236}">
                  <a16:creationId xmlns:a16="http://schemas.microsoft.com/office/drawing/2014/main" id="{E3244EEC-028E-41B0-918C-0041853573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08BE727-A9F7-4F6A-AB25-6100EC5817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5DB03F5-6EDF-4104-A2F1-4C7F5AA1F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0C14CA9A-D5A6-4240-9528-9917ECD6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txBody>
          <a:bodyPr/>
          <a:lstStyle/>
          <a:p>
            <a:endParaRPr lang="zh-TW" altLang="en-US"/>
          </a:p>
        </p:txBody>
      </p:sp>
      <p:sp>
        <p:nvSpPr>
          <p:cNvPr id="54" name="Rectangle 53">
            <a:extLst>
              <a:ext uri="{FF2B5EF4-FFF2-40B4-BE49-F238E27FC236}">
                <a16:creationId xmlns:a16="http://schemas.microsoft.com/office/drawing/2014/main" id="{6E58609C-619A-47F3-9BFC-8188DB63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2"/>
          </a:solidFill>
          <a:ln w="6350" cap="sq" cmpd="sng" algn="ctr">
            <a:noFill/>
            <a:prstDash val="solid"/>
            <a:miter lim="800000"/>
          </a:ln>
          <a:effectLst/>
        </p:spPr>
        <p:txBody>
          <a:bodyPr/>
          <a:lstStyle/>
          <a:p>
            <a:endParaRPr lang="zh-TW" altLang="en-US"/>
          </a:p>
        </p:txBody>
      </p:sp>
      <p:sp>
        <p:nvSpPr>
          <p:cNvPr id="2" name="標題 1">
            <a:extLst>
              <a:ext uri="{FF2B5EF4-FFF2-40B4-BE49-F238E27FC236}">
                <a16:creationId xmlns:a16="http://schemas.microsoft.com/office/drawing/2014/main" id="{E8799788-E0DD-4F04-895F-9F2771FB20ED}"/>
              </a:ext>
            </a:extLst>
          </p:cNvPr>
          <p:cNvSpPr>
            <a:spLocks noGrp="1"/>
          </p:cNvSpPr>
          <p:nvPr>
            <p:ph type="title"/>
          </p:nvPr>
        </p:nvSpPr>
        <p:spPr>
          <a:xfrm>
            <a:off x="2811608" y="1800982"/>
            <a:ext cx="6847840" cy="1465112"/>
          </a:xfrm>
        </p:spPr>
        <p:txBody>
          <a:bodyPr vert="horz" lIns="91440" tIns="45720" rIns="91440" bIns="45720" rtlCol="0" anchor="ctr">
            <a:normAutofit/>
          </a:bodyPr>
          <a:lstStyle/>
          <a:p>
            <a:pPr algn="ctr">
              <a:lnSpc>
                <a:spcPct val="83000"/>
              </a:lnSpc>
            </a:pPr>
            <a:r>
              <a:rPr lang="zh-TW" altLang="en-US" sz="6000" cap="all" spc="-100" dirty="0">
                <a:effectLst>
                  <a:outerShdw blurRad="38100" dist="12700" dir="2700000" algn="tl" rotWithShape="0">
                    <a:prstClr val="black">
                      <a:alpha val="40000"/>
                    </a:prstClr>
                  </a:outerShdw>
                </a:effectLst>
              </a:rPr>
              <a:t>個人學習心得</a:t>
            </a:r>
          </a:p>
        </p:txBody>
      </p:sp>
      <p:sp>
        <p:nvSpPr>
          <p:cNvPr id="3" name="內容版面配置區 2">
            <a:extLst>
              <a:ext uri="{FF2B5EF4-FFF2-40B4-BE49-F238E27FC236}">
                <a16:creationId xmlns:a16="http://schemas.microsoft.com/office/drawing/2014/main" id="{7050BEA7-D752-45D4-A4D1-5DC3A70B2419}"/>
              </a:ext>
            </a:extLst>
          </p:cNvPr>
          <p:cNvSpPr>
            <a:spLocks noGrp="1"/>
          </p:cNvSpPr>
          <p:nvPr>
            <p:ph idx="1"/>
          </p:nvPr>
        </p:nvSpPr>
        <p:spPr>
          <a:xfrm>
            <a:off x="1476803" y="3014882"/>
            <a:ext cx="9517450" cy="2570781"/>
          </a:xfrm>
        </p:spPr>
        <p:txBody>
          <a:bodyPr vert="horz" lIns="91440" tIns="45720" rIns="91440" bIns="45720" rtlCol="0">
            <a:noAutofit/>
          </a:bodyPr>
          <a:lstStyle/>
          <a:p>
            <a:pPr marL="0" indent="0" algn="ctr">
              <a:spcBef>
                <a:spcPts val="0"/>
              </a:spcBef>
              <a:spcAft>
                <a:spcPts val="600"/>
              </a:spcAft>
              <a:buNone/>
            </a:pPr>
            <a:r>
              <a:rPr lang="zh-TW" altLang="en-US" sz="3200" kern="1200" spc="80" baseline="0" dirty="0">
                <a:solidFill>
                  <a:schemeClr val="accent3">
                    <a:lumMod val="40000"/>
                    <a:lumOff val="60000"/>
                  </a:schemeClr>
                </a:solidFill>
                <a:latin typeface="+mn-lt"/>
                <a:ea typeface="+mn-ea"/>
                <a:cs typeface="+mn-cs"/>
              </a:rPr>
              <a:t>對於這堂課程我覺得跟其他的相比真的有趣了很多，用不同的藝術方式來呈現了許多自然觀，不會讓人覺得枯燥乏味，唯一覺得麻煩的就是這堂課在早八，要從床上爬起來上課真的很痛苦。</a:t>
            </a:r>
          </a:p>
        </p:txBody>
      </p:sp>
      <p:sp>
        <p:nvSpPr>
          <p:cNvPr id="56" name="Rectangle 55">
            <a:extLst>
              <a:ext uri="{FF2B5EF4-FFF2-40B4-BE49-F238E27FC236}">
                <a16:creationId xmlns:a16="http://schemas.microsoft.com/office/drawing/2014/main" id="{753C09D9-9D33-4BD7-AD44-B2C931DEA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p>
        </p:txBody>
      </p:sp>
      <p:cxnSp>
        <p:nvCxnSpPr>
          <p:cNvPr id="58" name="Straight Connector 57">
            <a:extLst>
              <a:ext uri="{FF2B5EF4-FFF2-40B4-BE49-F238E27FC236}">
                <a16:creationId xmlns:a16="http://schemas.microsoft.com/office/drawing/2014/main" id="{97591ACE-4D08-4AE6-8C82-E3D2A88677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76FA2E0-20F6-4AE5-B1A2-04FD2BBF6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DC122E3-7CF6-4172-8928-8491354518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4" name="圖形 33" descr="青蛙 外框">
            <a:extLst>
              <a:ext uri="{FF2B5EF4-FFF2-40B4-BE49-F238E27FC236}">
                <a16:creationId xmlns:a16="http://schemas.microsoft.com/office/drawing/2014/main" id="{051D5105-A838-7955-DDA5-073F495BBE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2716" y="936168"/>
            <a:ext cx="1567330" cy="1432777"/>
          </a:xfrm>
          <a:prstGeom prst="rect">
            <a:avLst/>
          </a:prstGeom>
        </p:spPr>
      </p:pic>
    </p:spTree>
    <p:extLst>
      <p:ext uri="{BB962C8B-B14F-4D97-AF65-F5344CB8AC3E}">
        <p14:creationId xmlns:p14="http://schemas.microsoft.com/office/powerpoint/2010/main" val="19732397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綠黃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肥皂">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TM03457510[[fn=肥皂]]</Template>
  <TotalTime>123</TotalTime>
  <Words>324</Words>
  <Application>Microsoft Office PowerPoint</Application>
  <PresentationFormat>寬螢幕</PresentationFormat>
  <Paragraphs>28</Paragraphs>
  <Slides>8</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8</vt:i4>
      </vt:variant>
    </vt:vector>
  </HeadingPairs>
  <TitlesOfParts>
    <vt:vector size="14" baseType="lpstr">
      <vt:lpstr>微軟正黑體</vt:lpstr>
      <vt:lpstr>新細明體</vt:lpstr>
      <vt:lpstr>Arial</vt:lpstr>
      <vt:lpstr>Calibri</vt:lpstr>
      <vt:lpstr>Century Gothic</vt:lpstr>
      <vt:lpstr>肥皂</vt:lpstr>
      <vt:lpstr>自然與藝術實踐期末作業  方季林</vt:lpstr>
      <vt:lpstr>策展論述：了解方濟裡的自然藝術</vt:lpstr>
      <vt:lpstr>展場一：花圈環</vt:lpstr>
      <vt:lpstr>展場二：圈住生活</vt:lpstr>
      <vt:lpstr>展場三：垃圾玫瑰花</vt:lpstr>
      <vt:lpstr>展場四：皮蛙的農場山</vt:lpstr>
      <vt:lpstr>展場五：聖誕快樂</vt:lpstr>
      <vt:lpstr>個人學習心得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純碧 張</cp:lastModifiedBy>
  <cp:revision>7</cp:revision>
  <dcterms:created xsi:type="dcterms:W3CDTF">2023-12-20T05:55:21Z</dcterms:created>
  <dcterms:modified xsi:type="dcterms:W3CDTF">2024-01-04T13:29:35Z</dcterms:modified>
</cp:coreProperties>
</file>