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Glass Antiqua" charset="1" panose="02000506000000020004"/>
      <p:regular r:id="rId10"/>
    </p:embeddedFont>
    <p:embeddedFont>
      <p:font typeface="League Gothic" charset="1" panose="00000500000000000000"/>
      <p:regular r:id="rId11"/>
    </p:embeddedFont>
    <p:embeddedFont>
      <p:font typeface="League Gothic Italics" charset="1" panose="00000500000000000000"/>
      <p:regular r:id="rId12"/>
    </p:embeddedFont>
    <p:embeddedFont>
      <p:font typeface="Arimo" charset="1" panose="020B0604020202020204"/>
      <p:regular r:id="rId13"/>
    </p:embeddedFont>
    <p:embeddedFont>
      <p:font typeface="Arimo Bold" charset="1" panose="020B0704020202020204"/>
      <p:regular r:id="rId14"/>
    </p:embeddedFont>
    <p:embeddedFont>
      <p:font typeface="Arimo Italics" charset="1" panose="020B0604020202090204"/>
      <p:regular r:id="rId15"/>
    </p:embeddedFont>
    <p:embeddedFont>
      <p:font typeface="Arimo Bold Italics" charset="1" panose="020B0704020202090204"/>
      <p:regular r:id="rId16"/>
    </p:embeddedFont>
    <p:embeddedFont>
      <p:font typeface="Poppins Light" charset="1" panose="02000000000000000000"/>
      <p:regular r:id="rId17"/>
    </p:embeddedFont>
    <p:embeddedFont>
      <p:font typeface="Poppins Light Bold" charset="1" panose="02000000000000000000"/>
      <p:regular r:id="rId18"/>
    </p:embeddedFont>
    <p:embeddedFont>
      <p:font typeface="Ibarra Real Nova" charset="1" panose="00000500000000000000"/>
      <p:regular r:id="rId19"/>
    </p:embeddedFont>
    <p:embeddedFont>
      <p:font typeface="Ibarra Real Nova Bold" charset="1" panose="00000800000000000000"/>
      <p:regular r:id="rId20"/>
    </p:embeddedFont>
    <p:embeddedFont>
      <p:font typeface="Ibarra Real Nova Italics" charset="1" panose="00000500000000000000"/>
      <p:regular r:id="rId21"/>
    </p:embeddedFont>
    <p:embeddedFont>
      <p:font typeface="Ibarra Real Nova Bold Italics" charset="1" panose="00000800000000000000"/>
      <p:regular r:id="rId22"/>
    </p:embeddedFont>
    <p:embeddedFont>
      <p:font typeface="Horizon" charset="1" panose="02000500000000000000"/>
      <p:regular r:id="rId23"/>
    </p:embeddedFont>
    <p:embeddedFont>
      <p:font typeface="Carelia" charset="1" panose="00000500000000000000"/>
      <p:regular r:id="rId24"/>
    </p:embeddedFont>
    <p:embeddedFont>
      <p:font typeface="Carelia Italics" charset="1" panose="000005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jpeg" Type="http://schemas.openxmlformats.org/officeDocument/2006/relationships/image"/><Relationship Id="rId4" Target="../media/image6.png" Type="http://schemas.openxmlformats.org/officeDocument/2006/relationships/image"/><Relationship Id="rId5" Target="../media/image13.png" Type="http://schemas.openxmlformats.org/officeDocument/2006/relationships/image"/><Relationship Id="rId6" Target="../media/image4.jpeg" Type="http://schemas.openxmlformats.org/officeDocument/2006/relationships/image"/><Relationship Id="rId7" Target="../media/image3.pn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4.jpeg" Type="http://schemas.openxmlformats.org/officeDocument/2006/relationships/image"/><Relationship Id="rId5" Target="../media/image3.png" Type="http://schemas.openxmlformats.org/officeDocument/2006/relationships/image"/><Relationship Id="rId6" Target="../media/image7.png" Type="http://schemas.openxmlformats.org/officeDocument/2006/relationships/image"/><Relationship Id="rId7" Target="../media/image1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7.jpeg" Type="http://schemas.openxmlformats.org/officeDocument/2006/relationships/image"/><Relationship Id="rId2" Target="../media/image1.jpeg" Type="http://schemas.openxmlformats.org/officeDocument/2006/relationships/image"/><Relationship Id="rId3" Target="../media/image5.jpeg" Type="http://schemas.openxmlformats.org/officeDocument/2006/relationships/image"/><Relationship Id="rId4" Target="../media/image6.png" Type="http://schemas.openxmlformats.org/officeDocument/2006/relationships/image"/><Relationship Id="rId5" Target="../media/image2.jpeg" Type="http://schemas.openxmlformats.org/officeDocument/2006/relationships/image"/><Relationship Id="rId6" Target="../media/image3.png" Type="http://schemas.openxmlformats.org/officeDocument/2006/relationships/image"/><Relationship Id="rId7" Target="../media/image4.jpeg" Type="http://schemas.openxmlformats.org/officeDocument/2006/relationships/image"/><Relationship Id="rId8" Target="../media/image13.png" Type="http://schemas.openxmlformats.org/officeDocument/2006/relationships/image"/><Relationship Id="rId9" Target="../media/image1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20.png" Type="http://schemas.openxmlformats.org/officeDocument/2006/relationships/image"/><Relationship Id="rId12" Target="../media/image12.png" Type="http://schemas.openxmlformats.org/officeDocument/2006/relationships/image"/><Relationship Id="rId13" Target="../media/image8.png" Type="http://schemas.openxmlformats.org/officeDocument/2006/relationships/image"/><Relationship Id="rId14" Target="../media/image9.png" Type="http://schemas.openxmlformats.org/officeDocument/2006/relationships/image"/><Relationship Id="rId15" Target="../media/image21.jpeg" Type="http://schemas.openxmlformats.org/officeDocument/2006/relationships/image"/><Relationship Id="rId2" Target="../media/image1.jpeg" Type="http://schemas.openxmlformats.org/officeDocument/2006/relationships/image"/><Relationship Id="rId3" Target="../media/image4.jpeg" Type="http://schemas.openxmlformats.org/officeDocument/2006/relationships/image"/><Relationship Id="rId4" Target="../media/image3.png" Type="http://schemas.openxmlformats.org/officeDocument/2006/relationships/image"/><Relationship Id="rId5" Target="../media/image5.jpeg" Type="http://schemas.openxmlformats.org/officeDocument/2006/relationships/image"/><Relationship Id="rId6" Target="../media/image6.png" Type="http://schemas.openxmlformats.org/officeDocument/2006/relationships/image"/><Relationship Id="rId7" Target="../media/image18.png" Type="http://schemas.openxmlformats.org/officeDocument/2006/relationships/image"/><Relationship Id="rId8" Target="../media/image7.png" Type="http://schemas.openxmlformats.org/officeDocument/2006/relationships/image"/><Relationship Id="rId9" Target="../media/image19.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22.jpeg" Type="http://schemas.openxmlformats.org/officeDocument/2006/relationships/image"/><Relationship Id="rId2" Target="../media/image1.jpeg" Type="http://schemas.openxmlformats.org/officeDocument/2006/relationships/image"/><Relationship Id="rId3" Target="../media/image5.jpeg" Type="http://schemas.openxmlformats.org/officeDocument/2006/relationships/image"/><Relationship Id="rId4" Target="../media/image6.png" Type="http://schemas.openxmlformats.org/officeDocument/2006/relationships/image"/><Relationship Id="rId5" Target="../media/image2.jpeg" Type="http://schemas.openxmlformats.org/officeDocument/2006/relationships/image"/><Relationship Id="rId6" Target="../media/image3.png" Type="http://schemas.openxmlformats.org/officeDocument/2006/relationships/image"/><Relationship Id="rId7" Target="../media/image4.jpeg" Type="http://schemas.openxmlformats.org/officeDocument/2006/relationships/image"/><Relationship Id="rId8" Target="../media/image13.png" Type="http://schemas.openxmlformats.org/officeDocument/2006/relationships/image"/><Relationship Id="rId9" Target="../media/image16.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20.png" Type="http://schemas.openxmlformats.org/officeDocument/2006/relationships/image"/><Relationship Id="rId12" Target="../media/image12.png" Type="http://schemas.openxmlformats.org/officeDocument/2006/relationships/image"/><Relationship Id="rId13" Target="../media/image8.png" Type="http://schemas.openxmlformats.org/officeDocument/2006/relationships/image"/><Relationship Id="rId14" Target="../media/image9.png" Type="http://schemas.openxmlformats.org/officeDocument/2006/relationships/image"/><Relationship Id="rId15" Target="../media/image23.jpeg" Type="http://schemas.openxmlformats.org/officeDocument/2006/relationships/image"/><Relationship Id="rId2" Target="../media/image1.jpeg" Type="http://schemas.openxmlformats.org/officeDocument/2006/relationships/image"/><Relationship Id="rId3" Target="../media/image4.jpeg" Type="http://schemas.openxmlformats.org/officeDocument/2006/relationships/image"/><Relationship Id="rId4" Target="../media/image3.png" Type="http://schemas.openxmlformats.org/officeDocument/2006/relationships/image"/><Relationship Id="rId5" Target="../media/image5.jpeg" Type="http://schemas.openxmlformats.org/officeDocument/2006/relationships/image"/><Relationship Id="rId6" Target="../media/image6.png" Type="http://schemas.openxmlformats.org/officeDocument/2006/relationships/image"/><Relationship Id="rId7" Target="../media/image18.png" Type="http://schemas.openxmlformats.org/officeDocument/2006/relationships/image"/><Relationship Id="rId8" Target="../media/image7.png" Type="http://schemas.openxmlformats.org/officeDocument/2006/relationships/image"/><Relationship Id="rId9" Target="../media/image19.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a:grpSpLocks noChangeAspect="true"/>
          </p:cNvGrpSpPr>
          <p:nvPr/>
        </p:nvGrpSpPr>
        <p:grpSpPr>
          <a:xfrm rot="275401">
            <a:off x="3222365" y="963515"/>
            <a:ext cx="12070546" cy="8359971"/>
            <a:chOff x="0" y="0"/>
            <a:chExt cx="3429000" cy="2374900"/>
          </a:xfrm>
        </p:grpSpPr>
        <p:sp>
          <p:nvSpPr>
            <p:cNvPr name="Freeform 4" id="4"/>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0" r="0" b="0"/>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2183834">
            <a:off x="2786027" y="2157359"/>
            <a:ext cx="9169826" cy="6350954"/>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0" t="-278" r="0" b="-278"/>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9" id="9"/>
          <p:cNvGrpSpPr>
            <a:grpSpLocks noChangeAspect="true"/>
          </p:cNvGrpSpPr>
          <p:nvPr/>
        </p:nvGrpSpPr>
        <p:grpSpPr>
          <a:xfrm rot="-10101156">
            <a:off x="10789186" y="1079477"/>
            <a:ext cx="4921956" cy="7315995"/>
            <a:chOff x="0" y="0"/>
            <a:chExt cx="3175000" cy="4719320"/>
          </a:xfrm>
        </p:grpSpPr>
        <p:sp>
          <p:nvSpPr>
            <p:cNvPr name="Freeform 10" id="10"/>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t="0" r="-237551" b="0"/>
              </a:stretch>
            </a:blipFill>
          </p:spPr>
        </p:sp>
        <p:sp>
          <p:nvSpPr>
            <p:cNvPr name="Freeform 11" id="11"/>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7"/>
              <a:stretch>
                <a:fillRect l="-4322" t="-3535" r="-518" b="0"/>
              </a:stretch>
            </a:blipFill>
          </p:spPr>
        </p:sp>
      </p:grpSp>
      <p:sp>
        <p:nvSpPr>
          <p:cNvPr name="Freeform 12" id="12"/>
          <p:cNvSpPr/>
          <p:nvPr/>
        </p:nvSpPr>
        <p:spPr>
          <a:xfrm flipH="false" flipV="false" rot="-296991">
            <a:off x="3055702" y="1435689"/>
            <a:ext cx="12128005" cy="7794293"/>
          </a:xfrm>
          <a:custGeom>
            <a:avLst/>
            <a:gdLst/>
            <a:ahLst/>
            <a:cxnLst/>
            <a:rect r="r" b="b" t="t" l="l"/>
            <a:pathLst>
              <a:path h="7794293" w="12128005">
                <a:moveTo>
                  <a:pt x="0" y="0"/>
                </a:moveTo>
                <a:lnTo>
                  <a:pt x="12128006" y="0"/>
                </a:lnTo>
                <a:lnTo>
                  <a:pt x="12128006" y="7794293"/>
                </a:lnTo>
                <a:lnTo>
                  <a:pt x="0" y="7794293"/>
                </a:lnTo>
                <a:lnTo>
                  <a:pt x="0" y="0"/>
                </a:lnTo>
                <a:close/>
              </a:path>
            </a:pathLst>
          </a:custGeom>
          <a:blipFill>
            <a:blip r:embed="rId8"/>
            <a:stretch>
              <a:fillRect l="0" t="0" r="0" b="0"/>
            </a:stretch>
          </a:blipFill>
        </p:spPr>
      </p:sp>
      <p:sp>
        <p:nvSpPr>
          <p:cNvPr name="Freeform 13" id="13"/>
          <p:cNvSpPr/>
          <p:nvPr/>
        </p:nvSpPr>
        <p:spPr>
          <a:xfrm flipH="false" flipV="false" rot="-2700000">
            <a:off x="-3021635" y="2042349"/>
            <a:ext cx="5117166" cy="1272895"/>
          </a:xfrm>
          <a:custGeom>
            <a:avLst/>
            <a:gdLst/>
            <a:ahLst/>
            <a:cxnLst/>
            <a:rect r="r" b="b" t="t" l="l"/>
            <a:pathLst>
              <a:path h="1272895" w="5117166">
                <a:moveTo>
                  <a:pt x="0" y="0"/>
                </a:moveTo>
                <a:lnTo>
                  <a:pt x="5117167" y="0"/>
                </a:lnTo>
                <a:lnTo>
                  <a:pt x="5117167" y="1272895"/>
                </a:lnTo>
                <a:lnTo>
                  <a:pt x="0" y="1272895"/>
                </a:lnTo>
                <a:lnTo>
                  <a:pt x="0" y="0"/>
                </a:lnTo>
                <a:close/>
              </a:path>
            </a:pathLst>
          </a:custGeom>
          <a:blipFill>
            <a:blip r:embed="rId9"/>
            <a:stretch>
              <a:fillRect l="0" t="0" r="0" b="0"/>
            </a:stretch>
          </a:blipFill>
        </p:spPr>
      </p:sp>
      <p:sp>
        <p:nvSpPr>
          <p:cNvPr name="Freeform 14" id="14"/>
          <p:cNvSpPr/>
          <p:nvPr/>
        </p:nvSpPr>
        <p:spPr>
          <a:xfrm flipH="false" flipV="false" rot="-3569674">
            <a:off x="-2435523" y="-1078537"/>
            <a:ext cx="3944942" cy="3875906"/>
          </a:xfrm>
          <a:custGeom>
            <a:avLst/>
            <a:gdLst/>
            <a:ahLst/>
            <a:cxnLst/>
            <a:rect r="r" b="b" t="t" l="l"/>
            <a:pathLst>
              <a:path h="3875906" w="3944942">
                <a:moveTo>
                  <a:pt x="0" y="0"/>
                </a:moveTo>
                <a:lnTo>
                  <a:pt x="3944943" y="0"/>
                </a:lnTo>
                <a:lnTo>
                  <a:pt x="3944943" y="3875906"/>
                </a:lnTo>
                <a:lnTo>
                  <a:pt x="0" y="3875906"/>
                </a:lnTo>
                <a:lnTo>
                  <a:pt x="0" y="0"/>
                </a:lnTo>
                <a:close/>
              </a:path>
            </a:pathLst>
          </a:custGeom>
          <a:blipFill>
            <a:blip r:embed="rId10"/>
            <a:stretch>
              <a:fillRect l="0" t="0" r="0" b="0"/>
            </a:stretch>
          </a:blipFill>
        </p:spPr>
      </p:sp>
      <p:sp>
        <p:nvSpPr>
          <p:cNvPr name="Freeform 15" id="15"/>
          <p:cNvSpPr/>
          <p:nvPr/>
        </p:nvSpPr>
        <p:spPr>
          <a:xfrm flipH="false" flipV="false" rot="1025603">
            <a:off x="-1458512" y="7218919"/>
            <a:ext cx="4019186" cy="6136162"/>
          </a:xfrm>
          <a:custGeom>
            <a:avLst/>
            <a:gdLst/>
            <a:ahLst/>
            <a:cxnLst/>
            <a:rect r="r" b="b" t="t" l="l"/>
            <a:pathLst>
              <a:path h="6136162" w="4019186">
                <a:moveTo>
                  <a:pt x="0" y="0"/>
                </a:moveTo>
                <a:lnTo>
                  <a:pt x="4019186" y="0"/>
                </a:lnTo>
                <a:lnTo>
                  <a:pt x="4019186" y="6136162"/>
                </a:lnTo>
                <a:lnTo>
                  <a:pt x="0" y="6136162"/>
                </a:lnTo>
                <a:lnTo>
                  <a:pt x="0" y="0"/>
                </a:lnTo>
                <a:close/>
              </a:path>
            </a:pathLst>
          </a:custGeom>
          <a:blipFill>
            <a:blip r:embed="rId11"/>
            <a:stretch>
              <a:fillRect l="0" t="0" r="0" b="0"/>
            </a:stretch>
          </a:blipFill>
        </p:spPr>
      </p:sp>
      <p:sp>
        <p:nvSpPr>
          <p:cNvPr name="Freeform 16" id="16"/>
          <p:cNvSpPr/>
          <p:nvPr/>
        </p:nvSpPr>
        <p:spPr>
          <a:xfrm flipH="false" flipV="false" rot="-160405">
            <a:off x="15845490" y="7257103"/>
            <a:ext cx="3507936" cy="4278879"/>
          </a:xfrm>
          <a:custGeom>
            <a:avLst/>
            <a:gdLst/>
            <a:ahLst/>
            <a:cxnLst/>
            <a:rect r="r" b="b" t="t" l="l"/>
            <a:pathLst>
              <a:path h="4278879" w="3507936">
                <a:moveTo>
                  <a:pt x="0" y="0"/>
                </a:moveTo>
                <a:lnTo>
                  <a:pt x="3507935" y="0"/>
                </a:lnTo>
                <a:lnTo>
                  <a:pt x="3507935" y="4278879"/>
                </a:lnTo>
                <a:lnTo>
                  <a:pt x="0" y="4278879"/>
                </a:lnTo>
                <a:lnTo>
                  <a:pt x="0" y="0"/>
                </a:lnTo>
                <a:close/>
              </a:path>
            </a:pathLst>
          </a:custGeom>
          <a:blipFill>
            <a:blip r:embed="rId12"/>
            <a:stretch>
              <a:fillRect l="0" t="0" r="0" b="0"/>
            </a:stretch>
          </a:blipFill>
        </p:spPr>
      </p:sp>
      <p:sp>
        <p:nvSpPr>
          <p:cNvPr name="TextBox 17" id="17"/>
          <p:cNvSpPr txBox="true"/>
          <p:nvPr/>
        </p:nvSpPr>
        <p:spPr>
          <a:xfrm rot="-295103">
            <a:off x="4944209" y="3179216"/>
            <a:ext cx="8360231" cy="2375758"/>
          </a:xfrm>
          <a:prstGeom prst="rect">
            <a:avLst/>
          </a:prstGeom>
        </p:spPr>
        <p:txBody>
          <a:bodyPr anchor="t" rtlCol="false" tIns="0" lIns="0" bIns="0" rIns="0">
            <a:spAutoFit/>
          </a:bodyPr>
          <a:lstStyle/>
          <a:p>
            <a:pPr algn="ctr">
              <a:lnSpc>
                <a:spcPts val="9161"/>
              </a:lnSpc>
            </a:pPr>
            <a:r>
              <a:rPr lang="en-US" sz="9348">
                <a:solidFill>
                  <a:srgbClr val="605048"/>
                </a:solidFill>
                <a:ea typeface="Carelia"/>
              </a:rPr>
              <a:t>只要你覺得美，那就是藝術</a:t>
            </a:r>
          </a:p>
        </p:txBody>
      </p:sp>
      <p:sp>
        <p:nvSpPr>
          <p:cNvPr name="TextBox 18" id="18"/>
          <p:cNvSpPr txBox="true"/>
          <p:nvPr/>
        </p:nvSpPr>
        <p:spPr>
          <a:xfrm rot="-316139">
            <a:off x="5994070" y="6105884"/>
            <a:ext cx="6242139" cy="786764"/>
          </a:xfrm>
          <a:prstGeom prst="rect">
            <a:avLst/>
          </a:prstGeom>
        </p:spPr>
        <p:txBody>
          <a:bodyPr anchor="t" rtlCol="false" tIns="0" lIns="0" bIns="0" rIns="0">
            <a:spAutoFit/>
          </a:bodyPr>
          <a:lstStyle/>
          <a:p>
            <a:pPr algn="ctr">
              <a:lnSpc>
                <a:spcPts val="6480"/>
              </a:lnSpc>
            </a:pPr>
            <a:r>
              <a:rPr lang="en-US" sz="4500" spc="45">
                <a:solidFill>
                  <a:srgbClr val="605048"/>
                </a:solidFill>
                <a:latin typeface="League Gothic"/>
                <a:ea typeface="League Gothic"/>
              </a:rPr>
              <a:t>國企三A吳青香411024281</a:t>
            </a:r>
          </a:p>
        </p:txBody>
      </p:sp>
      <p:sp>
        <p:nvSpPr>
          <p:cNvPr name="Freeform 19" id="19"/>
          <p:cNvSpPr/>
          <p:nvPr/>
        </p:nvSpPr>
        <p:spPr>
          <a:xfrm flipH="false" flipV="false" rot="-6273966">
            <a:off x="15633257" y="879567"/>
            <a:ext cx="5117166" cy="1272895"/>
          </a:xfrm>
          <a:custGeom>
            <a:avLst/>
            <a:gdLst/>
            <a:ahLst/>
            <a:cxnLst/>
            <a:rect r="r" b="b" t="t" l="l"/>
            <a:pathLst>
              <a:path h="1272895" w="5117166">
                <a:moveTo>
                  <a:pt x="0" y="0"/>
                </a:moveTo>
                <a:lnTo>
                  <a:pt x="5117166" y="0"/>
                </a:lnTo>
                <a:lnTo>
                  <a:pt x="5117166" y="1272895"/>
                </a:lnTo>
                <a:lnTo>
                  <a:pt x="0" y="1272895"/>
                </a:lnTo>
                <a:lnTo>
                  <a:pt x="0" y="0"/>
                </a:lnTo>
                <a:close/>
              </a:path>
            </a:pathLst>
          </a:custGeom>
          <a:blipFill>
            <a:blip r:embed="rId9"/>
            <a:stretch>
              <a:fillRect l="0" t="0" r="0" b="0"/>
            </a:stretch>
          </a:blipFill>
        </p:spPr>
      </p:sp>
      <p:sp>
        <p:nvSpPr>
          <p:cNvPr name="Freeform 20" id="20"/>
          <p:cNvSpPr/>
          <p:nvPr/>
        </p:nvSpPr>
        <p:spPr>
          <a:xfrm flipH="false" flipV="false" rot="27259">
            <a:off x="8362120" y="1519537"/>
            <a:ext cx="891928" cy="908972"/>
          </a:xfrm>
          <a:custGeom>
            <a:avLst/>
            <a:gdLst/>
            <a:ahLst/>
            <a:cxnLst/>
            <a:rect r="r" b="b" t="t" l="l"/>
            <a:pathLst>
              <a:path h="908972" w="891928">
                <a:moveTo>
                  <a:pt x="0" y="0"/>
                </a:moveTo>
                <a:lnTo>
                  <a:pt x="891929" y="0"/>
                </a:lnTo>
                <a:lnTo>
                  <a:pt x="891929" y="908971"/>
                </a:lnTo>
                <a:lnTo>
                  <a:pt x="0" y="908971"/>
                </a:lnTo>
                <a:lnTo>
                  <a:pt x="0" y="0"/>
                </a:lnTo>
                <a:close/>
              </a:path>
            </a:pathLst>
          </a:custGeom>
          <a:blipFill>
            <a:blip r:embed="rId13"/>
            <a:stretch>
              <a:fillRect l="0" t="0" r="0" b="0"/>
            </a:stretch>
          </a:blipFill>
        </p:spPr>
      </p:sp>
      <p:sp>
        <p:nvSpPr>
          <p:cNvPr name="TextBox 21" id="21"/>
          <p:cNvSpPr txBox="true"/>
          <p:nvPr/>
        </p:nvSpPr>
        <p:spPr>
          <a:xfrm rot="0">
            <a:off x="6135202" y="9329868"/>
            <a:ext cx="6184933" cy="613411"/>
          </a:xfrm>
          <a:prstGeom prst="rect">
            <a:avLst/>
          </a:prstGeom>
        </p:spPr>
        <p:txBody>
          <a:bodyPr anchor="t" rtlCol="false" tIns="0" lIns="0" bIns="0" rIns="0">
            <a:spAutoFit/>
          </a:bodyPr>
          <a:lstStyle/>
          <a:p>
            <a:pPr algn="ctr">
              <a:lnSpc>
                <a:spcPts val="5039"/>
              </a:lnSpc>
            </a:pPr>
            <a:r>
              <a:rPr lang="en-US" sz="3599" spc="647">
                <a:solidFill>
                  <a:srgbClr val="000000"/>
                </a:solidFill>
                <a:ea typeface="Poppins Light"/>
              </a:rPr>
              <a:t>自然與藝術實踐期末作業</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a:grpSpLocks noChangeAspect="true"/>
          </p:cNvGrpSpPr>
          <p:nvPr/>
        </p:nvGrpSpPr>
        <p:grpSpPr>
          <a:xfrm rot="-3883786">
            <a:off x="13894499" y="-2467376"/>
            <a:ext cx="4146901" cy="6163954"/>
            <a:chOff x="0" y="0"/>
            <a:chExt cx="3175000" cy="4719320"/>
          </a:xfrm>
        </p:grpSpPr>
        <p:sp>
          <p:nvSpPr>
            <p:cNvPr name="Freeform 4" id="4"/>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t="0" r="-237551" b="0"/>
              </a:stretch>
            </a:blipFill>
          </p:spPr>
        </p:sp>
        <p:sp>
          <p:nvSpPr>
            <p:cNvPr name="Freeform 5" id="5"/>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4"/>
              <a:stretch>
                <a:fillRect l="-4322" t="-3535" r="-518" b="0"/>
              </a:stretch>
            </a:blipFill>
          </p:spPr>
        </p:sp>
      </p:grpSp>
      <p:sp>
        <p:nvSpPr>
          <p:cNvPr name="Freeform 6" id="6"/>
          <p:cNvSpPr/>
          <p:nvPr/>
        </p:nvSpPr>
        <p:spPr>
          <a:xfrm flipH="false" flipV="false" rot="0">
            <a:off x="4516119" y="1477337"/>
            <a:ext cx="9255763" cy="7961133"/>
          </a:xfrm>
          <a:custGeom>
            <a:avLst/>
            <a:gdLst/>
            <a:ahLst/>
            <a:cxnLst/>
            <a:rect r="r" b="b" t="t" l="l"/>
            <a:pathLst>
              <a:path h="7961133" w="9255763">
                <a:moveTo>
                  <a:pt x="0" y="0"/>
                </a:moveTo>
                <a:lnTo>
                  <a:pt x="9255762" y="0"/>
                </a:lnTo>
                <a:lnTo>
                  <a:pt x="9255762" y="7961133"/>
                </a:lnTo>
                <a:lnTo>
                  <a:pt x="0" y="7961133"/>
                </a:lnTo>
                <a:lnTo>
                  <a:pt x="0" y="0"/>
                </a:lnTo>
                <a:close/>
              </a:path>
            </a:pathLst>
          </a:custGeom>
          <a:blipFill>
            <a:blip r:embed="rId5"/>
            <a:stretch>
              <a:fillRect l="0" t="0" r="0" b="0"/>
            </a:stretch>
          </a:blipFill>
        </p:spPr>
      </p:sp>
      <p:sp>
        <p:nvSpPr>
          <p:cNvPr name="TextBox 7" id="7"/>
          <p:cNvSpPr txBox="true"/>
          <p:nvPr/>
        </p:nvSpPr>
        <p:spPr>
          <a:xfrm rot="0">
            <a:off x="4846788" y="3352255"/>
            <a:ext cx="8594423" cy="812378"/>
          </a:xfrm>
          <a:prstGeom prst="rect">
            <a:avLst/>
          </a:prstGeom>
        </p:spPr>
        <p:txBody>
          <a:bodyPr anchor="t" rtlCol="false" tIns="0" lIns="0" bIns="0" rIns="0">
            <a:spAutoFit/>
          </a:bodyPr>
          <a:lstStyle/>
          <a:p>
            <a:pPr algn="ctr">
              <a:lnSpc>
                <a:spcPts val="6673"/>
              </a:lnSpc>
            </a:pPr>
            <a:r>
              <a:rPr lang="en-US" sz="4766" spc="128">
                <a:solidFill>
                  <a:srgbClr val="605048"/>
                </a:solidFill>
                <a:ea typeface="Carelia"/>
              </a:rPr>
              <a:t>策展論述：你的創造就是藝術</a:t>
            </a:r>
          </a:p>
        </p:txBody>
      </p:sp>
      <p:sp>
        <p:nvSpPr>
          <p:cNvPr name="TextBox 8" id="8"/>
          <p:cNvSpPr txBox="true"/>
          <p:nvPr/>
        </p:nvSpPr>
        <p:spPr>
          <a:xfrm rot="0">
            <a:off x="5994201" y="4495867"/>
            <a:ext cx="6303545" cy="3322320"/>
          </a:xfrm>
          <a:prstGeom prst="rect">
            <a:avLst/>
          </a:prstGeom>
        </p:spPr>
        <p:txBody>
          <a:bodyPr anchor="t" rtlCol="false" tIns="0" lIns="0" bIns="0" rIns="0">
            <a:spAutoFit/>
          </a:bodyPr>
          <a:lstStyle/>
          <a:p>
            <a:pPr algn="ctr">
              <a:lnSpc>
                <a:spcPts val="3779"/>
              </a:lnSpc>
            </a:pPr>
            <a:r>
              <a:rPr lang="en-US" sz="2699">
                <a:solidFill>
                  <a:srgbClr val="605048"/>
                </a:solidFill>
                <a:ea typeface="Glacial Indifference"/>
              </a:rPr>
              <a:t>人類的創造力確實是藝術靈感的主要來源。這種能力使我們能夠表達思想、感受、經歷等一切，並創造出獨特的個人作品。創造力是藝術的來源和強大動力。藝術不僅僅是創造美麗的東西，而是透過創造力和熱情來表達自己。這是關於創造你喜歡的東西並描述你自己的感受和想法。</a:t>
            </a:r>
          </a:p>
        </p:txBody>
      </p:sp>
      <p:grpSp>
        <p:nvGrpSpPr>
          <p:cNvPr name="Group 9" id="9"/>
          <p:cNvGrpSpPr>
            <a:grpSpLocks noChangeAspect="true"/>
          </p:cNvGrpSpPr>
          <p:nvPr/>
        </p:nvGrpSpPr>
        <p:grpSpPr>
          <a:xfrm rot="6438578">
            <a:off x="632588" y="6941815"/>
            <a:ext cx="4146901" cy="6163954"/>
            <a:chOff x="0" y="0"/>
            <a:chExt cx="3175000" cy="4719320"/>
          </a:xfrm>
        </p:grpSpPr>
        <p:sp>
          <p:nvSpPr>
            <p:cNvPr name="Freeform 10" id="10"/>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t="0" r="-237551" b="0"/>
              </a:stretch>
            </a:blipFill>
          </p:spPr>
        </p:sp>
        <p:sp>
          <p:nvSpPr>
            <p:cNvPr name="Freeform 11" id="11"/>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4"/>
              <a:stretch>
                <a:fillRect l="-4322" t="-3535" r="-518" b="0"/>
              </a:stretch>
            </a:blipFill>
          </p:spPr>
        </p:sp>
      </p:grpSp>
      <p:grpSp>
        <p:nvGrpSpPr>
          <p:cNvPr name="Group 12" id="12"/>
          <p:cNvGrpSpPr>
            <a:grpSpLocks noChangeAspect="true"/>
          </p:cNvGrpSpPr>
          <p:nvPr/>
        </p:nvGrpSpPr>
        <p:grpSpPr>
          <a:xfrm rot="-7307119">
            <a:off x="-6472809" y="5921589"/>
            <a:ext cx="10902197" cy="7550781"/>
            <a:chOff x="0" y="0"/>
            <a:chExt cx="3429000" cy="2374900"/>
          </a:xfrm>
        </p:grpSpPr>
        <p:sp>
          <p:nvSpPr>
            <p:cNvPr name="Freeform 13" id="13"/>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0" t="-278" r="0" b="-278"/>
              </a:stretch>
            </a:blipFill>
          </p:spPr>
        </p:sp>
        <p:sp>
          <p:nvSpPr>
            <p:cNvPr name="Freeform 14" id="14"/>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name="Group 15" id="15"/>
          <p:cNvGrpSpPr>
            <a:grpSpLocks noChangeAspect="true"/>
          </p:cNvGrpSpPr>
          <p:nvPr/>
        </p:nvGrpSpPr>
        <p:grpSpPr>
          <a:xfrm rot="-7307119">
            <a:off x="13862558" y="-3533092"/>
            <a:ext cx="10902197" cy="7550781"/>
            <a:chOff x="0" y="0"/>
            <a:chExt cx="3429000" cy="2374900"/>
          </a:xfrm>
        </p:grpSpPr>
        <p:sp>
          <p:nvSpPr>
            <p:cNvPr name="Freeform 16" id="16"/>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0" t="-278" r="0" b="-278"/>
              </a:stretch>
            </a:blipFill>
          </p:spPr>
        </p:sp>
        <p:sp>
          <p:nvSpPr>
            <p:cNvPr name="Freeform 17" id="17"/>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name="Freeform 18" id="18"/>
          <p:cNvSpPr/>
          <p:nvPr/>
        </p:nvSpPr>
        <p:spPr>
          <a:xfrm flipH="false" flipV="false" rot="6388641">
            <a:off x="-1851477" y="-1782207"/>
            <a:ext cx="4019186" cy="6136162"/>
          </a:xfrm>
          <a:custGeom>
            <a:avLst/>
            <a:gdLst/>
            <a:ahLst/>
            <a:cxnLst/>
            <a:rect r="r" b="b" t="t" l="l"/>
            <a:pathLst>
              <a:path h="6136162" w="4019186">
                <a:moveTo>
                  <a:pt x="0" y="0"/>
                </a:moveTo>
                <a:lnTo>
                  <a:pt x="4019186" y="0"/>
                </a:lnTo>
                <a:lnTo>
                  <a:pt x="4019186" y="6136163"/>
                </a:lnTo>
                <a:lnTo>
                  <a:pt x="0" y="6136163"/>
                </a:lnTo>
                <a:lnTo>
                  <a:pt x="0" y="0"/>
                </a:lnTo>
                <a:close/>
              </a:path>
            </a:pathLst>
          </a:custGeom>
          <a:blipFill>
            <a:blip r:embed="rId8"/>
            <a:stretch>
              <a:fillRect l="0" t="0" r="0" b="0"/>
            </a:stretch>
          </a:blipFill>
        </p:spPr>
      </p:sp>
      <p:sp>
        <p:nvSpPr>
          <p:cNvPr name="Freeform 19" id="19"/>
          <p:cNvSpPr/>
          <p:nvPr/>
        </p:nvSpPr>
        <p:spPr>
          <a:xfrm flipH="false" flipV="false" rot="-160405">
            <a:off x="15165536" y="6265084"/>
            <a:ext cx="3507936" cy="4278879"/>
          </a:xfrm>
          <a:custGeom>
            <a:avLst/>
            <a:gdLst/>
            <a:ahLst/>
            <a:cxnLst/>
            <a:rect r="r" b="b" t="t" l="l"/>
            <a:pathLst>
              <a:path h="4278879" w="3507936">
                <a:moveTo>
                  <a:pt x="0" y="0"/>
                </a:moveTo>
                <a:lnTo>
                  <a:pt x="3507936" y="0"/>
                </a:lnTo>
                <a:lnTo>
                  <a:pt x="3507936" y="4278879"/>
                </a:lnTo>
                <a:lnTo>
                  <a:pt x="0" y="4278879"/>
                </a:lnTo>
                <a:lnTo>
                  <a:pt x="0" y="0"/>
                </a:lnTo>
                <a:close/>
              </a:path>
            </a:pathLst>
          </a:custGeom>
          <a:blipFill>
            <a:blip r:embed="rId9"/>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3810881" y="4241673"/>
            <a:ext cx="10666238" cy="2030091"/>
          </a:xfrm>
          <a:prstGeom prst="rect">
            <a:avLst/>
          </a:prstGeom>
        </p:spPr>
        <p:txBody>
          <a:bodyPr anchor="t" rtlCol="false" tIns="0" lIns="0" bIns="0" rIns="0">
            <a:spAutoFit/>
          </a:bodyPr>
          <a:lstStyle/>
          <a:p>
            <a:pPr algn="ctr" marL="0" indent="0" lvl="0">
              <a:lnSpc>
                <a:spcPts val="14689"/>
              </a:lnSpc>
            </a:pPr>
            <a:r>
              <a:rPr lang="en-US" sz="12999" spc="311">
                <a:solidFill>
                  <a:srgbClr val="605048"/>
                </a:solidFill>
                <a:ea typeface="Horizon"/>
              </a:rPr>
              <a:t>作品</a:t>
            </a:r>
          </a:p>
        </p:txBody>
      </p:sp>
      <p:sp>
        <p:nvSpPr>
          <p:cNvPr name="Freeform 4" id="4"/>
          <p:cNvSpPr/>
          <p:nvPr/>
        </p:nvSpPr>
        <p:spPr>
          <a:xfrm flipH="true" flipV="false" rot="4121768">
            <a:off x="-1153696" y="-278026"/>
            <a:ext cx="3009155" cy="3761444"/>
          </a:xfrm>
          <a:custGeom>
            <a:avLst/>
            <a:gdLst/>
            <a:ahLst/>
            <a:cxnLst/>
            <a:rect r="r" b="b" t="t" l="l"/>
            <a:pathLst>
              <a:path h="3761444" w="3009155">
                <a:moveTo>
                  <a:pt x="3009154" y="0"/>
                </a:moveTo>
                <a:lnTo>
                  <a:pt x="0" y="0"/>
                </a:lnTo>
                <a:lnTo>
                  <a:pt x="0" y="3761444"/>
                </a:lnTo>
                <a:lnTo>
                  <a:pt x="3009154" y="3761444"/>
                </a:lnTo>
                <a:lnTo>
                  <a:pt x="3009154" y="0"/>
                </a:lnTo>
                <a:close/>
              </a:path>
            </a:pathLst>
          </a:custGeom>
          <a:blipFill>
            <a:blip r:embed="rId3"/>
            <a:stretch>
              <a:fillRect l="0" t="0" r="0" b="0"/>
            </a:stretch>
          </a:blipFill>
        </p:spPr>
      </p:sp>
      <p:grpSp>
        <p:nvGrpSpPr>
          <p:cNvPr name="Group 5" id="5"/>
          <p:cNvGrpSpPr>
            <a:grpSpLocks noChangeAspect="true"/>
          </p:cNvGrpSpPr>
          <p:nvPr/>
        </p:nvGrpSpPr>
        <p:grpSpPr>
          <a:xfrm rot="-9710503">
            <a:off x="-3793871" y="8643049"/>
            <a:ext cx="10902197" cy="7550781"/>
            <a:chOff x="0" y="0"/>
            <a:chExt cx="3429000" cy="2374900"/>
          </a:xfrm>
        </p:grpSpPr>
        <p:sp>
          <p:nvSpPr>
            <p:cNvPr name="Freeform 6" id="6"/>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l="0" t="-278" r="0" b="-278"/>
              </a:stretch>
            </a:blipFill>
          </p:spPr>
        </p:sp>
        <p:sp>
          <p:nvSpPr>
            <p:cNvPr name="Freeform 7" id="7"/>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name="Freeform 8" id="8"/>
          <p:cNvSpPr/>
          <p:nvPr/>
        </p:nvSpPr>
        <p:spPr>
          <a:xfrm flipH="false" flipV="false" rot="4432255">
            <a:off x="14406487" y="376810"/>
            <a:ext cx="12128005" cy="7794293"/>
          </a:xfrm>
          <a:custGeom>
            <a:avLst/>
            <a:gdLst/>
            <a:ahLst/>
            <a:cxnLst/>
            <a:rect r="r" b="b" t="t" l="l"/>
            <a:pathLst>
              <a:path h="7794293" w="12128005">
                <a:moveTo>
                  <a:pt x="0" y="0"/>
                </a:moveTo>
                <a:lnTo>
                  <a:pt x="12128005" y="0"/>
                </a:lnTo>
                <a:lnTo>
                  <a:pt x="12128005" y="7794293"/>
                </a:lnTo>
                <a:lnTo>
                  <a:pt x="0" y="7794293"/>
                </a:lnTo>
                <a:lnTo>
                  <a:pt x="0" y="0"/>
                </a:lnTo>
                <a:close/>
              </a:path>
            </a:pathLst>
          </a:custGeom>
          <a:blipFill>
            <a:blip r:embed="rId6"/>
            <a:stretch>
              <a:fillRect l="0" t="0" r="0" b="0"/>
            </a:stretch>
          </a:blipFill>
        </p:spPr>
      </p:sp>
      <p:grpSp>
        <p:nvGrpSpPr>
          <p:cNvPr name="Group 9" id="9"/>
          <p:cNvGrpSpPr>
            <a:grpSpLocks noChangeAspect="true"/>
          </p:cNvGrpSpPr>
          <p:nvPr/>
        </p:nvGrpSpPr>
        <p:grpSpPr>
          <a:xfrm rot="-9144829">
            <a:off x="14174942" y="-4664222"/>
            <a:ext cx="10902197" cy="7550781"/>
            <a:chOff x="0" y="0"/>
            <a:chExt cx="3429000" cy="2374900"/>
          </a:xfrm>
        </p:grpSpPr>
        <p:sp>
          <p:nvSpPr>
            <p:cNvPr name="Freeform 10" id="10"/>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l="0" t="-278" r="0" b="-278"/>
              </a:stretch>
            </a:blipFill>
          </p:spPr>
        </p:sp>
        <p:sp>
          <p:nvSpPr>
            <p:cNvPr name="Freeform 11" id="11"/>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name="Freeform 12" id="12"/>
          <p:cNvSpPr/>
          <p:nvPr/>
        </p:nvSpPr>
        <p:spPr>
          <a:xfrm flipH="false" flipV="false" rot="-6875550">
            <a:off x="-7438727" y="5597915"/>
            <a:ext cx="12128005" cy="7794293"/>
          </a:xfrm>
          <a:custGeom>
            <a:avLst/>
            <a:gdLst/>
            <a:ahLst/>
            <a:cxnLst/>
            <a:rect r="r" b="b" t="t" l="l"/>
            <a:pathLst>
              <a:path h="7794293" w="12128005">
                <a:moveTo>
                  <a:pt x="0" y="0"/>
                </a:moveTo>
                <a:lnTo>
                  <a:pt x="12128005" y="0"/>
                </a:lnTo>
                <a:lnTo>
                  <a:pt x="12128005" y="7794293"/>
                </a:lnTo>
                <a:lnTo>
                  <a:pt x="0" y="7794293"/>
                </a:lnTo>
                <a:lnTo>
                  <a:pt x="0" y="0"/>
                </a:lnTo>
                <a:close/>
              </a:path>
            </a:pathLst>
          </a:custGeom>
          <a:blipFill>
            <a:blip r:embed="rId6"/>
            <a:stretch>
              <a:fillRect l="0" t="0" r="0" b="0"/>
            </a:stretch>
          </a:blipFill>
        </p:spPr>
      </p:sp>
      <p:sp>
        <p:nvSpPr>
          <p:cNvPr name="Freeform 13" id="13"/>
          <p:cNvSpPr/>
          <p:nvPr/>
        </p:nvSpPr>
        <p:spPr>
          <a:xfrm flipH="false" flipV="false" rot="-4471803">
            <a:off x="15199910" y="6581252"/>
            <a:ext cx="4731631" cy="7101886"/>
          </a:xfrm>
          <a:custGeom>
            <a:avLst/>
            <a:gdLst/>
            <a:ahLst/>
            <a:cxnLst/>
            <a:rect r="r" b="b" t="t" l="l"/>
            <a:pathLst>
              <a:path h="7101886" w="4731631">
                <a:moveTo>
                  <a:pt x="0" y="0"/>
                </a:moveTo>
                <a:lnTo>
                  <a:pt x="4731631" y="0"/>
                </a:lnTo>
                <a:lnTo>
                  <a:pt x="4731631" y="7101886"/>
                </a:lnTo>
                <a:lnTo>
                  <a:pt x="0" y="7101886"/>
                </a:lnTo>
                <a:lnTo>
                  <a:pt x="0" y="0"/>
                </a:lnTo>
                <a:close/>
              </a:path>
            </a:pathLst>
          </a:custGeom>
          <a:blipFill>
            <a:blip r:embed="rId7"/>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a:grpSpLocks noChangeAspect="true"/>
          </p:cNvGrpSpPr>
          <p:nvPr/>
        </p:nvGrpSpPr>
        <p:grpSpPr>
          <a:xfrm rot="1811569">
            <a:off x="15851568" y="6176323"/>
            <a:ext cx="4146901" cy="6163954"/>
            <a:chOff x="0" y="0"/>
            <a:chExt cx="3175000" cy="4719320"/>
          </a:xfrm>
        </p:grpSpPr>
        <p:sp>
          <p:nvSpPr>
            <p:cNvPr name="Freeform 4" id="4"/>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t="0" r="-237551" b="0"/>
              </a:stretch>
            </a:blipFill>
          </p:spPr>
        </p:sp>
        <p:sp>
          <p:nvSpPr>
            <p:cNvPr name="Freeform 5" id="5"/>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4"/>
              <a:stretch>
                <a:fillRect l="-4322" t="-3535" r="-518" b="0"/>
              </a:stretch>
            </a:blipFill>
          </p:spPr>
        </p:sp>
      </p:grpSp>
      <p:grpSp>
        <p:nvGrpSpPr>
          <p:cNvPr name="Group 6" id="6"/>
          <p:cNvGrpSpPr>
            <a:grpSpLocks noChangeAspect="true"/>
          </p:cNvGrpSpPr>
          <p:nvPr/>
        </p:nvGrpSpPr>
        <p:grpSpPr>
          <a:xfrm rot="-4946767">
            <a:off x="-2553911" y="546196"/>
            <a:ext cx="14011226" cy="9704071"/>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0" t="0" r="0" b="0"/>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name="Group 9" id="9"/>
          <p:cNvGrpSpPr>
            <a:grpSpLocks noChangeAspect="true"/>
          </p:cNvGrpSpPr>
          <p:nvPr/>
        </p:nvGrpSpPr>
        <p:grpSpPr>
          <a:xfrm rot="6375558">
            <a:off x="580266" y="-1593540"/>
            <a:ext cx="5260564" cy="7819303"/>
            <a:chOff x="0" y="0"/>
            <a:chExt cx="3175000" cy="4719320"/>
          </a:xfrm>
        </p:grpSpPr>
        <p:sp>
          <p:nvSpPr>
            <p:cNvPr name="Freeform 10" id="10"/>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t="0" r="-237551" b="0"/>
              </a:stretch>
            </a:blipFill>
          </p:spPr>
        </p:sp>
        <p:sp>
          <p:nvSpPr>
            <p:cNvPr name="Freeform 11" id="11"/>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4"/>
              <a:stretch>
                <a:fillRect l="-4322" t="-3535" r="-518" b="0"/>
              </a:stretch>
            </a:blipFill>
          </p:spPr>
        </p:sp>
      </p:grpSp>
      <p:grpSp>
        <p:nvGrpSpPr>
          <p:cNvPr name="Group 12" id="12"/>
          <p:cNvGrpSpPr>
            <a:grpSpLocks noChangeAspect="true"/>
          </p:cNvGrpSpPr>
          <p:nvPr/>
        </p:nvGrpSpPr>
        <p:grpSpPr>
          <a:xfrm rot="-7307119">
            <a:off x="-767933" y="2977766"/>
            <a:ext cx="10902197" cy="7550781"/>
            <a:chOff x="0" y="0"/>
            <a:chExt cx="3429000" cy="2374900"/>
          </a:xfrm>
        </p:grpSpPr>
        <p:sp>
          <p:nvSpPr>
            <p:cNvPr name="Freeform 13" id="13"/>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0" t="-278" r="0" b="-278"/>
              </a:stretch>
            </a:blipFill>
          </p:spPr>
        </p:sp>
        <p:sp>
          <p:nvSpPr>
            <p:cNvPr name="Freeform 14" id="14"/>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name="Freeform 15" id="15"/>
          <p:cNvSpPr/>
          <p:nvPr/>
        </p:nvSpPr>
        <p:spPr>
          <a:xfrm flipH="false" flipV="false" rot="-5420276">
            <a:off x="600455" y="1315330"/>
            <a:ext cx="9255763" cy="7961133"/>
          </a:xfrm>
          <a:custGeom>
            <a:avLst/>
            <a:gdLst/>
            <a:ahLst/>
            <a:cxnLst/>
            <a:rect r="r" b="b" t="t" l="l"/>
            <a:pathLst>
              <a:path h="7961133" w="9255763">
                <a:moveTo>
                  <a:pt x="0" y="0"/>
                </a:moveTo>
                <a:lnTo>
                  <a:pt x="9255762" y="0"/>
                </a:lnTo>
                <a:lnTo>
                  <a:pt x="9255762" y="7961132"/>
                </a:lnTo>
                <a:lnTo>
                  <a:pt x="0" y="7961132"/>
                </a:lnTo>
                <a:lnTo>
                  <a:pt x="0" y="0"/>
                </a:lnTo>
                <a:close/>
              </a:path>
            </a:pathLst>
          </a:custGeom>
          <a:blipFill>
            <a:blip r:embed="rId8"/>
            <a:stretch>
              <a:fillRect l="0" t="0" r="0" b="0"/>
            </a:stretch>
          </a:blipFill>
        </p:spPr>
      </p:sp>
      <p:sp>
        <p:nvSpPr>
          <p:cNvPr name="Freeform 16" id="16"/>
          <p:cNvSpPr/>
          <p:nvPr/>
        </p:nvSpPr>
        <p:spPr>
          <a:xfrm flipH="false" flipV="false" rot="5400000">
            <a:off x="9964425" y="2069799"/>
            <a:ext cx="7944946" cy="6147402"/>
          </a:xfrm>
          <a:custGeom>
            <a:avLst/>
            <a:gdLst/>
            <a:ahLst/>
            <a:cxnLst/>
            <a:rect r="r" b="b" t="t" l="l"/>
            <a:pathLst>
              <a:path h="6147402" w="7944946">
                <a:moveTo>
                  <a:pt x="0" y="0"/>
                </a:moveTo>
                <a:lnTo>
                  <a:pt x="7944945" y="0"/>
                </a:lnTo>
                <a:lnTo>
                  <a:pt x="7944945" y="6147402"/>
                </a:lnTo>
                <a:lnTo>
                  <a:pt x="0" y="6147402"/>
                </a:lnTo>
                <a:lnTo>
                  <a:pt x="0" y="0"/>
                </a:lnTo>
                <a:close/>
              </a:path>
            </a:pathLst>
          </a:custGeom>
          <a:blipFill>
            <a:blip r:embed="rId9"/>
            <a:stretch>
              <a:fillRect l="0" t="0" r="0" b="0"/>
            </a:stretch>
          </a:blipFill>
        </p:spPr>
      </p:sp>
      <p:sp>
        <p:nvSpPr>
          <p:cNvPr name="Freeform 17" id="17"/>
          <p:cNvSpPr/>
          <p:nvPr/>
        </p:nvSpPr>
        <p:spPr>
          <a:xfrm flipH="false" flipV="false" rot="27259">
            <a:off x="4455292" y="574214"/>
            <a:ext cx="891928" cy="908972"/>
          </a:xfrm>
          <a:custGeom>
            <a:avLst/>
            <a:gdLst/>
            <a:ahLst/>
            <a:cxnLst/>
            <a:rect r="r" b="b" t="t" l="l"/>
            <a:pathLst>
              <a:path h="908972" w="891928">
                <a:moveTo>
                  <a:pt x="0" y="0"/>
                </a:moveTo>
                <a:lnTo>
                  <a:pt x="891928" y="0"/>
                </a:lnTo>
                <a:lnTo>
                  <a:pt x="891928" y="908972"/>
                </a:lnTo>
                <a:lnTo>
                  <a:pt x="0" y="908972"/>
                </a:lnTo>
                <a:lnTo>
                  <a:pt x="0" y="0"/>
                </a:lnTo>
                <a:close/>
              </a:path>
            </a:pathLst>
          </a:custGeom>
          <a:blipFill>
            <a:blip r:embed="rId10"/>
            <a:stretch>
              <a:fillRect l="0" t="0" r="0" b="0"/>
            </a:stretch>
          </a:blipFill>
        </p:spPr>
      </p:sp>
      <p:sp>
        <p:nvSpPr>
          <p:cNvPr name="Freeform 18" id="18"/>
          <p:cNvSpPr/>
          <p:nvPr/>
        </p:nvSpPr>
        <p:spPr>
          <a:xfrm flipH="false" flipV="false" rot="0">
            <a:off x="11164613" y="1486708"/>
            <a:ext cx="5544570" cy="7392760"/>
          </a:xfrm>
          <a:custGeom>
            <a:avLst/>
            <a:gdLst/>
            <a:ahLst/>
            <a:cxnLst/>
            <a:rect r="r" b="b" t="t" l="l"/>
            <a:pathLst>
              <a:path h="7392760" w="5544570">
                <a:moveTo>
                  <a:pt x="0" y="0"/>
                </a:moveTo>
                <a:lnTo>
                  <a:pt x="5544570" y="0"/>
                </a:lnTo>
                <a:lnTo>
                  <a:pt x="5544570" y="7392760"/>
                </a:lnTo>
                <a:lnTo>
                  <a:pt x="0" y="7392760"/>
                </a:lnTo>
                <a:lnTo>
                  <a:pt x="0" y="0"/>
                </a:lnTo>
                <a:close/>
              </a:path>
            </a:pathLst>
          </a:custGeom>
          <a:blipFill>
            <a:blip r:embed="rId11"/>
            <a:stretch>
              <a:fillRect l="0" t="0" r="0" b="0"/>
            </a:stretch>
          </a:blipFill>
        </p:spPr>
      </p:sp>
      <p:sp>
        <p:nvSpPr>
          <p:cNvPr name="TextBox 19" id="19"/>
          <p:cNvSpPr txBox="true"/>
          <p:nvPr/>
        </p:nvSpPr>
        <p:spPr>
          <a:xfrm rot="0">
            <a:off x="2594217" y="2058556"/>
            <a:ext cx="5513187" cy="619887"/>
          </a:xfrm>
          <a:prstGeom prst="rect">
            <a:avLst/>
          </a:prstGeom>
        </p:spPr>
        <p:txBody>
          <a:bodyPr anchor="t" rtlCol="false" tIns="0" lIns="0" bIns="0" rIns="0">
            <a:spAutoFit/>
          </a:bodyPr>
          <a:lstStyle/>
          <a:p>
            <a:pPr>
              <a:lnSpc>
                <a:spcPts val="4704"/>
              </a:lnSpc>
            </a:pPr>
            <a:r>
              <a:rPr lang="en-US" sz="4800">
                <a:solidFill>
                  <a:srgbClr val="605048"/>
                </a:solidFill>
                <a:ea typeface="Carelia"/>
              </a:rPr>
              <a:t>展場一：自由渴望</a:t>
            </a:r>
          </a:p>
        </p:txBody>
      </p:sp>
      <p:sp>
        <p:nvSpPr>
          <p:cNvPr name="TextBox 20" id="20"/>
          <p:cNvSpPr txBox="true"/>
          <p:nvPr/>
        </p:nvSpPr>
        <p:spPr>
          <a:xfrm rot="-15471">
            <a:off x="2601080" y="3097243"/>
            <a:ext cx="4106587" cy="3116580"/>
          </a:xfrm>
          <a:prstGeom prst="rect">
            <a:avLst/>
          </a:prstGeom>
        </p:spPr>
        <p:txBody>
          <a:bodyPr anchor="t" rtlCol="false" tIns="0" lIns="0" bIns="0" rIns="0">
            <a:spAutoFit/>
          </a:bodyPr>
          <a:lstStyle/>
          <a:p>
            <a:pPr>
              <a:lnSpc>
                <a:spcPts val="2880"/>
              </a:lnSpc>
            </a:pPr>
            <a:r>
              <a:rPr lang="en-US" sz="2000">
                <a:solidFill>
                  <a:srgbClr val="605048"/>
                </a:solidFill>
                <a:ea typeface="Glacial Indifference"/>
              </a:rPr>
              <a:t>所在位置： </a:t>
            </a:r>
          </a:p>
          <a:p>
            <a:pPr>
              <a:lnSpc>
                <a:spcPts val="2880"/>
              </a:lnSpc>
            </a:pPr>
            <a:r>
              <a:rPr lang="en-US" sz="2000">
                <a:solidFill>
                  <a:srgbClr val="605048"/>
                </a:solidFill>
                <a:ea typeface="Glacial Indifference"/>
              </a:rPr>
              <a:t>方劑樓教室窗戶</a:t>
            </a:r>
          </a:p>
          <a:p>
            <a:pPr>
              <a:lnSpc>
                <a:spcPts val="2880"/>
              </a:lnSpc>
            </a:pPr>
            <a:r>
              <a:rPr lang="en-US" sz="2000">
                <a:solidFill>
                  <a:srgbClr val="605048"/>
                </a:solidFill>
                <a:ea typeface="Glacial Indifference"/>
              </a:rPr>
              <a:t>呈現方式：</a:t>
            </a:r>
          </a:p>
          <a:p>
            <a:pPr>
              <a:lnSpc>
                <a:spcPts val="2880"/>
              </a:lnSpc>
            </a:pPr>
            <a:r>
              <a:rPr lang="en-US" sz="2000">
                <a:solidFill>
                  <a:srgbClr val="605048"/>
                </a:solidFill>
                <a:ea typeface="Glacial Indifference"/>
              </a:rPr>
              <a:t>小鳥型的山</a:t>
            </a:r>
          </a:p>
          <a:p>
            <a:pPr>
              <a:lnSpc>
                <a:spcPts val="2880"/>
              </a:lnSpc>
            </a:pPr>
            <a:r>
              <a:rPr lang="en-US" sz="2000">
                <a:solidFill>
                  <a:srgbClr val="605048"/>
                </a:solidFill>
                <a:ea typeface="Glacial Indifference"/>
              </a:rPr>
              <a:t>作品內涵：</a:t>
            </a:r>
          </a:p>
          <a:p>
            <a:pPr>
              <a:lnSpc>
                <a:spcPts val="2880"/>
              </a:lnSpc>
            </a:pPr>
            <a:r>
              <a:rPr lang="en-US" sz="2000">
                <a:solidFill>
                  <a:srgbClr val="605048"/>
                </a:solidFill>
                <a:ea typeface="Glacial Indifference"/>
              </a:rPr>
              <a:t>作者認為山林是鳥兒自由的家園，它們可以自由飛翔。於是作者創造了一座鳥形的山</a:t>
            </a:r>
          </a:p>
          <a:p>
            <a:pPr>
              <a:lnSpc>
                <a:spcPts val="1679"/>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a:grpSpLocks noChangeAspect="true"/>
          </p:cNvGrpSpPr>
          <p:nvPr/>
        </p:nvGrpSpPr>
        <p:grpSpPr>
          <a:xfrm rot="-999611">
            <a:off x="5202483" y="2340477"/>
            <a:ext cx="10183769" cy="7053203"/>
            <a:chOff x="0" y="0"/>
            <a:chExt cx="3429000" cy="2374900"/>
          </a:xfrm>
        </p:grpSpPr>
        <p:sp>
          <p:nvSpPr>
            <p:cNvPr name="Freeform 4" id="4"/>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278" r="0" b="-278"/>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9718871">
            <a:off x="8952017" y="2156731"/>
            <a:ext cx="4725703" cy="7024285"/>
            <a:chOff x="0" y="0"/>
            <a:chExt cx="3175000" cy="4719320"/>
          </a:xfrm>
        </p:grpSpPr>
        <p:sp>
          <p:nvSpPr>
            <p:cNvPr name="Freeform 7" id="7"/>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t="0" r="-237551" b="0"/>
              </a:stretch>
            </a:blipFill>
          </p:spPr>
        </p:sp>
        <p:sp>
          <p:nvSpPr>
            <p:cNvPr name="Freeform 8" id="8"/>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6"/>
              <a:stretch>
                <a:fillRect l="-4322" t="-3535" r="-518" b="0"/>
              </a:stretch>
            </a:blipFill>
          </p:spPr>
        </p:sp>
      </p:grpSp>
      <p:sp>
        <p:nvSpPr>
          <p:cNvPr name="Freeform 9" id="9"/>
          <p:cNvSpPr/>
          <p:nvPr/>
        </p:nvSpPr>
        <p:spPr>
          <a:xfrm flipH="false" flipV="false" rot="-331097">
            <a:off x="1173271" y="1456896"/>
            <a:ext cx="11302659" cy="8305899"/>
          </a:xfrm>
          <a:custGeom>
            <a:avLst/>
            <a:gdLst/>
            <a:ahLst/>
            <a:cxnLst/>
            <a:rect r="r" b="b" t="t" l="l"/>
            <a:pathLst>
              <a:path h="8305899" w="11302659">
                <a:moveTo>
                  <a:pt x="0" y="0"/>
                </a:moveTo>
                <a:lnTo>
                  <a:pt x="11302660" y="0"/>
                </a:lnTo>
                <a:lnTo>
                  <a:pt x="11302660" y="8305899"/>
                </a:lnTo>
                <a:lnTo>
                  <a:pt x="0" y="8305899"/>
                </a:lnTo>
                <a:lnTo>
                  <a:pt x="0" y="0"/>
                </a:lnTo>
                <a:close/>
              </a:path>
            </a:pathLst>
          </a:custGeom>
          <a:blipFill>
            <a:blip r:embed="rId7"/>
            <a:stretch>
              <a:fillRect l="0" t="0" r="0" b="0"/>
            </a:stretch>
          </a:blipFill>
        </p:spPr>
      </p:sp>
      <p:sp>
        <p:nvSpPr>
          <p:cNvPr name="TextBox 10" id="10"/>
          <p:cNvSpPr txBox="true"/>
          <p:nvPr/>
        </p:nvSpPr>
        <p:spPr>
          <a:xfrm rot="-262989">
            <a:off x="1329064" y="3140158"/>
            <a:ext cx="9621094" cy="964439"/>
          </a:xfrm>
          <a:prstGeom prst="rect">
            <a:avLst/>
          </a:prstGeom>
        </p:spPr>
        <p:txBody>
          <a:bodyPr anchor="t" rtlCol="false" tIns="0" lIns="0" bIns="0" rIns="0">
            <a:spAutoFit/>
          </a:bodyPr>
          <a:lstStyle/>
          <a:p>
            <a:pPr algn="ctr" marL="0" indent="0" lvl="0">
              <a:lnSpc>
                <a:spcPts val="7571"/>
              </a:lnSpc>
            </a:pPr>
            <a:r>
              <a:rPr lang="en-US" sz="6700" spc="40">
                <a:solidFill>
                  <a:srgbClr val="605048"/>
                </a:solidFill>
                <a:ea typeface="Carelia Bold"/>
              </a:rPr>
              <a:t>展場二：美麗蝴蝶🦋</a:t>
            </a:r>
          </a:p>
        </p:txBody>
      </p:sp>
      <p:sp>
        <p:nvSpPr>
          <p:cNvPr name="Freeform 11" id="11"/>
          <p:cNvSpPr/>
          <p:nvPr/>
        </p:nvSpPr>
        <p:spPr>
          <a:xfrm flipH="false" flipV="false" rot="8718388">
            <a:off x="11706094" y="6808311"/>
            <a:ext cx="12128005" cy="7794293"/>
          </a:xfrm>
          <a:custGeom>
            <a:avLst/>
            <a:gdLst/>
            <a:ahLst/>
            <a:cxnLst/>
            <a:rect r="r" b="b" t="t" l="l"/>
            <a:pathLst>
              <a:path h="7794293" w="12128005">
                <a:moveTo>
                  <a:pt x="0" y="0"/>
                </a:moveTo>
                <a:lnTo>
                  <a:pt x="12128005" y="0"/>
                </a:lnTo>
                <a:lnTo>
                  <a:pt x="12128005" y="7794294"/>
                </a:lnTo>
                <a:lnTo>
                  <a:pt x="0" y="7794294"/>
                </a:lnTo>
                <a:lnTo>
                  <a:pt x="0" y="0"/>
                </a:lnTo>
                <a:close/>
              </a:path>
            </a:pathLst>
          </a:custGeom>
          <a:blipFill>
            <a:blip r:embed="rId8"/>
            <a:stretch>
              <a:fillRect l="0" t="0" r="0" b="0"/>
            </a:stretch>
          </a:blipFill>
        </p:spPr>
      </p:sp>
      <p:sp>
        <p:nvSpPr>
          <p:cNvPr name="Freeform 12" id="12"/>
          <p:cNvSpPr/>
          <p:nvPr/>
        </p:nvSpPr>
        <p:spPr>
          <a:xfrm flipH="false" flipV="false" rot="588402">
            <a:off x="10424312" y="3730792"/>
            <a:ext cx="4870333" cy="4833662"/>
          </a:xfrm>
          <a:custGeom>
            <a:avLst/>
            <a:gdLst/>
            <a:ahLst/>
            <a:cxnLst/>
            <a:rect r="r" b="b" t="t" l="l"/>
            <a:pathLst>
              <a:path h="4833662" w="4870333">
                <a:moveTo>
                  <a:pt x="0" y="0"/>
                </a:moveTo>
                <a:lnTo>
                  <a:pt x="4870333" y="0"/>
                </a:lnTo>
                <a:lnTo>
                  <a:pt x="4870333" y="4833661"/>
                </a:lnTo>
                <a:lnTo>
                  <a:pt x="0" y="4833661"/>
                </a:lnTo>
                <a:lnTo>
                  <a:pt x="0" y="0"/>
                </a:lnTo>
                <a:close/>
              </a:path>
            </a:pathLst>
          </a:custGeom>
          <a:blipFill>
            <a:blip r:embed="rId9"/>
            <a:stretch>
              <a:fillRect l="-32865" t="-4176" r="-29904" b="-7756"/>
            </a:stretch>
          </a:blipFill>
        </p:spPr>
      </p:sp>
      <p:sp>
        <p:nvSpPr>
          <p:cNvPr name="Freeform 13" id="13"/>
          <p:cNvSpPr/>
          <p:nvPr/>
        </p:nvSpPr>
        <p:spPr>
          <a:xfrm flipH="false" flipV="false" rot="-3251596">
            <a:off x="16227377" y="-1064677"/>
            <a:ext cx="3085439" cy="7167733"/>
          </a:xfrm>
          <a:custGeom>
            <a:avLst/>
            <a:gdLst/>
            <a:ahLst/>
            <a:cxnLst/>
            <a:rect r="r" b="b" t="t" l="l"/>
            <a:pathLst>
              <a:path h="7167733" w="3085439">
                <a:moveTo>
                  <a:pt x="0" y="0"/>
                </a:moveTo>
                <a:lnTo>
                  <a:pt x="3085439" y="0"/>
                </a:lnTo>
                <a:lnTo>
                  <a:pt x="3085439" y="7167733"/>
                </a:lnTo>
                <a:lnTo>
                  <a:pt x="0" y="7167733"/>
                </a:lnTo>
                <a:lnTo>
                  <a:pt x="0" y="0"/>
                </a:lnTo>
                <a:close/>
              </a:path>
            </a:pathLst>
          </a:custGeom>
          <a:blipFill>
            <a:blip r:embed="rId10"/>
            <a:stretch>
              <a:fillRect l="-36935" t="0" r="-17839" b="0"/>
            </a:stretch>
          </a:blipFill>
        </p:spPr>
      </p:sp>
      <p:sp>
        <p:nvSpPr>
          <p:cNvPr name="Freeform 14" id="14"/>
          <p:cNvSpPr/>
          <p:nvPr/>
        </p:nvSpPr>
        <p:spPr>
          <a:xfrm flipH="false" flipV="false" rot="-856592">
            <a:off x="15465896" y="7138800"/>
            <a:ext cx="3586808" cy="5383577"/>
          </a:xfrm>
          <a:custGeom>
            <a:avLst/>
            <a:gdLst/>
            <a:ahLst/>
            <a:cxnLst/>
            <a:rect r="r" b="b" t="t" l="l"/>
            <a:pathLst>
              <a:path h="5383577" w="3586808">
                <a:moveTo>
                  <a:pt x="0" y="0"/>
                </a:moveTo>
                <a:lnTo>
                  <a:pt x="3586808" y="0"/>
                </a:lnTo>
                <a:lnTo>
                  <a:pt x="3586808" y="5383577"/>
                </a:lnTo>
                <a:lnTo>
                  <a:pt x="0" y="5383577"/>
                </a:lnTo>
                <a:lnTo>
                  <a:pt x="0" y="0"/>
                </a:lnTo>
                <a:close/>
              </a:path>
            </a:pathLst>
          </a:custGeom>
          <a:blipFill>
            <a:blip r:embed="rId11"/>
            <a:stretch>
              <a:fillRect l="0" t="0" r="0" b="0"/>
            </a:stretch>
          </a:blipFill>
        </p:spPr>
      </p:sp>
      <p:sp>
        <p:nvSpPr>
          <p:cNvPr name="Freeform 15" id="15"/>
          <p:cNvSpPr/>
          <p:nvPr/>
        </p:nvSpPr>
        <p:spPr>
          <a:xfrm flipH="false" flipV="false" rot="27259">
            <a:off x="6045169" y="1048914"/>
            <a:ext cx="1077748" cy="1098342"/>
          </a:xfrm>
          <a:custGeom>
            <a:avLst/>
            <a:gdLst/>
            <a:ahLst/>
            <a:cxnLst/>
            <a:rect r="r" b="b" t="t" l="l"/>
            <a:pathLst>
              <a:path h="1098342" w="1077748">
                <a:moveTo>
                  <a:pt x="0" y="0"/>
                </a:moveTo>
                <a:lnTo>
                  <a:pt x="1077748" y="0"/>
                </a:lnTo>
                <a:lnTo>
                  <a:pt x="1077748" y="1098342"/>
                </a:lnTo>
                <a:lnTo>
                  <a:pt x="0" y="1098342"/>
                </a:lnTo>
                <a:lnTo>
                  <a:pt x="0" y="0"/>
                </a:lnTo>
                <a:close/>
              </a:path>
            </a:pathLst>
          </a:custGeom>
          <a:blipFill>
            <a:blip r:embed="rId12"/>
            <a:stretch>
              <a:fillRect l="0" t="0" r="0" b="0"/>
            </a:stretch>
          </a:blipFill>
        </p:spPr>
      </p:sp>
      <p:sp>
        <p:nvSpPr>
          <p:cNvPr name="Freeform 16" id="16"/>
          <p:cNvSpPr/>
          <p:nvPr/>
        </p:nvSpPr>
        <p:spPr>
          <a:xfrm flipH="false" flipV="false" rot="-2700000">
            <a:off x="-3021635" y="2042349"/>
            <a:ext cx="5117166" cy="1272895"/>
          </a:xfrm>
          <a:custGeom>
            <a:avLst/>
            <a:gdLst/>
            <a:ahLst/>
            <a:cxnLst/>
            <a:rect r="r" b="b" t="t" l="l"/>
            <a:pathLst>
              <a:path h="1272895" w="5117166">
                <a:moveTo>
                  <a:pt x="0" y="0"/>
                </a:moveTo>
                <a:lnTo>
                  <a:pt x="5117167" y="0"/>
                </a:lnTo>
                <a:lnTo>
                  <a:pt x="5117167" y="1272895"/>
                </a:lnTo>
                <a:lnTo>
                  <a:pt x="0" y="1272895"/>
                </a:lnTo>
                <a:lnTo>
                  <a:pt x="0" y="0"/>
                </a:lnTo>
                <a:close/>
              </a:path>
            </a:pathLst>
          </a:custGeom>
          <a:blipFill>
            <a:blip r:embed="rId13"/>
            <a:stretch>
              <a:fillRect l="0" t="0" r="0" b="0"/>
            </a:stretch>
          </a:blipFill>
        </p:spPr>
      </p:sp>
      <p:sp>
        <p:nvSpPr>
          <p:cNvPr name="Freeform 17" id="17"/>
          <p:cNvSpPr/>
          <p:nvPr/>
        </p:nvSpPr>
        <p:spPr>
          <a:xfrm flipH="false" flipV="false" rot="-3569674">
            <a:off x="-2435523" y="-1078537"/>
            <a:ext cx="3944942" cy="3875906"/>
          </a:xfrm>
          <a:custGeom>
            <a:avLst/>
            <a:gdLst/>
            <a:ahLst/>
            <a:cxnLst/>
            <a:rect r="r" b="b" t="t" l="l"/>
            <a:pathLst>
              <a:path h="3875906" w="3944942">
                <a:moveTo>
                  <a:pt x="0" y="0"/>
                </a:moveTo>
                <a:lnTo>
                  <a:pt x="3944943" y="0"/>
                </a:lnTo>
                <a:lnTo>
                  <a:pt x="3944943" y="3875906"/>
                </a:lnTo>
                <a:lnTo>
                  <a:pt x="0" y="3875906"/>
                </a:lnTo>
                <a:lnTo>
                  <a:pt x="0" y="0"/>
                </a:lnTo>
                <a:close/>
              </a:path>
            </a:pathLst>
          </a:custGeom>
          <a:blipFill>
            <a:blip r:embed="rId14"/>
            <a:stretch>
              <a:fillRect l="0" t="0" r="0" b="0"/>
            </a:stretch>
          </a:blipFill>
        </p:spPr>
      </p:sp>
      <p:sp>
        <p:nvSpPr>
          <p:cNvPr name="Freeform 18" id="18"/>
          <p:cNvSpPr/>
          <p:nvPr/>
        </p:nvSpPr>
        <p:spPr>
          <a:xfrm flipH="false" flipV="false" rot="574792">
            <a:off x="10733877" y="4062054"/>
            <a:ext cx="4216257" cy="4210809"/>
          </a:xfrm>
          <a:custGeom>
            <a:avLst/>
            <a:gdLst/>
            <a:ahLst/>
            <a:cxnLst/>
            <a:rect r="r" b="b" t="t" l="l"/>
            <a:pathLst>
              <a:path h="4210809" w="4216257">
                <a:moveTo>
                  <a:pt x="0" y="0"/>
                </a:moveTo>
                <a:lnTo>
                  <a:pt x="4216257" y="0"/>
                </a:lnTo>
                <a:lnTo>
                  <a:pt x="4216257" y="4210809"/>
                </a:lnTo>
                <a:lnTo>
                  <a:pt x="0" y="4210809"/>
                </a:lnTo>
                <a:lnTo>
                  <a:pt x="0" y="0"/>
                </a:lnTo>
                <a:close/>
              </a:path>
            </a:pathLst>
          </a:custGeom>
          <a:blipFill>
            <a:blip r:embed="rId15"/>
            <a:stretch>
              <a:fillRect l="-10419" t="0" r="-22771" b="0"/>
            </a:stretch>
          </a:blipFill>
        </p:spPr>
      </p:sp>
      <p:sp>
        <p:nvSpPr>
          <p:cNvPr name="TextBox 19" id="19"/>
          <p:cNvSpPr txBox="true"/>
          <p:nvPr/>
        </p:nvSpPr>
        <p:spPr>
          <a:xfrm rot="-260771">
            <a:off x="3219060" y="4287645"/>
            <a:ext cx="6742917" cy="3069591"/>
          </a:xfrm>
          <a:prstGeom prst="rect">
            <a:avLst/>
          </a:prstGeom>
        </p:spPr>
        <p:txBody>
          <a:bodyPr anchor="t" rtlCol="false" tIns="0" lIns="0" bIns="0" rIns="0">
            <a:spAutoFit/>
          </a:bodyPr>
          <a:lstStyle/>
          <a:p>
            <a:pPr algn="just">
              <a:lnSpc>
                <a:spcPts val="4059"/>
              </a:lnSpc>
            </a:pPr>
            <a:r>
              <a:rPr lang="en-US" sz="2899">
                <a:solidFill>
                  <a:srgbClr val="605048"/>
                </a:solidFill>
                <a:ea typeface="Glacial Indifference"/>
              </a:rPr>
              <a:t>所在位置：</a:t>
            </a:r>
          </a:p>
          <a:p>
            <a:pPr algn="just">
              <a:lnSpc>
                <a:spcPts val="4059"/>
              </a:lnSpc>
            </a:pPr>
            <a:r>
              <a:rPr lang="en-US" sz="2899">
                <a:solidFill>
                  <a:srgbClr val="605048"/>
                </a:solidFill>
                <a:ea typeface="Glacial Indifference"/>
              </a:rPr>
              <a:t>方劑樓門口</a:t>
            </a:r>
          </a:p>
          <a:p>
            <a:pPr algn="just">
              <a:lnSpc>
                <a:spcPts val="4059"/>
              </a:lnSpc>
            </a:pPr>
            <a:r>
              <a:rPr lang="en-US" sz="2899">
                <a:solidFill>
                  <a:srgbClr val="605048"/>
                </a:solidFill>
                <a:ea typeface="Glacial Indifference"/>
              </a:rPr>
              <a:t>呈現方式：</a:t>
            </a:r>
          </a:p>
          <a:p>
            <a:pPr algn="just">
              <a:lnSpc>
                <a:spcPts val="4059"/>
              </a:lnSpc>
            </a:pPr>
            <a:r>
              <a:rPr lang="en-US" sz="2899">
                <a:solidFill>
                  <a:srgbClr val="605048"/>
                </a:solidFill>
                <a:ea typeface="Glacial Indifference"/>
              </a:rPr>
              <a:t>以多種樹葉來排列成蝴蝶形狀</a:t>
            </a:r>
          </a:p>
          <a:p>
            <a:pPr algn="just">
              <a:lnSpc>
                <a:spcPts val="4059"/>
              </a:lnSpc>
            </a:pPr>
            <a:r>
              <a:rPr lang="en-US" sz="2899">
                <a:solidFill>
                  <a:srgbClr val="605048"/>
                </a:solidFill>
                <a:ea typeface="Glacial Indifference"/>
              </a:rPr>
              <a:t>作品內涵：</a:t>
            </a:r>
          </a:p>
          <a:p>
            <a:pPr algn="just">
              <a:lnSpc>
                <a:spcPts val="4059"/>
              </a:lnSpc>
            </a:pPr>
            <a:r>
              <a:rPr lang="en-US" sz="2899">
                <a:solidFill>
                  <a:srgbClr val="605048"/>
                </a:solidFill>
                <a:ea typeface="Glacial Indifference"/>
              </a:rPr>
              <a:t>如果你懂得利用它，垃圾也能變成藝術品</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a:grpSpLocks noChangeAspect="true"/>
          </p:cNvGrpSpPr>
          <p:nvPr/>
        </p:nvGrpSpPr>
        <p:grpSpPr>
          <a:xfrm rot="1811569">
            <a:off x="15851568" y="6176323"/>
            <a:ext cx="4146901" cy="6163954"/>
            <a:chOff x="0" y="0"/>
            <a:chExt cx="3175000" cy="4719320"/>
          </a:xfrm>
        </p:grpSpPr>
        <p:sp>
          <p:nvSpPr>
            <p:cNvPr name="Freeform 4" id="4"/>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t="0" r="-237551" b="0"/>
              </a:stretch>
            </a:blipFill>
          </p:spPr>
        </p:sp>
        <p:sp>
          <p:nvSpPr>
            <p:cNvPr name="Freeform 5" id="5"/>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4"/>
              <a:stretch>
                <a:fillRect l="-4322" t="-3535" r="-518" b="0"/>
              </a:stretch>
            </a:blipFill>
          </p:spPr>
        </p:sp>
      </p:grpSp>
      <p:grpSp>
        <p:nvGrpSpPr>
          <p:cNvPr name="Group 6" id="6"/>
          <p:cNvGrpSpPr>
            <a:grpSpLocks noChangeAspect="true"/>
          </p:cNvGrpSpPr>
          <p:nvPr/>
        </p:nvGrpSpPr>
        <p:grpSpPr>
          <a:xfrm rot="-4946767">
            <a:off x="-2553911" y="546196"/>
            <a:ext cx="14011226" cy="9704071"/>
            <a:chOff x="0" y="0"/>
            <a:chExt cx="3429000" cy="2374900"/>
          </a:xfrm>
        </p:grpSpPr>
        <p:sp>
          <p:nvSpPr>
            <p:cNvPr name="Freeform 7" id="7"/>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l="0" t="0" r="0" b="0"/>
              </a:stretch>
            </a:blipFill>
          </p:spPr>
        </p:sp>
        <p:sp>
          <p:nvSpPr>
            <p:cNvPr name="Freeform 8" id="8"/>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name="Group 9" id="9"/>
          <p:cNvGrpSpPr>
            <a:grpSpLocks noChangeAspect="true"/>
          </p:cNvGrpSpPr>
          <p:nvPr/>
        </p:nvGrpSpPr>
        <p:grpSpPr>
          <a:xfrm rot="6375558">
            <a:off x="580266" y="-1593540"/>
            <a:ext cx="5260564" cy="7819303"/>
            <a:chOff x="0" y="0"/>
            <a:chExt cx="3175000" cy="4719320"/>
          </a:xfrm>
        </p:grpSpPr>
        <p:sp>
          <p:nvSpPr>
            <p:cNvPr name="Freeform 10" id="10"/>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t="0" r="-237551" b="0"/>
              </a:stretch>
            </a:blipFill>
          </p:spPr>
        </p:sp>
        <p:sp>
          <p:nvSpPr>
            <p:cNvPr name="Freeform 11" id="11"/>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4"/>
              <a:stretch>
                <a:fillRect l="-4322" t="-3535" r="-518" b="0"/>
              </a:stretch>
            </a:blipFill>
          </p:spPr>
        </p:sp>
      </p:grpSp>
      <p:grpSp>
        <p:nvGrpSpPr>
          <p:cNvPr name="Group 12" id="12"/>
          <p:cNvGrpSpPr>
            <a:grpSpLocks noChangeAspect="true"/>
          </p:cNvGrpSpPr>
          <p:nvPr/>
        </p:nvGrpSpPr>
        <p:grpSpPr>
          <a:xfrm rot="-7307119">
            <a:off x="-767933" y="2977766"/>
            <a:ext cx="10902197" cy="7550781"/>
            <a:chOff x="0" y="0"/>
            <a:chExt cx="3429000" cy="2374900"/>
          </a:xfrm>
        </p:grpSpPr>
        <p:sp>
          <p:nvSpPr>
            <p:cNvPr name="Freeform 13" id="13"/>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l="0" t="-278" r="0" b="-278"/>
              </a:stretch>
            </a:blipFill>
          </p:spPr>
        </p:sp>
        <p:sp>
          <p:nvSpPr>
            <p:cNvPr name="Freeform 14" id="14"/>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name="Freeform 15" id="15"/>
          <p:cNvSpPr/>
          <p:nvPr/>
        </p:nvSpPr>
        <p:spPr>
          <a:xfrm flipH="false" flipV="false" rot="-5420276">
            <a:off x="600455" y="1315330"/>
            <a:ext cx="9255763" cy="7961133"/>
          </a:xfrm>
          <a:custGeom>
            <a:avLst/>
            <a:gdLst/>
            <a:ahLst/>
            <a:cxnLst/>
            <a:rect r="r" b="b" t="t" l="l"/>
            <a:pathLst>
              <a:path h="7961133" w="9255763">
                <a:moveTo>
                  <a:pt x="0" y="0"/>
                </a:moveTo>
                <a:lnTo>
                  <a:pt x="9255762" y="0"/>
                </a:lnTo>
                <a:lnTo>
                  <a:pt x="9255762" y="7961132"/>
                </a:lnTo>
                <a:lnTo>
                  <a:pt x="0" y="7961132"/>
                </a:lnTo>
                <a:lnTo>
                  <a:pt x="0" y="0"/>
                </a:lnTo>
                <a:close/>
              </a:path>
            </a:pathLst>
          </a:custGeom>
          <a:blipFill>
            <a:blip r:embed="rId8"/>
            <a:stretch>
              <a:fillRect l="0" t="0" r="0" b="0"/>
            </a:stretch>
          </a:blipFill>
        </p:spPr>
      </p:sp>
      <p:sp>
        <p:nvSpPr>
          <p:cNvPr name="Freeform 16" id="16"/>
          <p:cNvSpPr/>
          <p:nvPr/>
        </p:nvSpPr>
        <p:spPr>
          <a:xfrm flipH="false" flipV="false" rot="5400000">
            <a:off x="9964425" y="2069799"/>
            <a:ext cx="7944946" cy="6147402"/>
          </a:xfrm>
          <a:custGeom>
            <a:avLst/>
            <a:gdLst/>
            <a:ahLst/>
            <a:cxnLst/>
            <a:rect r="r" b="b" t="t" l="l"/>
            <a:pathLst>
              <a:path h="6147402" w="7944946">
                <a:moveTo>
                  <a:pt x="0" y="0"/>
                </a:moveTo>
                <a:lnTo>
                  <a:pt x="7944945" y="0"/>
                </a:lnTo>
                <a:lnTo>
                  <a:pt x="7944945" y="6147402"/>
                </a:lnTo>
                <a:lnTo>
                  <a:pt x="0" y="6147402"/>
                </a:lnTo>
                <a:lnTo>
                  <a:pt x="0" y="0"/>
                </a:lnTo>
                <a:close/>
              </a:path>
            </a:pathLst>
          </a:custGeom>
          <a:blipFill>
            <a:blip r:embed="rId9"/>
            <a:stretch>
              <a:fillRect l="0" t="0" r="0" b="0"/>
            </a:stretch>
          </a:blipFill>
        </p:spPr>
      </p:sp>
      <p:sp>
        <p:nvSpPr>
          <p:cNvPr name="Freeform 17" id="17"/>
          <p:cNvSpPr/>
          <p:nvPr/>
        </p:nvSpPr>
        <p:spPr>
          <a:xfrm flipH="false" flipV="false" rot="27259">
            <a:off x="4455292" y="574214"/>
            <a:ext cx="891928" cy="908972"/>
          </a:xfrm>
          <a:custGeom>
            <a:avLst/>
            <a:gdLst/>
            <a:ahLst/>
            <a:cxnLst/>
            <a:rect r="r" b="b" t="t" l="l"/>
            <a:pathLst>
              <a:path h="908972" w="891928">
                <a:moveTo>
                  <a:pt x="0" y="0"/>
                </a:moveTo>
                <a:lnTo>
                  <a:pt x="891928" y="0"/>
                </a:lnTo>
                <a:lnTo>
                  <a:pt x="891928" y="908972"/>
                </a:lnTo>
                <a:lnTo>
                  <a:pt x="0" y="908972"/>
                </a:lnTo>
                <a:lnTo>
                  <a:pt x="0" y="0"/>
                </a:lnTo>
                <a:close/>
              </a:path>
            </a:pathLst>
          </a:custGeom>
          <a:blipFill>
            <a:blip r:embed="rId10"/>
            <a:stretch>
              <a:fillRect l="0" t="0" r="0" b="0"/>
            </a:stretch>
          </a:blipFill>
        </p:spPr>
      </p:sp>
      <p:sp>
        <p:nvSpPr>
          <p:cNvPr name="Freeform 18" id="18"/>
          <p:cNvSpPr/>
          <p:nvPr/>
        </p:nvSpPr>
        <p:spPr>
          <a:xfrm flipH="false" flipV="false" rot="0">
            <a:off x="11176535" y="1488795"/>
            <a:ext cx="5493023" cy="7286138"/>
          </a:xfrm>
          <a:custGeom>
            <a:avLst/>
            <a:gdLst/>
            <a:ahLst/>
            <a:cxnLst/>
            <a:rect r="r" b="b" t="t" l="l"/>
            <a:pathLst>
              <a:path h="7286138" w="5493023">
                <a:moveTo>
                  <a:pt x="0" y="0"/>
                </a:moveTo>
                <a:lnTo>
                  <a:pt x="5493024" y="0"/>
                </a:lnTo>
                <a:lnTo>
                  <a:pt x="5493024" y="7286138"/>
                </a:lnTo>
                <a:lnTo>
                  <a:pt x="0" y="7286138"/>
                </a:lnTo>
                <a:lnTo>
                  <a:pt x="0" y="0"/>
                </a:lnTo>
                <a:close/>
              </a:path>
            </a:pathLst>
          </a:custGeom>
          <a:blipFill>
            <a:blip r:embed="rId11"/>
            <a:stretch>
              <a:fillRect l="0" t="0" r="-4139" b="-4680"/>
            </a:stretch>
          </a:blipFill>
        </p:spPr>
      </p:sp>
      <p:sp>
        <p:nvSpPr>
          <p:cNvPr name="TextBox 19" id="19"/>
          <p:cNvSpPr txBox="true"/>
          <p:nvPr/>
        </p:nvSpPr>
        <p:spPr>
          <a:xfrm rot="0">
            <a:off x="2517679" y="2021535"/>
            <a:ext cx="5513187" cy="1198118"/>
          </a:xfrm>
          <a:prstGeom prst="rect">
            <a:avLst/>
          </a:prstGeom>
        </p:spPr>
        <p:txBody>
          <a:bodyPr anchor="t" rtlCol="false" tIns="0" lIns="0" bIns="0" rIns="0">
            <a:spAutoFit/>
          </a:bodyPr>
          <a:lstStyle/>
          <a:p>
            <a:pPr>
              <a:lnSpc>
                <a:spcPts val="4606"/>
              </a:lnSpc>
            </a:pPr>
            <a:r>
              <a:rPr lang="en-US" sz="4700">
                <a:solidFill>
                  <a:srgbClr val="605048"/>
                </a:solidFill>
                <a:ea typeface="Carelia"/>
              </a:rPr>
              <a:t>展場三：石頭並不是沒用</a:t>
            </a:r>
          </a:p>
        </p:txBody>
      </p:sp>
      <p:sp>
        <p:nvSpPr>
          <p:cNvPr name="TextBox 20" id="20"/>
          <p:cNvSpPr txBox="true"/>
          <p:nvPr/>
        </p:nvSpPr>
        <p:spPr>
          <a:xfrm rot="-15471">
            <a:off x="2522408" y="3374548"/>
            <a:ext cx="4106587" cy="2167890"/>
          </a:xfrm>
          <a:prstGeom prst="rect">
            <a:avLst/>
          </a:prstGeom>
        </p:spPr>
        <p:txBody>
          <a:bodyPr anchor="t" rtlCol="false" tIns="0" lIns="0" bIns="0" rIns="0">
            <a:spAutoFit/>
          </a:bodyPr>
          <a:lstStyle/>
          <a:p>
            <a:pPr>
              <a:lnSpc>
                <a:spcPts val="2880"/>
              </a:lnSpc>
            </a:pPr>
            <a:r>
              <a:rPr lang="en-US" sz="2000">
                <a:solidFill>
                  <a:srgbClr val="605048"/>
                </a:solidFill>
                <a:ea typeface="Glacial Indifference"/>
              </a:rPr>
              <a:t>所在位置：</a:t>
            </a:r>
          </a:p>
          <a:p>
            <a:pPr>
              <a:lnSpc>
                <a:spcPts val="2880"/>
              </a:lnSpc>
            </a:pPr>
            <a:r>
              <a:rPr lang="en-US" sz="2000">
                <a:solidFill>
                  <a:srgbClr val="605048"/>
                </a:solidFill>
                <a:ea typeface="Glacial Indifference"/>
              </a:rPr>
              <a:t>方劑樓的教室裡</a:t>
            </a:r>
          </a:p>
          <a:p>
            <a:pPr>
              <a:lnSpc>
                <a:spcPts val="2880"/>
              </a:lnSpc>
            </a:pPr>
            <a:r>
              <a:rPr lang="en-US" sz="2000">
                <a:solidFill>
                  <a:srgbClr val="605048"/>
                </a:solidFill>
                <a:ea typeface="Glacial Indifference"/>
              </a:rPr>
              <a:t>呈現方式：</a:t>
            </a:r>
          </a:p>
          <a:p>
            <a:pPr>
              <a:lnSpc>
                <a:spcPts val="2880"/>
              </a:lnSpc>
            </a:pPr>
            <a:r>
              <a:rPr lang="en-US" sz="2000">
                <a:solidFill>
                  <a:srgbClr val="605048"/>
                </a:solidFill>
                <a:ea typeface="Glacial Indifference"/>
              </a:rPr>
              <a:t>在石頭面上畫畫</a:t>
            </a:r>
          </a:p>
          <a:p>
            <a:pPr>
              <a:lnSpc>
                <a:spcPts val="2880"/>
              </a:lnSpc>
            </a:pPr>
            <a:r>
              <a:rPr lang="en-US" sz="2000">
                <a:solidFill>
                  <a:srgbClr val="605048"/>
                </a:solidFill>
                <a:ea typeface="Glacial Indifference"/>
              </a:rPr>
              <a:t>作品內涵：</a:t>
            </a:r>
          </a:p>
          <a:p>
            <a:pPr>
              <a:lnSpc>
                <a:spcPts val="2880"/>
              </a:lnSpc>
            </a:pPr>
            <a:r>
              <a:rPr lang="en-US" sz="2000">
                <a:solidFill>
                  <a:srgbClr val="605048"/>
                </a:solidFill>
                <a:ea typeface="Glacial Indifference"/>
              </a:rPr>
              <a:t>藝術一直在我們身邊</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a:grpSpLocks noChangeAspect="true"/>
          </p:cNvGrpSpPr>
          <p:nvPr/>
        </p:nvGrpSpPr>
        <p:grpSpPr>
          <a:xfrm rot="-999611">
            <a:off x="5202483" y="2340477"/>
            <a:ext cx="10183769" cy="7053203"/>
            <a:chOff x="0" y="0"/>
            <a:chExt cx="3429000" cy="2374900"/>
          </a:xfrm>
        </p:grpSpPr>
        <p:sp>
          <p:nvSpPr>
            <p:cNvPr name="Freeform 4" id="4"/>
            <p:cNvSpPr/>
            <p:nvPr/>
          </p:nvSpPr>
          <p:spPr>
            <a:xfrm flipH="false" flipV="false" rot="0">
              <a:off x="50800" y="76200"/>
              <a:ext cx="3340100" cy="2235200"/>
            </a:xfrm>
            <a:custGeom>
              <a:avLst/>
              <a:gdLst/>
              <a:ahLst/>
              <a:cxnLst/>
              <a:rect r="r" b="b" t="t" l="l"/>
              <a:pathLst>
                <a:path h="2235200" w="33401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0" t="-278" r="0" b="-278"/>
              </a:stretch>
            </a:blipFill>
          </p:spPr>
        </p:sp>
        <p:sp>
          <p:nvSpPr>
            <p:cNvPr name="Freeform 5" id="5"/>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name="Group 6" id="6"/>
          <p:cNvGrpSpPr>
            <a:grpSpLocks noChangeAspect="true"/>
          </p:cNvGrpSpPr>
          <p:nvPr/>
        </p:nvGrpSpPr>
        <p:grpSpPr>
          <a:xfrm rot="-9718871">
            <a:off x="8952017" y="2156731"/>
            <a:ext cx="4725703" cy="7024285"/>
            <a:chOff x="0" y="0"/>
            <a:chExt cx="3175000" cy="4719320"/>
          </a:xfrm>
        </p:grpSpPr>
        <p:sp>
          <p:nvSpPr>
            <p:cNvPr name="Freeform 7" id="7"/>
            <p:cNvSpPr/>
            <p:nvPr/>
          </p:nvSpPr>
          <p:spPr>
            <a:xfrm flipH="true" flipV="true" rot="0">
              <a:off x="39511" y="33584"/>
              <a:ext cx="3154680" cy="4697730"/>
            </a:xfrm>
            <a:custGeom>
              <a:avLst/>
              <a:gdLst/>
              <a:ahLst/>
              <a:cxnLst/>
              <a:rect r="r" b="b" t="t" l="l"/>
              <a:pathLst>
                <a:path h="4697730" w="315468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t="0" r="-237551" b="0"/>
              </a:stretch>
            </a:blipFill>
          </p:spPr>
        </p:sp>
        <p:sp>
          <p:nvSpPr>
            <p:cNvPr name="Freeform 8" id="8"/>
            <p:cNvSpPr/>
            <p:nvPr/>
          </p:nvSpPr>
          <p:spPr>
            <a:xfrm flipH="false" flipV="false" rot="0">
              <a:off x="0" y="0"/>
              <a:ext cx="3175000" cy="4719320"/>
            </a:xfrm>
            <a:custGeom>
              <a:avLst/>
              <a:gdLst/>
              <a:ahLst/>
              <a:cxnLst/>
              <a:rect r="r" b="b" t="t" l="l"/>
              <a:pathLst>
                <a:path h="4719320" w="3175000">
                  <a:moveTo>
                    <a:pt x="3175000" y="4719320"/>
                  </a:moveTo>
                  <a:lnTo>
                    <a:pt x="0" y="4719320"/>
                  </a:lnTo>
                  <a:lnTo>
                    <a:pt x="0" y="0"/>
                  </a:lnTo>
                  <a:lnTo>
                    <a:pt x="3175000" y="0"/>
                  </a:lnTo>
                  <a:lnTo>
                    <a:pt x="3175000" y="4719320"/>
                  </a:lnTo>
                  <a:close/>
                </a:path>
              </a:pathLst>
            </a:custGeom>
            <a:blipFill>
              <a:blip r:embed="rId6"/>
              <a:stretch>
                <a:fillRect l="-4322" t="-3535" r="-518" b="0"/>
              </a:stretch>
            </a:blipFill>
          </p:spPr>
        </p:sp>
      </p:grpSp>
      <p:sp>
        <p:nvSpPr>
          <p:cNvPr name="Freeform 9" id="9"/>
          <p:cNvSpPr/>
          <p:nvPr/>
        </p:nvSpPr>
        <p:spPr>
          <a:xfrm flipH="false" flipV="false" rot="-331097">
            <a:off x="1173271" y="1456896"/>
            <a:ext cx="11302659" cy="8305899"/>
          </a:xfrm>
          <a:custGeom>
            <a:avLst/>
            <a:gdLst/>
            <a:ahLst/>
            <a:cxnLst/>
            <a:rect r="r" b="b" t="t" l="l"/>
            <a:pathLst>
              <a:path h="8305899" w="11302659">
                <a:moveTo>
                  <a:pt x="0" y="0"/>
                </a:moveTo>
                <a:lnTo>
                  <a:pt x="11302660" y="0"/>
                </a:lnTo>
                <a:lnTo>
                  <a:pt x="11302660" y="8305899"/>
                </a:lnTo>
                <a:lnTo>
                  <a:pt x="0" y="8305899"/>
                </a:lnTo>
                <a:lnTo>
                  <a:pt x="0" y="0"/>
                </a:lnTo>
                <a:close/>
              </a:path>
            </a:pathLst>
          </a:custGeom>
          <a:blipFill>
            <a:blip r:embed="rId7"/>
            <a:stretch>
              <a:fillRect l="0" t="0" r="0" b="0"/>
            </a:stretch>
          </a:blipFill>
        </p:spPr>
      </p:sp>
      <p:sp>
        <p:nvSpPr>
          <p:cNvPr name="TextBox 10" id="10"/>
          <p:cNvSpPr txBox="true"/>
          <p:nvPr/>
        </p:nvSpPr>
        <p:spPr>
          <a:xfrm rot="-262989">
            <a:off x="2419915" y="2554429"/>
            <a:ext cx="7665112" cy="1631824"/>
          </a:xfrm>
          <a:prstGeom prst="rect">
            <a:avLst/>
          </a:prstGeom>
        </p:spPr>
        <p:txBody>
          <a:bodyPr anchor="t" rtlCol="false" tIns="0" lIns="0" bIns="0" rIns="0">
            <a:spAutoFit/>
          </a:bodyPr>
          <a:lstStyle/>
          <a:p>
            <a:pPr algn="ctr" marL="0" indent="0" lvl="0">
              <a:lnSpc>
                <a:spcPts val="6441"/>
              </a:lnSpc>
            </a:pPr>
            <a:r>
              <a:rPr lang="en-US" sz="5700" spc="34">
                <a:solidFill>
                  <a:srgbClr val="605048"/>
                </a:solidFill>
                <a:ea typeface="Carelia Bold"/>
              </a:rPr>
              <a:t>展場四：花永遠是最美麗的植物</a:t>
            </a:r>
          </a:p>
        </p:txBody>
      </p:sp>
      <p:sp>
        <p:nvSpPr>
          <p:cNvPr name="Freeform 11" id="11"/>
          <p:cNvSpPr/>
          <p:nvPr/>
        </p:nvSpPr>
        <p:spPr>
          <a:xfrm flipH="false" flipV="false" rot="8718388">
            <a:off x="11706094" y="6808311"/>
            <a:ext cx="12128005" cy="7794293"/>
          </a:xfrm>
          <a:custGeom>
            <a:avLst/>
            <a:gdLst/>
            <a:ahLst/>
            <a:cxnLst/>
            <a:rect r="r" b="b" t="t" l="l"/>
            <a:pathLst>
              <a:path h="7794293" w="12128005">
                <a:moveTo>
                  <a:pt x="0" y="0"/>
                </a:moveTo>
                <a:lnTo>
                  <a:pt x="12128005" y="0"/>
                </a:lnTo>
                <a:lnTo>
                  <a:pt x="12128005" y="7794294"/>
                </a:lnTo>
                <a:lnTo>
                  <a:pt x="0" y="7794294"/>
                </a:lnTo>
                <a:lnTo>
                  <a:pt x="0" y="0"/>
                </a:lnTo>
                <a:close/>
              </a:path>
            </a:pathLst>
          </a:custGeom>
          <a:blipFill>
            <a:blip r:embed="rId8"/>
            <a:stretch>
              <a:fillRect l="0" t="0" r="0" b="0"/>
            </a:stretch>
          </a:blipFill>
        </p:spPr>
      </p:sp>
      <p:sp>
        <p:nvSpPr>
          <p:cNvPr name="Freeform 12" id="12"/>
          <p:cNvSpPr/>
          <p:nvPr/>
        </p:nvSpPr>
        <p:spPr>
          <a:xfrm flipH="false" flipV="false" rot="588402">
            <a:off x="10424312" y="3730792"/>
            <a:ext cx="4870333" cy="4833662"/>
          </a:xfrm>
          <a:custGeom>
            <a:avLst/>
            <a:gdLst/>
            <a:ahLst/>
            <a:cxnLst/>
            <a:rect r="r" b="b" t="t" l="l"/>
            <a:pathLst>
              <a:path h="4833662" w="4870333">
                <a:moveTo>
                  <a:pt x="0" y="0"/>
                </a:moveTo>
                <a:lnTo>
                  <a:pt x="4870333" y="0"/>
                </a:lnTo>
                <a:lnTo>
                  <a:pt x="4870333" y="4833661"/>
                </a:lnTo>
                <a:lnTo>
                  <a:pt x="0" y="4833661"/>
                </a:lnTo>
                <a:lnTo>
                  <a:pt x="0" y="0"/>
                </a:lnTo>
                <a:close/>
              </a:path>
            </a:pathLst>
          </a:custGeom>
          <a:blipFill>
            <a:blip r:embed="rId9"/>
            <a:stretch>
              <a:fillRect l="-32865" t="-4176" r="-29904" b="-7756"/>
            </a:stretch>
          </a:blipFill>
        </p:spPr>
      </p:sp>
      <p:sp>
        <p:nvSpPr>
          <p:cNvPr name="Freeform 13" id="13"/>
          <p:cNvSpPr/>
          <p:nvPr/>
        </p:nvSpPr>
        <p:spPr>
          <a:xfrm flipH="false" flipV="false" rot="-3251596">
            <a:off x="16227377" y="-1064677"/>
            <a:ext cx="3085439" cy="7167733"/>
          </a:xfrm>
          <a:custGeom>
            <a:avLst/>
            <a:gdLst/>
            <a:ahLst/>
            <a:cxnLst/>
            <a:rect r="r" b="b" t="t" l="l"/>
            <a:pathLst>
              <a:path h="7167733" w="3085439">
                <a:moveTo>
                  <a:pt x="0" y="0"/>
                </a:moveTo>
                <a:lnTo>
                  <a:pt x="3085439" y="0"/>
                </a:lnTo>
                <a:lnTo>
                  <a:pt x="3085439" y="7167733"/>
                </a:lnTo>
                <a:lnTo>
                  <a:pt x="0" y="7167733"/>
                </a:lnTo>
                <a:lnTo>
                  <a:pt x="0" y="0"/>
                </a:lnTo>
                <a:close/>
              </a:path>
            </a:pathLst>
          </a:custGeom>
          <a:blipFill>
            <a:blip r:embed="rId10"/>
            <a:stretch>
              <a:fillRect l="-36935" t="0" r="-17839" b="0"/>
            </a:stretch>
          </a:blipFill>
        </p:spPr>
      </p:sp>
      <p:sp>
        <p:nvSpPr>
          <p:cNvPr name="Freeform 14" id="14"/>
          <p:cNvSpPr/>
          <p:nvPr/>
        </p:nvSpPr>
        <p:spPr>
          <a:xfrm flipH="false" flipV="false" rot="-856592">
            <a:off x="15465896" y="7138800"/>
            <a:ext cx="3586808" cy="5383577"/>
          </a:xfrm>
          <a:custGeom>
            <a:avLst/>
            <a:gdLst/>
            <a:ahLst/>
            <a:cxnLst/>
            <a:rect r="r" b="b" t="t" l="l"/>
            <a:pathLst>
              <a:path h="5383577" w="3586808">
                <a:moveTo>
                  <a:pt x="0" y="0"/>
                </a:moveTo>
                <a:lnTo>
                  <a:pt x="3586808" y="0"/>
                </a:lnTo>
                <a:lnTo>
                  <a:pt x="3586808" y="5383577"/>
                </a:lnTo>
                <a:lnTo>
                  <a:pt x="0" y="5383577"/>
                </a:lnTo>
                <a:lnTo>
                  <a:pt x="0" y="0"/>
                </a:lnTo>
                <a:close/>
              </a:path>
            </a:pathLst>
          </a:custGeom>
          <a:blipFill>
            <a:blip r:embed="rId11"/>
            <a:stretch>
              <a:fillRect l="0" t="0" r="0" b="0"/>
            </a:stretch>
          </a:blipFill>
        </p:spPr>
      </p:sp>
      <p:sp>
        <p:nvSpPr>
          <p:cNvPr name="Freeform 15" id="15"/>
          <p:cNvSpPr/>
          <p:nvPr/>
        </p:nvSpPr>
        <p:spPr>
          <a:xfrm flipH="false" flipV="false" rot="27259">
            <a:off x="6045169" y="1048914"/>
            <a:ext cx="1077748" cy="1098342"/>
          </a:xfrm>
          <a:custGeom>
            <a:avLst/>
            <a:gdLst/>
            <a:ahLst/>
            <a:cxnLst/>
            <a:rect r="r" b="b" t="t" l="l"/>
            <a:pathLst>
              <a:path h="1098342" w="1077748">
                <a:moveTo>
                  <a:pt x="0" y="0"/>
                </a:moveTo>
                <a:lnTo>
                  <a:pt x="1077748" y="0"/>
                </a:lnTo>
                <a:lnTo>
                  <a:pt x="1077748" y="1098342"/>
                </a:lnTo>
                <a:lnTo>
                  <a:pt x="0" y="1098342"/>
                </a:lnTo>
                <a:lnTo>
                  <a:pt x="0" y="0"/>
                </a:lnTo>
                <a:close/>
              </a:path>
            </a:pathLst>
          </a:custGeom>
          <a:blipFill>
            <a:blip r:embed="rId12"/>
            <a:stretch>
              <a:fillRect l="0" t="0" r="0" b="0"/>
            </a:stretch>
          </a:blipFill>
        </p:spPr>
      </p:sp>
      <p:sp>
        <p:nvSpPr>
          <p:cNvPr name="Freeform 16" id="16"/>
          <p:cNvSpPr/>
          <p:nvPr/>
        </p:nvSpPr>
        <p:spPr>
          <a:xfrm flipH="false" flipV="false" rot="-2700000">
            <a:off x="-3021635" y="2042349"/>
            <a:ext cx="5117166" cy="1272895"/>
          </a:xfrm>
          <a:custGeom>
            <a:avLst/>
            <a:gdLst/>
            <a:ahLst/>
            <a:cxnLst/>
            <a:rect r="r" b="b" t="t" l="l"/>
            <a:pathLst>
              <a:path h="1272895" w="5117166">
                <a:moveTo>
                  <a:pt x="0" y="0"/>
                </a:moveTo>
                <a:lnTo>
                  <a:pt x="5117167" y="0"/>
                </a:lnTo>
                <a:lnTo>
                  <a:pt x="5117167" y="1272895"/>
                </a:lnTo>
                <a:lnTo>
                  <a:pt x="0" y="1272895"/>
                </a:lnTo>
                <a:lnTo>
                  <a:pt x="0" y="0"/>
                </a:lnTo>
                <a:close/>
              </a:path>
            </a:pathLst>
          </a:custGeom>
          <a:blipFill>
            <a:blip r:embed="rId13"/>
            <a:stretch>
              <a:fillRect l="0" t="0" r="0" b="0"/>
            </a:stretch>
          </a:blipFill>
        </p:spPr>
      </p:sp>
      <p:sp>
        <p:nvSpPr>
          <p:cNvPr name="Freeform 17" id="17"/>
          <p:cNvSpPr/>
          <p:nvPr/>
        </p:nvSpPr>
        <p:spPr>
          <a:xfrm flipH="false" flipV="false" rot="-3569674">
            <a:off x="-2435523" y="-1078537"/>
            <a:ext cx="3944942" cy="3875906"/>
          </a:xfrm>
          <a:custGeom>
            <a:avLst/>
            <a:gdLst/>
            <a:ahLst/>
            <a:cxnLst/>
            <a:rect r="r" b="b" t="t" l="l"/>
            <a:pathLst>
              <a:path h="3875906" w="3944942">
                <a:moveTo>
                  <a:pt x="0" y="0"/>
                </a:moveTo>
                <a:lnTo>
                  <a:pt x="3944943" y="0"/>
                </a:lnTo>
                <a:lnTo>
                  <a:pt x="3944943" y="3875906"/>
                </a:lnTo>
                <a:lnTo>
                  <a:pt x="0" y="3875906"/>
                </a:lnTo>
                <a:lnTo>
                  <a:pt x="0" y="0"/>
                </a:lnTo>
                <a:close/>
              </a:path>
            </a:pathLst>
          </a:custGeom>
          <a:blipFill>
            <a:blip r:embed="rId14"/>
            <a:stretch>
              <a:fillRect l="0" t="0" r="0" b="0"/>
            </a:stretch>
          </a:blipFill>
        </p:spPr>
      </p:sp>
      <p:sp>
        <p:nvSpPr>
          <p:cNvPr name="Freeform 18" id="18"/>
          <p:cNvSpPr/>
          <p:nvPr/>
        </p:nvSpPr>
        <p:spPr>
          <a:xfrm flipH="false" flipV="false" rot="597748">
            <a:off x="10630385" y="4022368"/>
            <a:ext cx="4340678" cy="4262865"/>
          </a:xfrm>
          <a:custGeom>
            <a:avLst/>
            <a:gdLst/>
            <a:ahLst/>
            <a:cxnLst/>
            <a:rect r="r" b="b" t="t" l="l"/>
            <a:pathLst>
              <a:path h="4262865" w="4340678">
                <a:moveTo>
                  <a:pt x="0" y="0"/>
                </a:moveTo>
                <a:lnTo>
                  <a:pt x="4340678" y="0"/>
                </a:lnTo>
                <a:lnTo>
                  <a:pt x="4340678" y="4262865"/>
                </a:lnTo>
                <a:lnTo>
                  <a:pt x="0" y="4262865"/>
                </a:lnTo>
                <a:lnTo>
                  <a:pt x="0" y="0"/>
                </a:lnTo>
                <a:close/>
              </a:path>
            </a:pathLst>
          </a:custGeom>
          <a:blipFill>
            <a:blip r:embed="rId15"/>
            <a:stretch>
              <a:fillRect l="-14671" t="-56700" r="-17113" b="-22220"/>
            </a:stretch>
          </a:blipFill>
        </p:spPr>
      </p:sp>
      <p:sp>
        <p:nvSpPr>
          <p:cNvPr name="TextBox 19" id="19"/>
          <p:cNvSpPr txBox="true"/>
          <p:nvPr/>
        </p:nvSpPr>
        <p:spPr>
          <a:xfrm rot="-260771">
            <a:off x="3227819" y="4287312"/>
            <a:ext cx="6742917" cy="3300730"/>
          </a:xfrm>
          <a:prstGeom prst="rect">
            <a:avLst/>
          </a:prstGeom>
        </p:spPr>
        <p:txBody>
          <a:bodyPr anchor="t" rtlCol="false" tIns="0" lIns="0" bIns="0" rIns="0">
            <a:spAutoFit/>
          </a:bodyPr>
          <a:lstStyle/>
          <a:p>
            <a:pPr>
              <a:lnSpc>
                <a:spcPts val="4059"/>
              </a:lnSpc>
            </a:pPr>
            <a:r>
              <a:rPr lang="en-US" sz="2899">
                <a:solidFill>
                  <a:srgbClr val="605048"/>
                </a:solidFill>
                <a:ea typeface="Glacial Indifference"/>
              </a:rPr>
              <a:t>所在位置：</a:t>
            </a:r>
          </a:p>
          <a:p>
            <a:pPr>
              <a:lnSpc>
                <a:spcPts val="4059"/>
              </a:lnSpc>
            </a:pPr>
            <a:r>
              <a:rPr lang="en-US" sz="2899">
                <a:solidFill>
                  <a:srgbClr val="605048"/>
                </a:solidFill>
                <a:ea typeface="Glacial Indifference"/>
              </a:rPr>
              <a:t>方濟樓一樓大堂</a:t>
            </a:r>
          </a:p>
          <a:p>
            <a:pPr>
              <a:lnSpc>
                <a:spcPts val="4059"/>
              </a:lnSpc>
            </a:pPr>
            <a:r>
              <a:rPr lang="en-US" sz="2899">
                <a:solidFill>
                  <a:srgbClr val="605048"/>
                </a:solidFill>
                <a:ea typeface="Glacial Indifference"/>
              </a:rPr>
              <a:t>呈現方式：</a:t>
            </a:r>
          </a:p>
          <a:p>
            <a:pPr>
              <a:lnSpc>
                <a:spcPts val="4059"/>
              </a:lnSpc>
            </a:pPr>
            <a:r>
              <a:rPr lang="en-US" sz="2899">
                <a:solidFill>
                  <a:srgbClr val="605048"/>
                </a:solidFill>
                <a:ea typeface="Glacial Indifference"/>
              </a:rPr>
              <a:t>摘下野花，捲成花環</a:t>
            </a:r>
          </a:p>
          <a:p>
            <a:pPr>
              <a:lnSpc>
                <a:spcPts val="4059"/>
              </a:lnSpc>
            </a:pPr>
            <a:r>
              <a:rPr lang="en-US" sz="2899">
                <a:solidFill>
                  <a:srgbClr val="605048"/>
                </a:solidFill>
                <a:ea typeface="Glacial Indifference"/>
              </a:rPr>
              <a:t>作品內涵：</a:t>
            </a:r>
          </a:p>
          <a:p>
            <a:pPr>
              <a:lnSpc>
                <a:spcPts val="4059"/>
              </a:lnSpc>
            </a:pPr>
            <a:r>
              <a:rPr lang="en-US" sz="2899">
                <a:solidFill>
                  <a:srgbClr val="605048"/>
                </a:solidFill>
                <a:ea typeface="Glacial Indifference"/>
              </a:rPr>
              <a:t>藝術是大自然帶來的自然之物</a:t>
            </a:r>
          </a:p>
          <a:p>
            <a:pPr>
              <a:lnSpc>
                <a:spcPts val="167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00" r="0" b="-9000"/>
            </a:stretch>
          </a:blipFill>
        </p:spPr>
      </p:sp>
      <p:sp>
        <p:nvSpPr>
          <p:cNvPr name="Freeform 3" id="3"/>
          <p:cNvSpPr/>
          <p:nvPr/>
        </p:nvSpPr>
        <p:spPr>
          <a:xfrm flipH="true" flipV="false" rot="0">
            <a:off x="3295784" y="1028700"/>
            <a:ext cx="11696431" cy="9125696"/>
          </a:xfrm>
          <a:custGeom>
            <a:avLst/>
            <a:gdLst/>
            <a:ahLst/>
            <a:cxnLst/>
            <a:rect r="r" b="b" t="t" l="l"/>
            <a:pathLst>
              <a:path h="9125696" w="11696431">
                <a:moveTo>
                  <a:pt x="11696432" y="0"/>
                </a:moveTo>
                <a:lnTo>
                  <a:pt x="0" y="0"/>
                </a:lnTo>
                <a:lnTo>
                  <a:pt x="0" y="9125696"/>
                </a:lnTo>
                <a:lnTo>
                  <a:pt x="11696432" y="9125696"/>
                </a:lnTo>
                <a:lnTo>
                  <a:pt x="11696432" y="0"/>
                </a:lnTo>
                <a:close/>
              </a:path>
            </a:pathLst>
          </a:custGeom>
          <a:blipFill>
            <a:blip r:embed="rId3"/>
            <a:stretch>
              <a:fillRect l="0" t="0" r="0" b="0"/>
            </a:stretch>
          </a:blipFill>
        </p:spPr>
      </p:sp>
      <p:sp>
        <p:nvSpPr>
          <p:cNvPr name="TextBox 4" id="4"/>
          <p:cNvSpPr txBox="true"/>
          <p:nvPr/>
        </p:nvSpPr>
        <p:spPr>
          <a:xfrm rot="0">
            <a:off x="5292173" y="4844458"/>
            <a:ext cx="8500639" cy="3191780"/>
          </a:xfrm>
          <a:prstGeom prst="rect">
            <a:avLst/>
          </a:prstGeom>
        </p:spPr>
        <p:txBody>
          <a:bodyPr anchor="t" rtlCol="false" tIns="0" lIns="0" bIns="0" rIns="0">
            <a:spAutoFit/>
          </a:bodyPr>
          <a:lstStyle/>
          <a:p>
            <a:pPr algn="ctr">
              <a:lnSpc>
                <a:spcPts val="3625"/>
              </a:lnSpc>
              <a:spcBef>
                <a:spcPct val="0"/>
              </a:spcBef>
            </a:pPr>
            <a:r>
              <a:rPr lang="en-US" sz="2589">
                <a:solidFill>
                  <a:srgbClr val="000000"/>
                </a:solidFill>
                <a:ea typeface="Ibarra Real Nova"/>
              </a:rPr>
              <a:t>這門課非常有趣。這讓我了解自然藝術通常是使用木材、石頭、植物或其他自然資源等天然材料和元素的創作或表演。這可能包括用木頭雕刻、用石頭塑造、用花、葉、草製成的油畫繪畫或使用自然界的回收材料創作藝術品。源自大自然的藝術通常將創意才華與維護和保護環境的尊重和期望結合在一起。謝謝老師讓我們參加許多有創造力的活動。</a:t>
            </a:r>
          </a:p>
        </p:txBody>
      </p:sp>
      <p:sp>
        <p:nvSpPr>
          <p:cNvPr name="Freeform 5" id="5"/>
          <p:cNvSpPr/>
          <p:nvPr/>
        </p:nvSpPr>
        <p:spPr>
          <a:xfrm flipH="true" flipV="false" rot="3008247">
            <a:off x="12944021" y="5296857"/>
            <a:ext cx="4925392" cy="6574886"/>
          </a:xfrm>
          <a:custGeom>
            <a:avLst/>
            <a:gdLst/>
            <a:ahLst/>
            <a:cxnLst/>
            <a:rect r="r" b="b" t="t" l="l"/>
            <a:pathLst>
              <a:path h="6574886" w="4925392">
                <a:moveTo>
                  <a:pt x="4925392" y="0"/>
                </a:moveTo>
                <a:lnTo>
                  <a:pt x="0" y="0"/>
                </a:lnTo>
                <a:lnTo>
                  <a:pt x="0" y="6574887"/>
                </a:lnTo>
                <a:lnTo>
                  <a:pt x="4925392" y="6574887"/>
                </a:lnTo>
                <a:lnTo>
                  <a:pt x="4925392" y="0"/>
                </a:lnTo>
                <a:close/>
              </a:path>
            </a:pathLst>
          </a:custGeom>
          <a:blipFill>
            <a:blip r:embed="rId4"/>
            <a:stretch>
              <a:fillRect l="0" t="0" r="0" b="0"/>
            </a:stretch>
          </a:blipFill>
        </p:spPr>
      </p:sp>
      <p:sp>
        <p:nvSpPr>
          <p:cNvPr name="Freeform 6" id="6"/>
          <p:cNvSpPr/>
          <p:nvPr/>
        </p:nvSpPr>
        <p:spPr>
          <a:xfrm flipH="false" flipV="false" rot="-1913801">
            <a:off x="320404" y="3725044"/>
            <a:ext cx="4285917" cy="7777511"/>
          </a:xfrm>
          <a:custGeom>
            <a:avLst/>
            <a:gdLst/>
            <a:ahLst/>
            <a:cxnLst/>
            <a:rect r="r" b="b" t="t" l="l"/>
            <a:pathLst>
              <a:path h="7777511" w="4285917">
                <a:moveTo>
                  <a:pt x="0" y="0"/>
                </a:moveTo>
                <a:lnTo>
                  <a:pt x="4285917" y="0"/>
                </a:lnTo>
                <a:lnTo>
                  <a:pt x="4285917" y="7777510"/>
                </a:lnTo>
                <a:lnTo>
                  <a:pt x="0" y="7777510"/>
                </a:lnTo>
                <a:lnTo>
                  <a:pt x="0" y="0"/>
                </a:lnTo>
                <a:close/>
              </a:path>
            </a:pathLst>
          </a:custGeom>
          <a:blipFill>
            <a:blip r:embed="rId5"/>
            <a:stretch>
              <a:fillRect l="0" t="0" r="0" b="0"/>
            </a:stretch>
          </a:blipFill>
        </p:spPr>
      </p:sp>
      <p:sp>
        <p:nvSpPr>
          <p:cNvPr name="Freeform 7" id="7"/>
          <p:cNvSpPr/>
          <p:nvPr/>
        </p:nvSpPr>
        <p:spPr>
          <a:xfrm flipH="false" flipV="false" rot="0">
            <a:off x="1479056" y="6468923"/>
            <a:ext cx="3633457" cy="5578754"/>
          </a:xfrm>
          <a:custGeom>
            <a:avLst/>
            <a:gdLst/>
            <a:ahLst/>
            <a:cxnLst/>
            <a:rect r="r" b="b" t="t" l="l"/>
            <a:pathLst>
              <a:path h="5578754" w="3633457">
                <a:moveTo>
                  <a:pt x="0" y="0"/>
                </a:moveTo>
                <a:lnTo>
                  <a:pt x="3633457" y="0"/>
                </a:lnTo>
                <a:lnTo>
                  <a:pt x="3633457" y="5578754"/>
                </a:lnTo>
                <a:lnTo>
                  <a:pt x="0" y="5578754"/>
                </a:lnTo>
                <a:lnTo>
                  <a:pt x="0" y="0"/>
                </a:lnTo>
                <a:close/>
              </a:path>
            </a:pathLst>
          </a:custGeom>
          <a:blipFill>
            <a:blip r:embed="rId6"/>
            <a:stretch>
              <a:fillRect l="0" t="0" r="0" b="0"/>
            </a:stretch>
          </a:blipFill>
        </p:spPr>
      </p:sp>
      <p:sp>
        <p:nvSpPr>
          <p:cNvPr name="TextBox 8" id="8"/>
          <p:cNvSpPr txBox="true"/>
          <p:nvPr/>
        </p:nvSpPr>
        <p:spPr>
          <a:xfrm rot="0">
            <a:off x="4460137" y="3589496"/>
            <a:ext cx="9805392" cy="1336061"/>
          </a:xfrm>
          <a:prstGeom prst="rect">
            <a:avLst/>
          </a:prstGeom>
        </p:spPr>
        <p:txBody>
          <a:bodyPr anchor="t" rtlCol="false" tIns="0" lIns="0" bIns="0" rIns="0">
            <a:spAutoFit/>
          </a:bodyPr>
          <a:lstStyle/>
          <a:p>
            <a:pPr algn="ctr">
              <a:lnSpc>
                <a:spcPts val="9430"/>
              </a:lnSpc>
            </a:pPr>
            <a:r>
              <a:rPr lang="en-US" sz="11500">
                <a:solidFill>
                  <a:srgbClr val="000000"/>
                </a:solidFill>
                <a:ea typeface="Glass Antiqua"/>
              </a:rPr>
              <a:t>學習心得</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DAF40TAqc6c</dc:identifier>
  <dcterms:modified xsi:type="dcterms:W3CDTF">2011-08-01T06:04:30Z</dcterms:modified>
  <cp:revision>1</cp:revision>
  <dc:title>自然與人文的藝術碰撞</dc:title>
</cp:coreProperties>
</file>