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1" r:id="rId6"/>
    <p:sldId id="262" r:id="rId7"/>
    <p:sldId id="263" r:id="rId8"/>
    <p:sldId id="260" r:id="rId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E36FE-DF5F-4856-A758-95D3C8F31A34}" type="datetimeFigureOut">
              <a:rPr lang="zh-TW" altLang="en-US" smtClean="0"/>
              <a:t>2024/1/3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05FE7-EF27-4590-A973-D30FED1BE708}" type="slidenum">
              <a:rPr lang="zh-TW" altLang="en-US" smtClean="0"/>
              <a:t>‹#›</a:t>
            </a:fld>
            <a:endParaRPr lang="zh-TW" altLang="en-US"/>
          </a:p>
        </p:txBody>
      </p:sp>
    </p:spTree>
    <p:extLst>
      <p:ext uri="{BB962C8B-B14F-4D97-AF65-F5344CB8AC3E}">
        <p14:creationId xmlns:p14="http://schemas.microsoft.com/office/powerpoint/2010/main" val="46126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D599FF-B296-44E1-BE50-FCE5AFB768B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7358CDE-AAFA-495D-9D2E-EF44F03FF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00A310D-4924-40A8-95DB-47FDD4719090}"/>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5" name="頁尾版面配置區 4">
            <a:extLst>
              <a:ext uri="{FF2B5EF4-FFF2-40B4-BE49-F238E27FC236}">
                <a16:creationId xmlns:a16="http://schemas.microsoft.com/office/drawing/2014/main" id="{D79242E2-ACA8-4E04-85C4-814E712AAF1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A37D258-38AA-4DDE-B48A-2A8B41D166B5}"/>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22917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FAC6A4-64F9-4B74-BC65-5F8050624D5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696646E2-D529-477C-B004-225FBB5C5A0C}"/>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D4AF0B2-05A5-4E6F-9789-3993779F1D66}"/>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5" name="頁尾版面配置區 4">
            <a:extLst>
              <a:ext uri="{FF2B5EF4-FFF2-40B4-BE49-F238E27FC236}">
                <a16:creationId xmlns:a16="http://schemas.microsoft.com/office/drawing/2014/main" id="{390542DF-A9EB-49F5-B3AC-137B672537E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CF14952-6BB4-40D4-B145-6203B67CA6A4}"/>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58220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0ECCF5C-E70A-4761-A5B0-27877B8FE939}"/>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F1D89B99-5ED3-444C-B8A2-5CA07B00D61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DD78686-8034-4E43-8156-54707219DD29}"/>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5" name="頁尾版面配置區 4">
            <a:extLst>
              <a:ext uri="{FF2B5EF4-FFF2-40B4-BE49-F238E27FC236}">
                <a16:creationId xmlns:a16="http://schemas.microsoft.com/office/drawing/2014/main" id="{57B7FD26-D7AF-43E1-92D6-76C1500C93B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FAF9A47-88FA-45A9-88EB-878A0E4A7381}"/>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94256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55EE1C-57A2-4AA4-8497-1C26499F70A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F84DA67-2D78-4264-A9C7-63115A0881AF}"/>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295D107-B2F5-4E14-8C81-4C9AC563AE8F}"/>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5" name="頁尾版面配置區 4">
            <a:extLst>
              <a:ext uri="{FF2B5EF4-FFF2-40B4-BE49-F238E27FC236}">
                <a16:creationId xmlns:a16="http://schemas.microsoft.com/office/drawing/2014/main" id="{835364B4-7936-4661-A66A-2016B7EEFC3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2ECE516-EF24-4929-927E-A2744D4D6021}"/>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137798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ACD1C-FEDE-4C5D-BC15-EF40A41CB561}"/>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3E8FA86-5D27-4973-9A80-872C7794B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24C6A41-961F-4E80-B257-7F9C568CE4CD}"/>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5" name="頁尾版面配置區 4">
            <a:extLst>
              <a:ext uri="{FF2B5EF4-FFF2-40B4-BE49-F238E27FC236}">
                <a16:creationId xmlns:a16="http://schemas.microsoft.com/office/drawing/2014/main" id="{31E40138-E0CF-4982-8188-97522FB85F5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FF23C9A-FCC1-45EF-B0CC-CB126D12B3C2}"/>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337929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378857-8B91-46D2-9BD3-6789D5868CE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098DAC6-5EF7-483C-A1B9-0E1B475864C9}"/>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1A93CBD-E5FA-4322-9915-9121B2DA907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C2BFDE4-154A-4837-8E22-60C94C44036E}"/>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6" name="頁尾版面配置區 5">
            <a:extLst>
              <a:ext uri="{FF2B5EF4-FFF2-40B4-BE49-F238E27FC236}">
                <a16:creationId xmlns:a16="http://schemas.microsoft.com/office/drawing/2014/main" id="{B48D4B04-80F4-4C48-92E8-10689AFD260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D4D52D0-49A7-45CC-8084-B71721266433}"/>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372458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09E228-D1C3-457C-B650-93413AE468D4}"/>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26CDFC6-037D-44B5-8BD0-E4187D02D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CDBC5080-7941-4DD3-AFC3-17C49F92BBB5}"/>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6A48067-468F-4DE4-9FDA-8C5AE14267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8346CB53-21D7-40D5-84B9-C0864F151E5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40485D8-9172-4C96-9BDA-943CCACF913B}"/>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8" name="頁尾版面配置區 7">
            <a:extLst>
              <a:ext uri="{FF2B5EF4-FFF2-40B4-BE49-F238E27FC236}">
                <a16:creationId xmlns:a16="http://schemas.microsoft.com/office/drawing/2014/main" id="{731F7999-6971-4CB2-AAFA-467D6E88F22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DCB1A5CC-871A-4A9E-A344-6FD4E1726315}"/>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13448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65B929-806B-4660-81E3-327A70D09E6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0A705F3-B7C9-431E-88B1-CB65FE06CA1D}"/>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4" name="頁尾版面配置區 3">
            <a:extLst>
              <a:ext uri="{FF2B5EF4-FFF2-40B4-BE49-F238E27FC236}">
                <a16:creationId xmlns:a16="http://schemas.microsoft.com/office/drawing/2014/main" id="{411D4BBE-24C2-43BB-85BE-D56B825D6BEA}"/>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6FC1457-B327-4652-BE8E-4D98D01DAAD0}"/>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53982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5A5F0DA-A635-4EFE-A42A-1752A339D235}"/>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3" name="頁尾版面配置區 2">
            <a:extLst>
              <a:ext uri="{FF2B5EF4-FFF2-40B4-BE49-F238E27FC236}">
                <a16:creationId xmlns:a16="http://schemas.microsoft.com/office/drawing/2014/main" id="{B8E179FE-0C90-46C8-A40B-D3BFB1C61550}"/>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280E0C6-3A19-4133-AE11-58A201212BB9}"/>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79170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B823F9-E167-48C7-BE42-BB67951A0D9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6EE8F924-D5EF-4627-8222-62D09E59B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89780C5-8933-417C-BAC9-D4DDA367C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F9C027E-9CA9-4013-9D6B-A89CB9DC2A10}"/>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6" name="頁尾版面配置區 5">
            <a:extLst>
              <a:ext uri="{FF2B5EF4-FFF2-40B4-BE49-F238E27FC236}">
                <a16:creationId xmlns:a16="http://schemas.microsoft.com/office/drawing/2014/main" id="{49824E26-3EBC-4E40-954D-06516CA1032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B124A89-0F68-410A-99D3-FB0167F0CE69}"/>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381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8EBD14-6D4C-43C8-B3B7-B95821F40EE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CACFDF3-4D83-451F-AF02-3832EC252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C650733-4129-4098-80E9-3A5069B67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6A20921-B542-4B17-A5A6-45FEB7C1D12F}"/>
              </a:ext>
            </a:extLst>
          </p:cNvPr>
          <p:cNvSpPr>
            <a:spLocks noGrp="1"/>
          </p:cNvSpPr>
          <p:nvPr>
            <p:ph type="dt" sz="half" idx="10"/>
          </p:nvPr>
        </p:nvSpPr>
        <p:spPr/>
        <p:txBody>
          <a:bodyPr/>
          <a:lstStyle/>
          <a:p>
            <a:fld id="{7D136505-7A91-4D17-B135-4EC8D0068847}" type="datetimeFigureOut">
              <a:rPr lang="zh-TW" altLang="en-US" smtClean="0"/>
              <a:t>2024/1/3</a:t>
            </a:fld>
            <a:endParaRPr lang="zh-TW" altLang="en-US"/>
          </a:p>
        </p:txBody>
      </p:sp>
      <p:sp>
        <p:nvSpPr>
          <p:cNvPr id="6" name="頁尾版面配置區 5">
            <a:extLst>
              <a:ext uri="{FF2B5EF4-FFF2-40B4-BE49-F238E27FC236}">
                <a16:creationId xmlns:a16="http://schemas.microsoft.com/office/drawing/2014/main" id="{B884C575-FC1E-42C1-872D-CFC1A125048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328F4C4-AF42-4E17-A376-C5C9B7FEE2FF}"/>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371111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02512ED-029C-4CF4-9A72-B4BE64413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0BE09E4-BF54-4BC8-81DB-139D71C5A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8BF774C-AA49-4779-927E-BA32F8BED9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36505-7A91-4D17-B135-4EC8D0068847}" type="datetimeFigureOut">
              <a:rPr lang="zh-TW" altLang="en-US" smtClean="0"/>
              <a:t>2024/1/3</a:t>
            </a:fld>
            <a:endParaRPr lang="zh-TW" altLang="en-US"/>
          </a:p>
        </p:txBody>
      </p:sp>
      <p:sp>
        <p:nvSpPr>
          <p:cNvPr id="5" name="頁尾版面配置區 4">
            <a:extLst>
              <a:ext uri="{FF2B5EF4-FFF2-40B4-BE49-F238E27FC236}">
                <a16:creationId xmlns:a16="http://schemas.microsoft.com/office/drawing/2014/main" id="{60B7A51F-22EA-4662-AEEC-94AF059FD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774D53C-0B67-449D-AAE1-1D0528083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790152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1C8B7B-F598-4DA6-A104-7AD584912B99}"/>
              </a:ext>
            </a:extLst>
          </p:cNvPr>
          <p:cNvSpPr>
            <a:spLocks noGrp="1"/>
          </p:cNvSpPr>
          <p:nvPr>
            <p:ph type="ctrTitle"/>
          </p:nvPr>
        </p:nvSpPr>
        <p:spPr/>
        <p:txBody>
          <a:bodyPr/>
          <a:lstStyle/>
          <a:p>
            <a:r>
              <a:rPr lang="zh-TW" altLang="en-US" sz="3200" dirty="0">
                <a:latin typeface="微軟正黑體" panose="020B0604030504040204" pitchFamily="34" charset="-120"/>
                <a:ea typeface="微軟正黑體" panose="020B0604030504040204" pitchFamily="34" charset="-120"/>
              </a:rPr>
              <a:t>自然與藝術實踐期末作業</a:t>
            </a:r>
            <a:br>
              <a:rPr lang="en-US" altLang="zh-TW" dirty="0">
                <a:latin typeface="微軟正黑體" panose="020B0604030504040204" pitchFamily="34" charset="-120"/>
                <a:ea typeface="微軟正黑體" panose="020B0604030504040204" pitchFamily="34" charset="-120"/>
              </a:rPr>
            </a:br>
            <a:r>
              <a:rPr lang="en-US" altLang="zh-TW" sz="4800" dirty="0">
                <a:solidFill>
                  <a:srgbClr val="FF0000"/>
                </a:solidFill>
                <a:latin typeface="微軟正黑體" panose="020B0604030504040204" pitchFamily="34" charset="-120"/>
                <a:ea typeface="微軟正黑體" panose="020B0604030504040204" pitchFamily="34" charset="-120"/>
              </a:rPr>
              <a:t>(</a:t>
            </a:r>
            <a:r>
              <a:rPr lang="zh-TW" altLang="en-US" sz="4800" dirty="0">
                <a:solidFill>
                  <a:srgbClr val="FF0000"/>
                </a:solidFill>
                <a:latin typeface="微軟正黑體" panose="020B0604030504040204" pitchFamily="34" charset="-120"/>
                <a:ea typeface="微軟正黑體" panose="020B0604030504040204" pitchFamily="34" charset="-120"/>
              </a:rPr>
              <a:t>自然視界</a:t>
            </a:r>
            <a:r>
              <a:rPr lang="en-US" altLang="zh-TW" sz="4800" dirty="0">
                <a:solidFill>
                  <a:srgbClr val="FF0000"/>
                </a:solidFill>
                <a:latin typeface="微軟正黑體" panose="020B0604030504040204" pitchFamily="34" charset="-120"/>
                <a:ea typeface="微軟正黑體" panose="020B0604030504040204" pitchFamily="34" charset="-120"/>
              </a:rPr>
              <a:t>:</a:t>
            </a:r>
            <a:r>
              <a:rPr lang="zh-TW" altLang="en-US" sz="4800" dirty="0">
                <a:solidFill>
                  <a:srgbClr val="FF0000"/>
                </a:solidFill>
                <a:latin typeface="微軟正黑體" panose="020B0604030504040204" pitchFamily="34" charset="-120"/>
                <a:ea typeface="微軟正黑體" panose="020B0604030504040204" pitchFamily="34" charset="-120"/>
              </a:rPr>
              <a:t>藝術之美與生態連結</a:t>
            </a:r>
            <a:r>
              <a:rPr lang="en-US" altLang="zh-TW" sz="4800" dirty="0">
                <a:solidFill>
                  <a:srgbClr val="FF0000"/>
                </a:solidFill>
                <a:latin typeface="微軟正黑體" panose="020B0604030504040204" pitchFamily="34" charset="-120"/>
                <a:ea typeface="微軟正黑體" panose="020B0604030504040204" pitchFamily="34" charset="-120"/>
              </a:rPr>
              <a:t>)</a:t>
            </a:r>
            <a:endParaRPr lang="zh-TW" altLang="en-US" sz="4800" dirty="0">
              <a:solidFill>
                <a:srgbClr val="FF0000"/>
              </a:solidFill>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7983C566-27A3-44ED-8165-A5644336E47B}"/>
              </a:ext>
            </a:extLst>
          </p:cNvPr>
          <p:cNvSpPr>
            <a:spLocks noGrp="1"/>
          </p:cNvSpPr>
          <p:nvPr>
            <p:ph type="subTitle" idx="1"/>
          </p:nvPr>
        </p:nvSpPr>
        <p:spPr/>
        <p:txBody>
          <a:bodyPr>
            <a:normAutofit lnSpcReduction="10000"/>
          </a:bodyPr>
          <a:lstStyle/>
          <a:p>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生態二</a:t>
            </a:r>
            <a:r>
              <a:rPr lang="en-US" altLang="zh-TW" dirty="0">
                <a:solidFill>
                  <a:srgbClr val="FF0000"/>
                </a:solidFill>
                <a:latin typeface="微軟正黑體" panose="020B0604030504040204" pitchFamily="34" charset="-120"/>
                <a:ea typeface="微軟正黑體" panose="020B0604030504040204" pitchFamily="34" charset="-120"/>
              </a:rPr>
              <a:t>A 411153789 </a:t>
            </a:r>
            <a:r>
              <a:rPr lang="zh-TW" altLang="en-US" dirty="0">
                <a:solidFill>
                  <a:srgbClr val="FF0000"/>
                </a:solidFill>
                <a:latin typeface="微軟正黑體" panose="020B0604030504040204" pitchFamily="34" charset="-120"/>
                <a:ea typeface="微軟正黑體" panose="020B0604030504040204" pitchFamily="34" charset="-120"/>
              </a:rPr>
              <a:t>黃彩誠</a:t>
            </a:r>
            <a:r>
              <a:rPr lang="en-US" altLang="zh-TW" dirty="0">
                <a:solidFill>
                  <a:srgbClr val="FF0000"/>
                </a:solidFill>
                <a:latin typeface="微軟正黑體" panose="020B0604030504040204" pitchFamily="34" charset="-120"/>
                <a:ea typeface="微軟正黑體" panose="020B0604030504040204" pitchFamily="34" charset="-120"/>
              </a:rPr>
              <a:t>)</a:t>
            </a:r>
          </a:p>
          <a:p>
            <a:endParaRPr lang="zh-TW" altLang="en-US" dirty="0">
              <a:solidFill>
                <a:srgbClr val="FF0000"/>
              </a:solidFill>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期末作業</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個人</a:t>
            </a:r>
            <a:r>
              <a:rPr lang="en-US" altLang="zh-TW" dirty="0">
                <a:solidFill>
                  <a:srgbClr val="FF0000"/>
                </a:solidFill>
                <a:latin typeface="微軟正黑體" panose="020B0604030504040204" pitchFamily="34" charset="-120"/>
                <a:ea typeface="微軟正黑體" panose="020B0604030504040204" pitchFamily="34" charset="-120"/>
              </a:rPr>
              <a:t>)</a:t>
            </a:r>
          </a:p>
          <a:p>
            <a:r>
              <a:rPr lang="zh-TW" altLang="en-US" dirty="0">
                <a:solidFill>
                  <a:srgbClr val="FF0000"/>
                </a:solidFill>
                <a:latin typeface="微軟正黑體" panose="020B0604030504040204" pitchFamily="34" charset="-120"/>
                <a:ea typeface="微軟正黑體" panose="020B0604030504040204" pitchFamily="34" charset="-120"/>
              </a:rPr>
              <a:t>截止</a:t>
            </a:r>
            <a:r>
              <a:rPr lang="en-US" altLang="zh-TW" dirty="0">
                <a:solidFill>
                  <a:srgbClr val="FF0000"/>
                </a:solidFill>
                <a:latin typeface="微軟正黑體" panose="020B0604030504040204" pitchFamily="34" charset="-120"/>
                <a:ea typeface="微軟正黑體" panose="020B0604030504040204" pitchFamily="34" charset="-120"/>
              </a:rPr>
              <a:t>: 2024.01.04 23:59</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0867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9A3ED-0F3C-48C1-AF7F-62150C2F1689}"/>
              </a:ext>
            </a:extLst>
          </p:cNvPr>
          <p:cNvSpPr>
            <a:spLocks noGrp="1"/>
          </p:cNvSpPr>
          <p:nvPr>
            <p:ph type="title"/>
          </p:nvPr>
        </p:nvSpPr>
        <p:spPr/>
        <p:txBody>
          <a:bodyPr/>
          <a:lstStyle/>
          <a:p>
            <a:r>
              <a:rPr lang="zh-TW" altLang="en-US" dirty="0"/>
              <a:t>策展論述</a:t>
            </a:r>
            <a:r>
              <a:rPr lang="zh-TW" altLang="en-US" dirty="0">
                <a:latin typeface="新細明體" panose="02020500000000000000" pitchFamily="18" charset="-120"/>
                <a:ea typeface="新細明體" panose="02020500000000000000" pitchFamily="18" charset="-120"/>
              </a:rPr>
              <a:t>：</a:t>
            </a:r>
            <a:r>
              <a:rPr lang="en-US" altLang="zh-TW" dirty="0">
                <a:solidFill>
                  <a:srgbClr val="FF0000"/>
                </a:solidFill>
              </a:rPr>
              <a:t>(</a:t>
            </a:r>
            <a:r>
              <a:rPr lang="zh-TW" altLang="en-US" dirty="0">
                <a:solidFill>
                  <a:srgbClr val="FF0000"/>
                </a:solidFill>
              </a:rPr>
              <a:t>以藝術家視角探索自然之美及呈現藝術與生態意識的深刻交融。</a:t>
            </a:r>
            <a:r>
              <a:rPr lang="en-US" altLang="zh-TW" dirty="0">
                <a:solidFill>
                  <a:srgbClr val="FF0000"/>
                </a:solidFill>
              </a:rPr>
              <a:t>)</a:t>
            </a:r>
            <a:endParaRPr lang="zh-TW" altLang="en-US" dirty="0">
              <a:solidFill>
                <a:srgbClr val="FF0000"/>
              </a:solidFill>
            </a:endParaRPr>
          </a:p>
        </p:txBody>
      </p:sp>
      <p:sp>
        <p:nvSpPr>
          <p:cNvPr id="3" name="內容版面配置區 2">
            <a:extLst>
              <a:ext uri="{FF2B5EF4-FFF2-40B4-BE49-F238E27FC236}">
                <a16:creationId xmlns:a16="http://schemas.microsoft.com/office/drawing/2014/main" id="{641EEE41-38DD-4AD4-9AD4-B63036E6FD10}"/>
              </a:ext>
            </a:extLst>
          </p:cNvPr>
          <p:cNvSpPr>
            <a:spLocks noGrp="1"/>
          </p:cNvSpPr>
          <p:nvPr>
            <p:ph idx="1"/>
          </p:nvPr>
        </p:nvSpPr>
        <p:spPr/>
        <p:txBody>
          <a:bodyPr>
            <a:normAutofit/>
          </a:bodyPr>
          <a:lstStyle/>
          <a:p>
            <a:r>
              <a:rPr lang="en-US" altLang="zh-TW" sz="3200" dirty="0">
                <a:solidFill>
                  <a:srgbClr val="FF0000"/>
                </a:solidFill>
              </a:rPr>
              <a:t>(</a:t>
            </a:r>
            <a:r>
              <a:rPr lang="zh-TW" altLang="en-US" sz="3200" dirty="0">
                <a:solidFill>
                  <a:srgbClr val="FF0000"/>
                </a:solidFill>
              </a:rPr>
              <a:t>藝術作品展現了藝術家如何透過觀察自然、感受自然的美與奧妙，將這些感受轉化為獨特的藝術創作。作品深深根植於自然元素，如風景、動植物、天象等，展現了藝術家對自然的深刻連結與啟發。展覽作品不僅是對自然美的賞析，更蘊含了對生態保護、環境永續的關懷與反思。透過藝術之美，呈現了對於環境議題的敏感性和對生態系統脆弱性的思考。</a:t>
            </a:r>
            <a:r>
              <a:rPr lang="en-US" altLang="zh-TW" sz="3200" dirty="0">
                <a:solidFill>
                  <a:srgbClr val="FF0000"/>
                </a:solidFill>
              </a:rPr>
              <a:t>)</a:t>
            </a:r>
            <a:endParaRPr lang="zh-TW" altLang="en-US" sz="3200" dirty="0"/>
          </a:p>
        </p:txBody>
      </p:sp>
    </p:spTree>
    <p:extLst>
      <p:ext uri="{BB962C8B-B14F-4D97-AF65-F5344CB8AC3E}">
        <p14:creationId xmlns:p14="http://schemas.microsoft.com/office/powerpoint/2010/main" val="344162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DFA7E2-4D64-4230-8251-4DA665F409A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展場一：</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瓜瓜落地</a:t>
            </a:r>
            <a:r>
              <a:rPr lang="en-US" altLang="zh-TW" dirty="0">
                <a:solidFill>
                  <a:srgbClr val="FF0000"/>
                </a:solidFill>
                <a:latin typeface="微軟正黑體" panose="020B0604030504040204" pitchFamily="34" charset="-120"/>
                <a:ea typeface="微軟正黑體" panose="020B0604030504040204" pitchFamily="34" charset="-120"/>
              </a:rPr>
              <a:t>)</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EDF3701D-8161-4CE7-A7B8-3746898146EA}"/>
              </a:ext>
            </a:extLst>
          </p:cNvPr>
          <p:cNvSpPr>
            <a:spLocks noGrp="1"/>
          </p:cNvSpPr>
          <p:nvPr>
            <p:ph sz="half" idx="2"/>
          </p:nvPr>
        </p:nvSpPr>
        <p:spPr/>
        <p:txBody>
          <a:bodyPr>
            <a:normAutofit fontScale="92500" lnSpcReduction="10000"/>
          </a:bodyPr>
          <a:lstStyle/>
          <a:p>
            <a:r>
              <a:rPr lang="zh-TW" altLang="en-US" sz="3200" dirty="0">
                <a:latin typeface="微軟正黑體" panose="020B0604030504040204" pitchFamily="34" charset="-120"/>
                <a:ea typeface="微軟正黑體" panose="020B0604030504040204" pitchFamily="34" charset="-120"/>
              </a:rPr>
              <a:t>所在位置：</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方濟樓地下一樓外面的大樹旁邊</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呈現方式：</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放在旁邊的土上</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作品內涵：</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作品名稱「瓜瓜落地」暗示了瓜果的自然落下，而放置在大樹旁的綠色石頭則象徵著瓜。這可以被解讀為自然中生態元素的互動和交流，也暗示著自然界中物質的循環和變化。</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sz="3200" dirty="0">
              <a:solidFill>
                <a:srgbClr val="FF0000"/>
              </a:solidFill>
              <a:latin typeface="微軟正黑體" panose="020B0604030504040204" pitchFamily="34" charset="-120"/>
              <a:ea typeface="微軟正黑體" panose="020B0604030504040204" pitchFamily="34" charset="-120"/>
            </a:endParaRPr>
          </a:p>
        </p:txBody>
      </p:sp>
      <p:pic>
        <p:nvPicPr>
          <p:cNvPr id="1032" name="Picture 8" descr="可能是 1 人的圖像">
            <a:extLst>
              <a:ext uri="{FF2B5EF4-FFF2-40B4-BE49-F238E27FC236}">
                <a16:creationId xmlns:a16="http://schemas.microsoft.com/office/drawing/2014/main" id="{DFACBF69-CF4C-C824-FB19-D706581F832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6830CF-AFE8-4FFB-8509-6F33FEBAC43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展場二：</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美麗新素戒</a:t>
            </a:r>
            <a:r>
              <a:rPr lang="en-US" altLang="zh-TW" dirty="0">
                <a:solidFill>
                  <a:srgbClr val="FF0000"/>
                </a:solidFill>
                <a:latin typeface="微軟正黑體" panose="020B0604030504040204" pitchFamily="34" charset="-120"/>
                <a:ea typeface="微軟正黑體" panose="020B0604030504040204" pitchFamily="34" charset="-120"/>
              </a:rPr>
              <a:t>)</a:t>
            </a:r>
            <a:endParaRPr lang="zh-TW" altLang="en-US" dirty="0"/>
          </a:p>
        </p:txBody>
      </p:sp>
      <p:pic>
        <p:nvPicPr>
          <p:cNvPr id="6" name="內容版面配置區 5">
            <a:extLst>
              <a:ext uri="{FF2B5EF4-FFF2-40B4-BE49-F238E27FC236}">
                <a16:creationId xmlns:a16="http://schemas.microsoft.com/office/drawing/2014/main" id="{77AA0033-47FB-2A50-F8B1-9EEC968A9D19}"/>
              </a:ext>
            </a:extLst>
          </p:cNvPr>
          <p:cNvPicPr>
            <a:picLocks noGrp="1" noChangeAspect="1"/>
          </p:cNvPicPr>
          <p:nvPr>
            <p:ph sz="half" idx="1"/>
          </p:nvPr>
        </p:nvPicPr>
        <p:blipFill>
          <a:blip r:embed="rId2"/>
          <a:stretch>
            <a:fillRect/>
          </a:stretch>
        </p:blipFill>
        <p:spPr>
          <a:xfrm>
            <a:off x="1797616" y="1825625"/>
            <a:ext cx="3262768" cy="4351338"/>
          </a:xfrm>
        </p:spPr>
      </p:pic>
      <p:sp>
        <p:nvSpPr>
          <p:cNvPr id="5" name="內容版面配置區 4">
            <a:extLst>
              <a:ext uri="{FF2B5EF4-FFF2-40B4-BE49-F238E27FC236}">
                <a16:creationId xmlns:a16="http://schemas.microsoft.com/office/drawing/2014/main" id="{1A815AD8-0FD3-4C8F-9A9B-AF814782482F}"/>
              </a:ext>
            </a:extLst>
          </p:cNvPr>
          <p:cNvSpPr>
            <a:spLocks noGrp="1"/>
          </p:cNvSpPr>
          <p:nvPr>
            <p:ph sz="half" idx="2"/>
          </p:nvPr>
        </p:nvSpPr>
        <p:spPr/>
        <p:txBody>
          <a:bodyPr>
            <a:normAutofit/>
          </a:bodyPr>
          <a:lstStyle/>
          <a:p>
            <a:r>
              <a:rPr lang="zh-TW" altLang="en-US" sz="3200" dirty="0">
                <a:latin typeface="微軟正黑體" panose="020B0604030504040204" pitchFamily="34" charset="-120"/>
                <a:ea typeface="微軟正黑體" panose="020B0604030504040204" pitchFamily="34" charset="-120"/>
              </a:rPr>
              <a:t>所在位置：</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方濟樓前往小羅馬的門上</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呈現方式：</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如圖，掛在上面</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作品內涵：</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參考於門環的設計，作品名表達請素素與我戒婚。</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sz="3200" dirty="0"/>
          </a:p>
        </p:txBody>
      </p:sp>
    </p:spTree>
    <p:extLst>
      <p:ext uri="{BB962C8B-B14F-4D97-AF65-F5344CB8AC3E}">
        <p14:creationId xmlns:p14="http://schemas.microsoft.com/office/powerpoint/2010/main" val="382124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CB3D8B-DCAD-44C6-9EEE-BD1ABB7F2FB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展場三：</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性別認同超級拉姆</a:t>
            </a:r>
            <a:r>
              <a:rPr lang="en-US" altLang="zh-TW" dirty="0">
                <a:solidFill>
                  <a:srgbClr val="FF0000"/>
                </a:solidFill>
                <a:latin typeface="微軟正黑體" panose="020B0604030504040204" pitchFamily="34" charset="-120"/>
                <a:ea typeface="微軟正黑體" panose="020B0604030504040204" pitchFamily="34" charset="-120"/>
              </a:rPr>
              <a:t>)</a:t>
            </a:r>
            <a:endParaRPr lang="zh-TW" altLang="en-US" dirty="0"/>
          </a:p>
        </p:txBody>
      </p:sp>
      <p:sp>
        <p:nvSpPr>
          <p:cNvPr id="3" name="內容版面配置區 2">
            <a:extLst>
              <a:ext uri="{FF2B5EF4-FFF2-40B4-BE49-F238E27FC236}">
                <a16:creationId xmlns:a16="http://schemas.microsoft.com/office/drawing/2014/main" id="{0C7BB492-2C42-4F88-BC10-5E89542EE2B4}"/>
              </a:ext>
            </a:extLst>
          </p:cNvPr>
          <p:cNvSpPr>
            <a:spLocks noGrp="1"/>
          </p:cNvSpPr>
          <p:nvPr>
            <p:ph sz="half" idx="1"/>
          </p:nvPr>
        </p:nvSpPr>
        <p:spPr/>
        <p:txBody>
          <a:bodyPr/>
          <a:lstStyle/>
          <a:p>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照片</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dirty="0"/>
          </a:p>
        </p:txBody>
      </p:sp>
      <p:sp>
        <p:nvSpPr>
          <p:cNvPr id="4" name="內容版面配置區 3">
            <a:extLst>
              <a:ext uri="{FF2B5EF4-FFF2-40B4-BE49-F238E27FC236}">
                <a16:creationId xmlns:a16="http://schemas.microsoft.com/office/drawing/2014/main" id="{02508741-ACC8-4234-BD7E-4DACF2062873}"/>
              </a:ext>
            </a:extLst>
          </p:cNvPr>
          <p:cNvSpPr>
            <a:spLocks noGrp="1"/>
          </p:cNvSpPr>
          <p:nvPr>
            <p:ph sz="half" idx="2"/>
          </p:nvPr>
        </p:nvSpPr>
        <p:spPr/>
        <p:txBody>
          <a:bodyPr>
            <a:normAutofit/>
          </a:bodyPr>
          <a:lstStyle/>
          <a:p>
            <a:r>
              <a:rPr lang="zh-TW" altLang="en-US" sz="3200" dirty="0">
                <a:latin typeface="微軟正黑體" panose="020B0604030504040204" pitchFamily="34" charset="-120"/>
                <a:ea typeface="微軟正黑體" panose="020B0604030504040204" pitchFamily="34" charset="-120"/>
              </a:rPr>
              <a:t>所在位置：</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方濟樓小田</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呈現方式：</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攤在地上</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作品內涵：</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模型取自摩爾莊園的超級拉姆，且因他頭上色彩豐富因此象徵著彩虹的概念。</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sz="3200" dirty="0"/>
          </a:p>
        </p:txBody>
      </p:sp>
      <p:pic>
        <p:nvPicPr>
          <p:cNvPr id="5" name="圖片 4">
            <a:extLst>
              <a:ext uri="{FF2B5EF4-FFF2-40B4-BE49-F238E27FC236}">
                <a16:creationId xmlns:a16="http://schemas.microsoft.com/office/drawing/2014/main" id="{293C82D8-51B4-CB43-9B1A-4908E314F31F}"/>
              </a:ext>
            </a:extLst>
          </p:cNvPr>
          <p:cNvPicPr>
            <a:picLocks noChangeAspect="1"/>
          </p:cNvPicPr>
          <p:nvPr/>
        </p:nvPicPr>
        <p:blipFill>
          <a:blip r:embed="rId2"/>
          <a:stretch>
            <a:fillRect/>
          </a:stretch>
        </p:blipFill>
        <p:spPr>
          <a:xfrm>
            <a:off x="1023943" y="1361508"/>
            <a:ext cx="3959679" cy="5279572"/>
          </a:xfrm>
          <a:prstGeom prst="rect">
            <a:avLst/>
          </a:prstGeom>
        </p:spPr>
      </p:pic>
      <p:pic>
        <p:nvPicPr>
          <p:cNvPr id="8" name="Picture 2" descr="超级拉姆(游戏《摩尔庄园》里的精灵)_搜狗百科">
            <a:extLst>
              <a:ext uri="{FF2B5EF4-FFF2-40B4-BE49-F238E27FC236}">
                <a16:creationId xmlns:a16="http://schemas.microsoft.com/office/drawing/2014/main" id="{527C5DC2-5F99-B8D1-EDD2-B346CFF9E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075" y="4909137"/>
            <a:ext cx="2536032" cy="1690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超级拉姆(游戏《摩尔庄园》里的精灵)_搜狗百科">
            <a:extLst>
              <a:ext uri="{FF2B5EF4-FFF2-40B4-BE49-F238E27FC236}">
                <a16:creationId xmlns:a16="http://schemas.microsoft.com/office/drawing/2014/main" id="{6E3EF690-A72F-E375-FAAF-7BC523825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505" y="67469"/>
            <a:ext cx="2536032" cy="16906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拉仔(《摩尔庄园》游戏以及动漫中NPC摩乐乐的宠物)_搜狗百科">
            <a:extLst>
              <a:ext uri="{FF2B5EF4-FFF2-40B4-BE49-F238E27FC236}">
                <a16:creationId xmlns:a16="http://schemas.microsoft.com/office/drawing/2014/main" id="{80AA3379-8D81-C868-8564-2776921D3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387" y="4732004"/>
            <a:ext cx="3188994" cy="212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8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633AC0-43CD-4FE8-9675-7D6E02FA16A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展場四：</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親情</a:t>
            </a:r>
            <a:r>
              <a:rPr lang="en-US" altLang="zh-TW" dirty="0">
                <a:solidFill>
                  <a:srgbClr val="FF0000"/>
                </a:solidFill>
                <a:latin typeface="微軟正黑體" panose="020B0604030504040204" pitchFamily="34" charset="-120"/>
                <a:ea typeface="微軟正黑體" panose="020B0604030504040204" pitchFamily="34" charset="-120"/>
              </a:rPr>
              <a:t>)</a:t>
            </a:r>
            <a:endParaRPr lang="zh-TW" altLang="en-US" dirty="0"/>
          </a:p>
        </p:txBody>
      </p:sp>
      <p:pic>
        <p:nvPicPr>
          <p:cNvPr id="8" name="內容版面配置區 7">
            <a:extLst>
              <a:ext uri="{FF2B5EF4-FFF2-40B4-BE49-F238E27FC236}">
                <a16:creationId xmlns:a16="http://schemas.microsoft.com/office/drawing/2014/main" id="{C7D45A4F-34F3-7BF8-A5C9-745810414293}"/>
              </a:ext>
            </a:extLst>
          </p:cNvPr>
          <p:cNvPicPr>
            <a:picLocks noGrp="1" noChangeAspect="1"/>
          </p:cNvPicPr>
          <p:nvPr>
            <p:ph sz="half" idx="1"/>
          </p:nvPr>
        </p:nvPicPr>
        <p:blipFill>
          <a:blip r:embed="rId2"/>
          <a:stretch>
            <a:fillRect/>
          </a:stretch>
        </p:blipFill>
        <p:spPr>
          <a:xfrm>
            <a:off x="1797616" y="1825625"/>
            <a:ext cx="3262768" cy="4351338"/>
          </a:xfrm>
        </p:spPr>
      </p:pic>
      <p:sp>
        <p:nvSpPr>
          <p:cNvPr id="4" name="內容版面配置區 3">
            <a:extLst>
              <a:ext uri="{FF2B5EF4-FFF2-40B4-BE49-F238E27FC236}">
                <a16:creationId xmlns:a16="http://schemas.microsoft.com/office/drawing/2014/main" id="{DD227E22-6F43-4ABC-B8A8-1C2512BB810B}"/>
              </a:ext>
            </a:extLst>
          </p:cNvPr>
          <p:cNvSpPr>
            <a:spLocks noGrp="1"/>
          </p:cNvSpPr>
          <p:nvPr>
            <p:ph sz="half" idx="2"/>
          </p:nvPr>
        </p:nvSpPr>
        <p:spPr/>
        <p:txBody>
          <a:bodyPr>
            <a:normAutofit/>
          </a:bodyPr>
          <a:lstStyle/>
          <a:p>
            <a:r>
              <a:rPr lang="zh-TW" altLang="en-US" sz="3200" dirty="0">
                <a:latin typeface="微軟正黑體" panose="020B0604030504040204" pitchFamily="34" charset="-120"/>
                <a:ea typeface="微軟正黑體" panose="020B0604030504040204" pitchFamily="34" charset="-120"/>
              </a:rPr>
              <a:t>所在位置：</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方濟樓的停車場</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呈現方式：</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放在地上</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作品內涵：</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旅行和探險的場景可以象徵著生活體驗和成長的過程。父親帶著孩子一同面對挑戰，可能啟發他們對於生活的認知和成長的經歷。</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sz="3200" dirty="0"/>
          </a:p>
        </p:txBody>
      </p:sp>
    </p:spTree>
    <p:extLst>
      <p:ext uri="{BB962C8B-B14F-4D97-AF65-F5344CB8AC3E}">
        <p14:creationId xmlns:p14="http://schemas.microsoft.com/office/powerpoint/2010/main" val="1451824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C77B8D-C2BA-4B69-ADE9-706B8512463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展場五：</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靠山</a:t>
            </a:r>
            <a:r>
              <a:rPr lang="en-US" altLang="zh-TW" dirty="0">
                <a:solidFill>
                  <a:srgbClr val="FF0000"/>
                </a:solidFill>
                <a:latin typeface="微軟正黑體" panose="020B0604030504040204" pitchFamily="34" charset="-120"/>
                <a:ea typeface="微軟正黑體" panose="020B0604030504040204" pitchFamily="34" charset="-120"/>
              </a:rPr>
              <a:t>)</a:t>
            </a:r>
            <a:endParaRPr lang="zh-TW" altLang="en-US" dirty="0"/>
          </a:p>
        </p:txBody>
      </p:sp>
      <p:sp>
        <p:nvSpPr>
          <p:cNvPr id="4" name="內容版面配置區 3">
            <a:extLst>
              <a:ext uri="{FF2B5EF4-FFF2-40B4-BE49-F238E27FC236}">
                <a16:creationId xmlns:a16="http://schemas.microsoft.com/office/drawing/2014/main" id="{A171A0A5-1D9C-4119-9C07-F22EA7C2086F}"/>
              </a:ext>
            </a:extLst>
          </p:cNvPr>
          <p:cNvSpPr>
            <a:spLocks noGrp="1"/>
          </p:cNvSpPr>
          <p:nvPr>
            <p:ph sz="half" idx="2"/>
          </p:nvPr>
        </p:nvSpPr>
        <p:spPr/>
        <p:txBody>
          <a:bodyPr>
            <a:normAutofit/>
          </a:bodyPr>
          <a:lstStyle/>
          <a:p>
            <a:r>
              <a:rPr lang="zh-TW" altLang="en-US" sz="3200" dirty="0">
                <a:latin typeface="微軟正黑體" panose="020B0604030504040204" pitchFamily="34" charset="-120"/>
                <a:ea typeface="微軟正黑體" panose="020B0604030504040204" pitchFamily="34" charset="-120"/>
              </a:rPr>
              <a:t>所在位置：</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方濟樓一樓門口</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呈現方式：</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與其他組內同學一起放在桌上</a:t>
            </a:r>
            <a:r>
              <a:rPr lang="en-US" altLang="zh-TW" sz="3200" dirty="0">
                <a:solidFill>
                  <a:srgbClr val="FF0000"/>
                </a:solidFill>
                <a:latin typeface="微軟正黑體" panose="020B0604030504040204" pitchFamily="34" charset="-120"/>
                <a:ea typeface="微軟正黑體" panose="020B0604030504040204" pitchFamily="34" charset="-120"/>
              </a:rPr>
              <a:t>)</a:t>
            </a:r>
          </a:p>
          <a:p>
            <a:r>
              <a:rPr lang="zh-TW" altLang="en-US" sz="3200" dirty="0">
                <a:latin typeface="微軟正黑體" panose="020B0604030504040204" pitchFamily="34" charset="-120"/>
                <a:ea typeface="微軟正黑體" panose="020B0604030504040204" pitchFamily="34" charset="-120"/>
              </a:rPr>
              <a:t>作品內涵：</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一座山很孤獨，所以多一點山才能讓他背有靠山</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sz="3200" dirty="0"/>
          </a:p>
        </p:txBody>
      </p:sp>
      <p:pic>
        <p:nvPicPr>
          <p:cNvPr id="2052" name="Picture 4" descr="可能是 3 個人的圖像">
            <a:extLst>
              <a:ext uri="{FF2B5EF4-FFF2-40B4-BE49-F238E27FC236}">
                <a16:creationId xmlns:a16="http://schemas.microsoft.com/office/drawing/2014/main" id="{DFAEE808-C735-18C3-D55F-963AD4F08CC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90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799788-E0DD-4F04-895F-9F2771FB20E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個人學習心得</a:t>
            </a:r>
          </a:p>
        </p:txBody>
      </p:sp>
      <p:sp>
        <p:nvSpPr>
          <p:cNvPr id="3" name="內容版面配置區 2">
            <a:extLst>
              <a:ext uri="{FF2B5EF4-FFF2-40B4-BE49-F238E27FC236}">
                <a16:creationId xmlns:a16="http://schemas.microsoft.com/office/drawing/2014/main" id="{7050BEA7-D752-45D4-A4D1-5DC3A70B2419}"/>
              </a:ext>
            </a:extLst>
          </p:cNvPr>
          <p:cNvSpPr>
            <a:spLocks noGrp="1"/>
          </p:cNvSpPr>
          <p:nvPr>
            <p:ph idx="1"/>
          </p:nvPr>
        </p:nvSpPr>
        <p:spPr/>
        <p:txBody>
          <a:bodyPr>
            <a:normAutofit fontScale="92500" lnSpcReduction="10000"/>
          </a:bodyPr>
          <a:lstStyle/>
          <a:p>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製作展覽以自然作品為主題的過程中，我深刻體會到幾個關鍵要素的重要性。首先，確立清晰的主題至關重要，這有助於展覽呈現自然之美、生態議題或人與自然的聯繫，為觀眾提供一個具有意義的體驗。其次，多樣性在作品選擇上非常重要，各種媒體和風格的結合能夠展現自然美的多元面貌，豐富觀眾的感受。此外，展覽的空間設計和佈展策略同樣至關重要，能夠通過適當的設計和展示方式提升作品的效果，營造出引人入勝的觀展體驗，讓觀眾更深刻地理解和感受到展覽所要傳達的信息。這些關鍵要素的結合和平衡是成功展覽的關鍵，同時也讓我深刻體會到藝術如何通過展覽呈現和傳達深刻的主題和訊息。</a:t>
            </a:r>
            <a:r>
              <a:rPr lang="en-US" altLang="zh-TW" sz="3200" dirty="0">
                <a:solidFill>
                  <a:srgbClr val="FF0000"/>
                </a:solidFill>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323977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663</Words>
  <Application>Microsoft Office PowerPoint</Application>
  <PresentationFormat>寬螢幕</PresentationFormat>
  <Paragraphs>30</Paragraphs>
  <Slides>8</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8</vt:i4>
      </vt:variant>
    </vt:vector>
  </HeadingPairs>
  <TitlesOfParts>
    <vt:vector size="14" baseType="lpstr">
      <vt:lpstr>微軟正黑體</vt:lpstr>
      <vt:lpstr>新細明體</vt:lpstr>
      <vt:lpstr>Arial</vt:lpstr>
      <vt:lpstr>Calibri</vt:lpstr>
      <vt:lpstr>Calibri Light</vt:lpstr>
      <vt:lpstr>Office 佈景主題</vt:lpstr>
      <vt:lpstr>自然與藝術實踐期末作業 (自然視界:藝術之美與生態連結)</vt:lpstr>
      <vt:lpstr>策展論述：(以藝術家視角探索自然之美及呈現藝術與生態意識的深刻交融。)</vt:lpstr>
      <vt:lpstr>展場一：(瓜瓜落地)</vt:lpstr>
      <vt:lpstr>展場二：(美麗新素戒)</vt:lpstr>
      <vt:lpstr>展場三：(性別認同超級拉姆)</vt:lpstr>
      <vt:lpstr>展場四：(親情)</vt:lpstr>
      <vt:lpstr>展場五：(靠山)</vt:lpstr>
      <vt:lpstr>個人學習心得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彩誠 黃</cp:lastModifiedBy>
  <cp:revision>6</cp:revision>
  <dcterms:created xsi:type="dcterms:W3CDTF">2023-12-20T05:55:21Z</dcterms:created>
  <dcterms:modified xsi:type="dcterms:W3CDTF">2024-01-03T13:52:03Z</dcterms:modified>
</cp:coreProperties>
</file>