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3"/>
    <p:sldId id="257" r:id="rId54"/>
    <p:sldId id="258" r:id="rId55"/>
    <p:sldId id="259" r:id="rId56"/>
    <p:sldId id="260" r:id="rId57"/>
    <p:sldId id="261" r:id="rId58"/>
    <p:sldId id="262" r:id="rId59"/>
    <p:sldId id="263" r:id="rId60"/>
    <p:sldId id="264" r:id="rId61"/>
    <p:sldId id="265" r:id="rId62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oto Sans T Chinese" charset="1" panose="020B0500000000000000"/>
      <p:regular r:id="rId10"/>
    </p:embeddedFont>
    <p:embeddedFont>
      <p:font typeface="Noto Sans T Chinese Bold" charset="1" panose="020B0800000000000000"/>
      <p:regular r:id="rId11"/>
    </p:embeddedFont>
    <p:embeddedFont>
      <p:font typeface="Public Sans" charset="1" panose="00000000000000000000"/>
      <p:regular r:id="rId12"/>
    </p:embeddedFont>
    <p:embeddedFont>
      <p:font typeface="Public Sans Bold" charset="1" panose="00000000000000000000"/>
      <p:regular r:id="rId13"/>
    </p:embeddedFont>
    <p:embeddedFont>
      <p:font typeface="Public Sans Italics" charset="1" panose="00000000000000000000"/>
      <p:regular r:id="rId14"/>
    </p:embeddedFont>
    <p:embeddedFont>
      <p:font typeface="Public Sans Bold Italics" charset="1" panose="00000000000000000000"/>
      <p:regular r:id="rId15"/>
    </p:embeddedFont>
    <p:embeddedFont>
      <p:font typeface="Public Sans Thin" charset="1" panose="00000000000000000000"/>
      <p:regular r:id="rId16"/>
    </p:embeddedFont>
    <p:embeddedFont>
      <p:font typeface="Public Sans Thin Italics" charset="1" panose="00000000000000000000"/>
      <p:regular r:id="rId17"/>
    </p:embeddedFont>
    <p:embeddedFont>
      <p:font typeface="Public Sans Medium" charset="1" panose="00000000000000000000"/>
      <p:regular r:id="rId18"/>
    </p:embeddedFont>
    <p:embeddedFont>
      <p:font typeface="Public Sans Medium Italics" charset="1" panose="00000000000000000000"/>
      <p:regular r:id="rId19"/>
    </p:embeddedFont>
    <p:embeddedFont>
      <p:font typeface="Public Sans Heavy" charset="1" panose="00000000000000000000"/>
      <p:regular r:id="rId20"/>
    </p:embeddedFont>
    <p:embeddedFont>
      <p:font typeface="Public Sans Heavy Italics" charset="1" panose="00000000000000000000"/>
      <p:regular r:id="rId21"/>
    </p:embeddedFont>
    <p:embeddedFont>
      <p:font typeface="Open Sans" charset="1" panose="020B0606030504020204"/>
      <p:regular r:id="rId22"/>
    </p:embeddedFont>
    <p:embeddedFont>
      <p:font typeface="Open Sans Bold" charset="1" panose="020B0806030504020204"/>
      <p:regular r:id="rId23"/>
    </p:embeddedFont>
    <p:embeddedFont>
      <p:font typeface="Open Sans Italics" charset="1" panose="020B0606030504020204"/>
      <p:regular r:id="rId24"/>
    </p:embeddedFont>
    <p:embeddedFont>
      <p:font typeface="Open Sans Bold Italics" charset="1" panose="020B0806030504020204"/>
      <p:regular r:id="rId25"/>
    </p:embeddedFont>
    <p:embeddedFont>
      <p:font typeface="Open Sans Light" charset="1" panose="020B0306030504020204"/>
      <p:regular r:id="rId26"/>
    </p:embeddedFont>
    <p:embeddedFont>
      <p:font typeface="Open Sans Light Italics" charset="1" panose="020B0306030504020204"/>
      <p:regular r:id="rId27"/>
    </p:embeddedFont>
    <p:embeddedFont>
      <p:font typeface="Open Sans Ultra-Bold" charset="1" panose="00000000000000000000"/>
      <p:regular r:id="rId28"/>
    </p:embeddedFont>
    <p:embeddedFont>
      <p:font typeface="Open Sans Ultra-Bold Italics" charset="1" panose="00000000000000000000"/>
      <p:regular r:id="rId29"/>
    </p:embeddedFont>
    <p:embeddedFont>
      <p:font typeface="Montserrat" charset="1" panose="00000500000000000000"/>
      <p:regular r:id="rId30"/>
    </p:embeddedFont>
    <p:embeddedFont>
      <p:font typeface="Montserrat Bold" charset="1" panose="00000800000000000000"/>
      <p:regular r:id="rId31"/>
    </p:embeddedFont>
    <p:embeddedFont>
      <p:font typeface="Montserrat Italics" charset="1" panose="00000500000000000000"/>
      <p:regular r:id="rId32"/>
    </p:embeddedFont>
    <p:embeddedFont>
      <p:font typeface="Montserrat Bold Italics" charset="1" panose="00000800000000000000"/>
      <p:regular r:id="rId33"/>
    </p:embeddedFont>
    <p:embeddedFont>
      <p:font typeface="Montserrat Thin" charset="1" panose="00000300000000000000"/>
      <p:regular r:id="rId34"/>
    </p:embeddedFont>
    <p:embeddedFont>
      <p:font typeface="Montserrat Thin Italics" charset="1" panose="00000300000000000000"/>
      <p:regular r:id="rId35"/>
    </p:embeddedFont>
    <p:embeddedFont>
      <p:font typeface="Montserrat Extra-Light" charset="1" panose="00000300000000000000"/>
      <p:regular r:id="rId36"/>
    </p:embeddedFont>
    <p:embeddedFont>
      <p:font typeface="Montserrat Extra-Light Italics" charset="1" panose="00000300000000000000"/>
      <p:regular r:id="rId37"/>
    </p:embeddedFont>
    <p:embeddedFont>
      <p:font typeface="Montserrat Light" charset="1" panose="00000400000000000000"/>
      <p:regular r:id="rId38"/>
    </p:embeddedFont>
    <p:embeddedFont>
      <p:font typeface="Montserrat Light Italics" charset="1" panose="00000400000000000000"/>
      <p:regular r:id="rId39"/>
    </p:embeddedFont>
    <p:embeddedFont>
      <p:font typeface="Montserrat Medium" charset="1" panose="00000600000000000000"/>
      <p:regular r:id="rId40"/>
    </p:embeddedFont>
    <p:embeddedFont>
      <p:font typeface="Montserrat Medium Italics" charset="1" panose="00000600000000000000"/>
      <p:regular r:id="rId41"/>
    </p:embeddedFont>
    <p:embeddedFont>
      <p:font typeface="Montserrat Semi-Bold" charset="1" panose="00000700000000000000"/>
      <p:regular r:id="rId42"/>
    </p:embeddedFont>
    <p:embeddedFont>
      <p:font typeface="Montserrat Semi-Bold Italics" charset="1" panose="00000700000000000000"/>
      <p:regular r:id="rId43"/>
    </p:embeddedFont>
    <p:embeddedFont>
      <p:font typeface="Montserrat Ultra-Bold" charset="1" panose="00000900000000000000"/>
      <p:regular r:id="rId44"/>
    </p:embeddedFont>
    <p:embeddedFont>
      <p:font typeface="Montserrat Ultra-Bold Italics" charset="1" panose="00000900000000000000"/>
      <p:regular r:id="rId45"/>
    </p:embeddedFont>
    <p:embeddedFont>
      <p:font typeface="Montserrat Heavy" charset="1" panose="00000A00000000000000"/>
      <p:regular r:id="rId46"/>
    </p:embeddedFont>
    <p:embeddedFont>
      <p:font typeface="Montserrat Heavy Italics" charset="1" panose="00000A00000000000000"/>
      <p:regular r:id="rId47"/>
    </p:embeddedFont>
    <p:embeddedFont>
      <p:font typeface="Martel" charset="1" panose="00000500000000000000"/>
      <p:regular r:id="rId48"/>
    </p:embeddedFont>
    <p:embeddedFont>
      <p:font typeface="Martel Bold" charset="1" panose="00000800000000000000"/>
      <p:regular r:id="rId49"/>
    </p:embeddedFont>
    <p:embeddedFont>
      <p:font typeface="Martel Semi-Bold" charset="1" panose="00000700000000000000"/>
      <p:regular r:id="rId50"/>
    </p:embeddedFont>
    <p:embeddedFont>
      <p:font typeface="Martel Ultra-Bold" charset="1" panose="00000900000000000000"/>
      <p:regular r:id="rId51"/>
    </p:embeddedFont>
    <p:embeddedFont>
      <p:font typeface="Martel Heavy" charset="1" panose="00000A0000000000000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slides/slide1.xml" Type="http://schemas.openxmlformats.org/officeDocument/2006/relationships/slide"/><Relationship Id="rId54" Target="slides/slide2.xml" Type="http://schemas.openxmlformats.org/officeDocument/2006/relationships/slide"/><Relationship Id="rId55" Target="slides/slide3.xml" Type="http://schemas.openxmlformats.org/officeDocument/2006/relationships/slide"/><Relationship Id="rId56" Target="slides/slide4.xml" Type="http://schemas.openxmlformats.org/officeDocument/2006/relationships/slide"/><Relationship Id="rId57" Target="slides/slide5.xml" Type="http://schemas.openxmlformats.org/officeDocument/2006/relationships/slide"/><Relationship Id="rId58" Target="slides/slide6.xml" Type="http://schemas.openxmlformats.org/officeDocument/2006/relationships/slide"/><Relationship Id="rId59" Target="slides/slide7.xml" Type="http://schemas.openxmlformats.org/officeDocument/2006/relationships/slide"/><Relationship Id="rId6" Target="fonts/font6.fntdata" Type="http://schemas.openxmlformats.org/officeDocument/2006/relationships/font"/><Relationship Id="rId60" Target="slides/slide8.xml" Type="http://schemas.openxmlformats.org/officeDocument/2006/relationships/slide"/><Relationship Id="rId61" Target="slides/slide9.xml" Type="http://schemas.openxmlformats.org/officeDocument/2006/relationships/slide"/><Relationship Id="rId62" Target="slides/slide10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greenlife.epa.gov.tw/about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4A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278074" y="368204"/>
            <a:ext cx="5656777" cy="9116791"/>
            <a:chOff x="0" y="0"/>
            <a:chExt cx="503489" cy="81145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03489" cy="811453"/>
            </a:xfrm>
            <a:custGeom>
              <a:avLst/>
              <a:gdLst/>
              <a:ahLst/>
              <a:cxnLst/>
              <a:rect r="r" b="b" t="t" l="l"/>
              <a:pathLst>
                <a:path h="811453" w="503489">
                  <a:moveTo>
                    <a:pt x="0" y="0"/>
                  </a:moveTo>
                  <a:lnTo>
                    <a:pt x="503489" y="0"/>
                  </a:lnTo>
                  <a:lnTo>
                    <a:pt x="503489" y="811453"/>
                  </a:lnTo>
                  <a:lnTo>
                    <a:pt x="0" y="811453"/>
                  </a:lnTo>
                  <a:close/>
                </a:path>
              </a:pathLst>
            </a:custGeom>
            <a:solidFill>
              <a:srgbClr val="FBF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03489" cy="8495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818807" y="2817797"/>
            <a:ext cx="4575312" cy="4217606"/>
          </a:xfrm>
          <a:custGeom>
            <a:avLst/>
            <a:gdLst/>
            <a:ahLst/>
            <a:cxnLst/>
            <a:rect r="r" b="b" t="t" l="l"/>
            <a:pathLst>
              <a:path h="4217606" w="4575312">
                <a:moveTo>
                  <a:pt x="0" y="0"/>
                </a:moveTo>
                <a:lnTo>
                  <a:pt x="4575312" y="0"/>
                </a:lnTo>
                <a:lnTo>
                  <a:pt x="4575312" y="4217606"/>
                </a:lnTo>
                <a:lnTo>
                  <a:pt x="0" y="42176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38350" y="1878139"/>
            <a:ext cx="9673830" cy="64068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688"/>
              </a:lnSpc>
            </a:pPr>
            <a:r>
              <a:rPr lang="en-US" sz="3600">
                <a:solidFill>
                  <a:srgbClr val="FBF6F1"/>
                </a:solidFill>
                <a:ea typeface="Martel Heavy"/>
              </a:rPr>
              <a:t>文案主題：生活方式評估與環保助手</a:t>
            </a:r>
          </a:p>
          <a:p>
            <a:pPr>
              <a:lnSpc>
                <a:spcPts val="5688"/>
              </a:lnSpc>
            </a:pPr>
            <a:r>
              <a:rPr lang="en-US" sz="3600">
                <a:solidFill>
                  <a:srgbClr val="FBF6F1"/>
                </a:solidFill>
                <a:ea typeface="Martel Heavy"/>
              </a:rPr>
              <a:t>姓名：石育芷</a:t>
            </a:r>
          </a:p>
          <a:p>
            <a:pPr>
              <a:lnSpc>
                <a:spcPts val="5688"/>
              </a:lnSpc>
            </a:pPr>
            <a:r>
              <a:rPr lang="en-US" sz="3600">
                <a:solidFill>
                  <a:srgbClr val="FBF6F1"/>
                </a:solidFill>
                <a:ea typeface="Martel Heavy"/>
              </a:rPr>
              <a:t>學校名稱：靜宜大學</a:t>
            </a:r>
          </a:p>
          <a:p>
            <a:pPr>
              <a:lnSpc>
                <a:spcPts val="5688"/>
              </a:lnSpc>
            </a:pPr>
            <a:r>
              <a:rPr lang="en-US" sz="3600">
                <a:solidFill>
                  <a:srgbClr val="FBF6F1"/>
                </a:solidFill>
                <a:ea typeface="Martel Heavy"/>
              </a:rPr>
              <a:t>科系及系級：資工系三年級B 班</a:t>
            </a:r>
          </a:p>
          <a:p>
            <a:pPr>
              <a:lnSpc>
                <a:spcPts val="5688"/>
              </a:lnSpc>
            </a:pPr>
            <a:r>
              <a:rPr lang="en-US" sz="3600">
                <a:solidFill>
                  <a:srgbClr val="FBF6F1"/>
                </a:solidFill>
                <a:ea typeface="Martel Heavy"/>
              </a:rPr>
              <a:t>聯 絡 人 資 訊 ： 石 育 芷</a:t>
            </a:r>
          </a:p>
          <a:p>
            <a:pPr>
              <a:lnSpc>
                <a:spcPts val="5688"/>
              </a:lnSpc>
            </a:pPr>
            <a:r>
              <a:rPr lang="en-US" sz="3600">
                <a:solidFill>
                  <a:srgbClr val="FBF6F1"/>
                </a:solidFill>
                <a:latin typeface="Martel Heavy"/>
              </a:rPr>
              <a:t> 聯 絡 信 箱：s1105387@o365st.pu.edu.tw1</a:t>
            </a:r>
          </a:p>
          <a:p>
            <a:pPr>
              <a:lnSpc>
                <a:spcPts val="3456"/>
              </a:lnSpc>
            </a:pPr>
          </a:p>
          <a:p>
            <a:pPr>
              <a:lnSpc>
                <a:spcPts val="3456"/>
              </a:lnSpc>
            </a:pPr>
          </a:p>
          <a:p>
            <a:pPr>
              <a:lnSpc>
                <a:spcPts val="3456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384315" y="8648194"/>
            <a:ext cx="153939" cy="368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7"/>
              </a:lnSpc>
            </a:pPr>
            <a:r>
              <a:rPr lang="en-US" sz="2183">
                <a:solidFill>
                  <a:srgbClr val="000000"/>
                </a:solidFill>
                <a:latin typeface="Noto Sans T Chinese"/>
              </a:rPr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4A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430939" y="368204"/>
            <a:ext cx="8522962" cy="9550592"/>
            <a:chOff x="0" y="0"/>
            <a:chExt cx="758598" cy="8500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758598" cy="850064"/>
            </a:xfrm>
            <a:custGeom>
              <a:avLst/>
              <a:gdLst/>
              <a:ahLst/>
              <a:cxnLst/>
              <a:rect r="r" b="b" t="t" l="l"/>
              <a:pathLst>
                <a:path h="850064" w="758598">
                  <a:moveTo>
                    <a:pt x="0" y="0"/>
                  </a:moveTo>
                  <a:lnTo>
                    <a:pt x="758598" y="0"/>
                  </a:lnTo>
                  <a:lnTo>
                    <a:pt x="758598" y="850064"/>
                  </a:lnTo>
                  <a:lnTo>
                    <a:pt x="0" y="850064"/>
                  </a:lnTo>
                  <a:close/>
                </a:path>
              </a:pathLst>
            </a:custGeom>
            <a:solidFill>
              <a:srgbClr val="FBF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758598" cy="8881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168743" y="1373029"/>
            <a:ext cx="7047354" cy="7540943"/>
          </a:xfrm>
          <a:custGeom>
            <a:avLst/>
            <a:gdLst/>
            <a:ahLst/>
            <a:cxnLst/>
            <a:rect r="r" b="b" t="t" l="l"/>
            <a:pathLst>
              <a:path h="7540943" w="7047354">
                <a:moveTo>
                  <a:pt x="0" y="0"/>
                </a:moveTo>
                <a:lnTo>
                  <a:pt x="7047354" y="0"/>
                </a:lnTo>
                <a:lnTo>
                  <a:pt x="7047354" y="7540942"/>
                </a:lnTo>
                <a:lnTo>
                  <a:pt x="0" y="75409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314450" y="2974022"/>
            <a:ext cx="7578213" cy="4481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660"/>
              </a:lnSpc>
            </a:pPr>
            <a:r>
              <a:rPr lang="en-US" sz="11000">
                <a:solidFill>
                  <a:srgbClr val="FBF6F1"/>
                </a:solidFill>
                <a:latin typeface="Martel Heavy"/>
              </a:rPr>
              <a:t>Thank you very much!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4A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81399" y="698452"/>
            <a:ext cx="16925201" cy="8890096"/>
            <a:chOff x="0" y="0"/>
            <a:chExt cx="1506451" cy="7912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6451" cy="791275"/>
            </a:xfrm>
            <a:custGeom>
              <a:avLst/>
              <a:gdLst/>
              <a:ahLst/>
              <a:cxnLst/>
              <a:rect r="r" b="b" t="t" l="l"/>
              <a:pathLst>
                <a:path h="791275" w="1506451">
                  <a:moveTo>
                    <a:pt x="0" y="0"/>
                  </a:moveTo>
                  <a:lnTo>
                    <a:pt x="1506451" y="0"/>
                  </a:lnTo>
                  <a:lnTo>
                    <a:pt x="1506451" y="791275"/>
                  </a:lnTo>
                  <a:lnTo>
                    <a:pt x="0" y="791275"/>
                  </a:lnTo>
                  <a:close/>
                </a:path>
              </a:pathLst>
            </a:custGeom>
            <a:solidFill>
              <a:srgbClr val="FBF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506451" cy="8293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074849" y="-688282"/>
            <a:ext cx="3865031" cy="3997813"/>
          </a:xfrm>
          <a:custGeom>
            <a:avLst/>
            <a:gdLst/>
            <a:ahLst/>
            <a:cxnLst/>
            <a:rect r="r" b="b" t="t" l="l"/>
            <a:pathLst>
              <a:path h="3997813" w="3865031">
                <a:moveTo>
                  <a:pt x="0" y="0"/>
                </a:moveTo>
                <a:lnTo>
                  <a:pt x="3865032" y="0"/>
                </a:lnTo>
                <a:lnTo>
                  <a:pt x="3865032" y="3997813"/>
                </a:lnTo>
                <a:lnTo>
                  <a:pt x="0" y="39978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309954" y="6365680"/>
            <a:ext cx="5032574" cy="4321589"/>
          </a:xfrm>
          <a:custGeom>
            <a:avLst/>
            <a:gdLst/>
            <a:ahLst/>
            <a:cxnLst/>
            <a:rect r="r" b="b" t="t" l="l"/>
            <a:pathLst>
              <a:path h="4321589" w="5032574">
                <a:moveTo>
                  <a:pt x="0" y="0"/>
                </a:moveTo>
                <a:lnTo>
                  <a:pt x="5032574" y="0"/>
                </a:lnTo>
                <a:lnTo>
                  <a:pt x="5032574" y="4321589"/>
                </a:lnTo>
                <a:lnTo>
                  <a:pt x="0" y="4321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79482" y="1898117"/>
            <a:ext cx="10817511" cy="10754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93"/>
              </a:lnSpc>
            </a:pPr>
            <a:r>
              <a:rPr lang="en-US" sz="7322">
                <a:solidFill>
                  <a:srgbClr val="94AB6F"/>
                </a:solidFill>
                <a:ea typeface="Martel Heavy"/>
              </a:rPr>
              <a:t>摘要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879482" y="3261906"/>
            <a:ext cx="12195367" cy="37381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19"/>
              </a:lnSpc>
            </a:pPr>
            <a:r>
              <a:rPr lang="en-US" sz="3199" spc="191">
                <a:solidFill>
                  <a:srgbClr val="94AB6F"/>
                </a:solidFill>
                <a:ea typeface="Montserrat Bold"/>
              </a:rPr>
              <a:t>提案主題是 生活方式評估與環保助手。計劃開發一款應用程式，透過技術幫助 使用者評估和改進他們的生活方式，從而降低對環境的影響。</a:t>
            </a:r>
          </a:p>
          <a:p>
            <a:pPr algn="just">
              <a:lnSpc>
                <a:spcPts val="4319"/>
              </a:lnSpc>
            </a:pPr>
          </a:p>
          <a:p>
            <a:pPr algn="just" marL="0" indent="0" lvl="0">
              <a:lnSpc>
                <a:spcPts val="4191"/>
              </a:lnSpc>
            </a:pPr>
            <a:r>
              <a:rPr lang="en-US" sz="3199" spc="191">
                <a:solidFill>
                  <a:srgbClr val="94AB6F"/>
                </a:solidFill>
                <a:ea typeface="Montserrat Bold"/>
              </a:rPr>
              <a:t>幫助他們更好地了解他們的生活方式如何與環境相關，鼓勵他們採取可持續的行動。希望透過個性化建議，激發使用者參與環保和社區活動，從而共同創造更加可持續的未來。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6767692" y="962025"/>
            <a:ext cx="23967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</a:rPr>
              <a:t>2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94A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312228"/>
            <a:ext cx="16230600" cy="8352979"/>
            <a:chOff x="0" y="0"/>
            <a:chExt cx="5433327" cy="2796228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433327" cy="2796228"/>
            </a:xfrm>
            <a:custGeom>
              <a:avLst/>
              <a:gdLst/>
              <a:ahLst/>
              <a:cxnLst/>
              <a:rect r="r" b="b" t="t" l="l"/>
              <a:pathLst>
                <a:path h="2796228" w="5433327">
                  <a:moveTo>
                    <a:pt x="7155" y="0"/>
                  </a:moveTo>
                  <a:lnTo>
                    <a:pt x="5426172" y="0"/>
                  </a:lnTo>
                  <a:cubicBezTo>
                    <a:pt x="5430124" y="0"/>
                    <a:pt x="5433327" y="3203"/>
                    <a:pt x="5433327" y="7155"/>
                  </a:cubicBezTo>
                  <a:lnTo>
                    <a:pt x="5433327" y="2789073"/>
                  </a:lnTo>
                  <a:cubicBezTo>
                    <a:pt x="5433327" y="2790971"/>
                    <a:pt x="5432573" y="2792791"/>
                    <a:pt x="5431231" y="2794133"/>
                  </a:cubicBezTo>
                  <a:cubicBezTo>
                    <a:pt x="5429889" y="2795475"/>
                    <a:pt x="5428069" y="2796228"/>
                    <a:pt x="5426172" y="2796228"/>
                  </a:cubicBezTo>
                  <a:lnTo>
                    <a:pt x="7155" y="2796228"/>
                  </a:lnTo>
                  <a:cubicBezTo>
                    <a:pt x="5257" y="2796228"/>
                    <a:pt x="3437" y="2795475"/>
                    <a:pt x="2096" y="2794133"/>
                  </a:cubicBezTo>
                  <a:cubicBezTo>
                    <a:pt x="754" y="2792791"/>
                    <a:pt x="0" y="2790971"/>
                    <a:pt x="0" y="2789073"/>
                  </a:cubicBezTo>
                  <a:lnTo>
                    <a:pt x="0" y="7155"/>
                  </a:lnTo>
                  <a:cubicBezTo>
                    <a:pt x="0" y="5257"/>
                    <a:pt x="754" y="3437"/>
                    <a:pt x="2096" y="2096"/>
                  </a:cubicBezTo>
                  <a:cubicBezTo>
                    <a:pt x="3437" y="754"/>
                    <a:pt x="5257" y="0"/>
                    <a:pt x="7155" y="0"/>
                  </a:cubicBezTo>
                  <a:close/>
                </a:path>
              </a:pathLst>
            </a:custGeom>
            <a:solidFill>
              <a:srgbClr val="FBF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85725"/>
              <a:ext cx="5433327" cy="27105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2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815480" y="2712944"/>
            <a:ext cx="10151927" cy="70787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602608" indent="-301304" lvl="1">
              <a:lnSpc>
                <a:spcPts val="3768"/>
              </a:lnSpc>
              <a:buFont typeface="Arial"/>
              <a:buChar char="•"/>
            </a:pPr>
            <a:r>
              <a:rPr lang="en-US" sz="2791" spc="44">
                <a:solidFill>
                  <a:srgbClr val="648E38"/>
                </a:solidFill>
                <a:ea typeface="Montserrat Semi-Bold"/>
              </a:rPr>
              <a:t>緒論 .....................................................   4</a:t>
            </a:r>
          </a:p>
          <a:p>
            <a:pPr algn="just">
              <a:lnSpc>
                <a:spcPts val="3768"/>
              </a:lnSpc>
            </a:pPr>
          </a:p>
          <a:p>
            <a:pPr algn="just" marL="602608" indent="-301304" lvl="1">
              <a:lnSpc>
                <a:spcPts val="3768"/>
              </a:lnSpc>
              <a:buFont typeface="Arial"/>
              <a:buChar char="•"/>
            </a:pPr>
            <a:r>
              <a:rPr lang="en-US" sz="2791" spc="44">
                <a:solidFill>
                  <a:srgbClr val="648E38"/>
                </a:solidFill>
                <a:ea typeface="Montserrat Semi-Bold"/>
              </a:rPr>
              <a:t>人文設計理念.......................................   5</a:t>
            </a:r>
          </a:p>
          <a:p>
            <a:pPr algn="just">
              <a:lnSpc>
                <a:spcPts val="3768"/>
              </a:lnSpc>
            </a:pPr>
          </a:p>
          <a:p>
            <a:pPr algn="just" marL="602608" indent="-301304" lvl="1">
              <a:lnSpc>
                <a:spcPts val="3768"/>
              </a:lnSpc>
              <a:buFont typeface="Arial"/>
              <a:buChar char="•"/>
            </a:pPr>
            <a:r>
              <a:rPr lang="en-US" sz="2791" spc="44">
                <a:solidFill>
                  <a:srgbClr val="648E38"/>
                </a:solidFill>
                <a:ea typeface="Montserrat Semi-Bold"/>
              </a:rPr>
              <a:t>生成式AI的應用  .................................   6  </a:t>
            </a:r>
          </a:p>
          <a:p>
            <a:pPr algn="just">
              <a:lnSpc>
                <a:spcPts val="3768"/>
              </a:lnSpc>
            </a:pPr>
          </a:p>
          <a:p>
            <a:pPr algn="just" marL="602608" indent="-301304" lvl="1">
              <a:lnSpc>
                <a:spcPts val="3768"/>
              </a:lnSpc>
              <a:buFont typeface="Arial"/>
              <a:buChar char="•"/>
            </a:pPr>
            <a:r>
              <a:rPr lang="en-US" sz="2791" spc="44">
                <a:solidFill>
                  <a:srgbClr val="648E38"/>
                </a:solidFill>
                <a:ea typeface="Montserrat Semi-Bold"/>
              </a:rPr>
              <a:t>設計成果  .............................................   7</a:t>
            </a:r>
          </a:p>
          <a:p>
            <a:pPr algn="just">
              <a:lnSpc>
                <a:spcPts val="3768"/>
              </a:lnSpc>
            </a:pPr>
          </a:p>
          <a:p>
            <a:pPr algn="just" marL="602608" indent="-301304" lvl="1">
              <a:lnSpc>
                <a:spcPts val="3768"/>
              </a:lnSpc>
              <a:buFont typeface="Arial"/>
              <a:buChar char="•"/>
            </a:pPr>
            <a:r>
              <a:rPr lang="en-US" sz="2791" spc="44">
                <a:solidFill>
                  <a:srgbClr val="648E38"/>
                </a:solidFill>
                <a:ea typeface="Montserrat Semi-Bold"/>
              </a:rPr>
              <a:t>結論  .....................................................   8</a:t>
            </a:r>
          </a:p>
          <a:p>
            <a:pPr algn="just">
              <a:lnSpc>
                <a:spcPts val="3768"/>
              </a:lnSpc>
            </a:pPr>
          </a:p>
          <a:p>
            <a:pPr algn="just" marL="602608" indent="-301304" lvl="1">
              <a:lnSpc>
                <a:spcPts val="3768"/>
              </a:lnSpc>
              <a:buFont typeface="Arial"/>
              <a:buChar char="•"/>
            </a:pPr>
            <a:r>
              <a:rPr lang="en-US" sz="2791" spc="44">
                <a:solidFill>
                  <a:srgbClr val="648E38"/>
                </a:solidFill>
                <a:ea typeface="Montserrat Semi-Bold"/>
              </a:rPr>
              <a:t>附件  .....................................................   9</a:t>
            </a:r>
          </a:p>
          <a:p>
            <a:pPr algn="just">
              <a:lnSpc>
                <a:spcPts val="3768"/>
              </a:lnSpc>
            </a:pPr>
          </a:p>
          <a:p>
            <a:pPr algn="just">
              <a:lnSpc>
                <a:spcPts val="3768"/>
              </a:lnSpc>
            </a:pPr>
          </a:p>
          <a:p>
            <a:pPr algn="just">
              <a:lnSpc>
                <a:spcPts val="3768"/>
              </a:lnSpc>
            </a:pPr>
          </a:p>
          <a:p>
            <a:pPr algn="just">
              <a:lnSpc>
                <a:spcPts val="3768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3025030" y="1559878"/>
            <a:ext cx="1219200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648E38"/>
                </a:solidFill>
                <a:ea typeface="Noto Sans T Chinese Bold"/>
              </a:rPr>
              <a:t>目錄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7539514" y="257492"/>
            <a:ext cx="23967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648E38"/>
                </a:solidFill>
                <a:latin typeface="Noto Sans T Chinese"/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874635" y="3229167"/>
            <a:ext cx="5512479" cy="3828667"/>
          </a:xfrm>
          <a:custGeom>
            <a:avLst/>
            <a:gdLst/>
            <a:ahLst/>
            <a:cxnLst/>
            <a:rect r="r" b="b" t="t" l="l"/>
            <a:pathLst>
              <a:path h="3828667" w="5512479">
                <a:moveTo>
                  <a:pt x="0" y="0"/>
                </a:moveTo>
                <a:lnTo>
                  <a:pt x="5512479" y="0"/>
                </a:lnTo>
                <a:lnTo>
                  <a:pt x="5512479" y="3828666"/>
                </a:lnTo>
                <a:lnTo>
                  <a:pt x="0" y="38286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866269"/>
            <a:ext cx="8852698" cy="1065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67"/>
              </a:lnSpc>
            </a:pPr>
            <a:r>
              <a:rPr lang="en-US" sz="7299">
                <a:solidFill>
                  <a:srgbClr val="94AB6F"/>
                </a:solidFill>
                <a:ea typeface="Martel Heavy"/>
              </a:rPr>
              <a:t>緒論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028926" y="9325610"/>
            <a:ext cx="23967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</a:rPr>
              <a:t>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9139238" y="4090352"/>
            <a:ext cx="9525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2737961"/>
            <a:ext cx="9843314" cy="5360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965"/>
              </a:lnSpc>
            </a:pPr>
            <a:r>
              <a:rPr lang="en-US" sz="3496">
                <a:solidFill>
                  <a:srgbClr val="000000"/>
                </a:solidFill>
                <a:ea typeface="Montserrat"/>
              </a:rPr>
              <a:t>要想真正理解這些影響並採取有意義的行動，我們需要工具和資源，以幫助我們評估和改進我們的生活方式。</a:t>
            </a:r>
          </a:p>
          <a:p>
            <a:pPr algn="just">
              <a:lnSpc>
                <a:spcPts val="2832"/>
              </a:lnSpc>
            </a:pPr>
          </a:p>
          <a:p>
            <a:pPr algn="just">
              <a:lnSpc>
                <a:spcPts val="4965"/>
              </a:lnSpc>
            </a:pPr>
            <a:r>
              <a:rPr lang="en-US" sz="3496">
                <a:solidFill>
                  <a:srgbClr val="000000"/>
                </a:solidFill>
                <a:ea typeface="Montserrat"/>
              </a:rPr>
              <a:t>此外，我選擇這個主題的原因還在於它與當前面臨的問題密切相關。氣候變化資源短缺和環境破壞是全球性挑戰需要全球范圍內的行動。通過幫助個人和社區採取可持續的行動，可以在解決這些問題方面發揮積極作用。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FB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447800" y="1038225"/>
            <a:ext cx="6804255" cy="9564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423"/>
              </a:lnSpc>
            </a:pPr>
            <a:r>
              <a:rPr lang="en-US" sz="6399">
                <a:solidFill>
                  <a:srgbClr val="94AB6F"/>
                </a:solidFill>
                <a:ea typeface="Martel Heavy"/>
              </a:rPr>
              <a:t>人文設計理念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979660" y="9458960"/>
            <a:ext cx="3776229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</a:rPr>
              <a:t>5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47775" y="2366137"/>
            <a:ext cx="15240000" cy="50302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604519" indent="-302260" lvl="1">
              <a:lnSpc>
                <a:spcPts val="5151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ea typeface="Noto Sans T Chinese"/>
              </a:rPr>
              <a:t>使用者： 了解他們的需求、期望和價值觀。這包括 面對面 訪談、 問卷調查和用戶測試 ，這些</a:t>
            </a:r>
          </a:p>
          <a:p>
            <a:pPr>
              <a:lnSpc>
                <a:spcPts val="4479"/>
              </a:lnSpc>
            </a:pPr>
            <a:r>
              <a:rPr lang="en-US" sz="2799">
                <a:solidFill>
                  <a:srgbClr val="000000"/>
                </a:solidFill>
                <a:latin typeface="Noto Sans T Chinese"/>
              </a:rPr>
              <a:t>                           研究幫助我們深入了解使用者。</a:t>
            </a:r>
          </a:p>
          <a:p>
            <a:pPr algn="just">
              <a:lnSpc>
                <a:spcPts val="5151"/>
              </a:lnSpc>
            </a:pPr>
            <a:r>
              <a:rPr lang="en-US" sz="2799">
                <a:solidFill>
                  <a:srgbClr val="000000"/>
                </a:solidFill>
                <a:latin typeface="Noto Sans T Chinese"/>
              </a:rPr>
              <a:t>   2.</a:t>
            </a:r>
            <a:r>
              <a:rPr lang="en-US" sz="2799">
                <a:solidFill>
                  <a:srgbClr val="000000"/>
                </a:solidFill>
                <a:ea typeface="Noto Sans T Chinese"/>
              </a:rPr>
              <a:t>情感化的體驗： 傳達環保的價值觀，以激勵使用者參與可持續的行 動。</a:t>
            </a:r>
          </a:p>
          <a:p>
            <a:pPr algn="just">
              <a:lnSpc>
                <a:spcPts val="5151"/>
              </a:lnSpc>
            </a:pPr>
            <a:r>
              <a:rPr lang="en-US" sz="2799">
                <a:solidFill>
                  <a:srgbClr val="000000"/>
                </a:solidFill>
                <a:latin typeface="Noto Sans T Chinese"/>
              </a:rPr>
              <a:t>   3.</a:t>
            </a:r>
            <a:r>
              <a:rPr lang="en-US" sz="2799">
                <a:solidFill>
                  <a:srgbClr val="000000"/>
                </a:solidFill>
                <a:ea typeface="Noto Sans T Chinese"/>
              </a:rPr>
              <a:t>個性化建議：允許應用程式根據使用者的個人偏好和需求生成個性化的 環保建議。  </a:t>
            </a:r>
          </a:p>
          <a:p>
            <a:pPr algn="just">
              <a:lnSpc>
                <a:spcPts val="5151"/>
              </a:lnSpc>
            </a:pPr>
            <a:r>
              <a:rPr lang="en-US" sz="2799">
                <a:solidFill>
                  <a:srgbClr val="000000"/>
                </a:solidFill>
                <a:latin typeface="Noto Sans T Chinese"/>
              </a:rPr>
              <a:t>   4.</a:t>
            </a:r>
            <a:r>
              <a:rPr lang="en-US" sz="2799">
                <a:solidFill>
                  <a:srgbClr val="000000"/>
                </a:solidFill>
                <a:ea typeface="Noto Sans T Chinese"/>
              </a:rPr>
              <a:t>教育和意識提升： 助力使用者更深入地了解 環保議題。</a:t>
            </a:r>
          </a:p>
          <a:p>
            <a:pPr algn="just">
              <a:lnSpc>
                <a:spcPts val="5151"/>
              </a:lnSpc>
            </a:pPr>
            <a:r>
              <a:rPr lang="en-US" sz="2799">
                <a:solidFill>
                  <a:srgbClr val="000000"/>
                </a:solidFill>
                <a:latin typeface="Noto Sans T Chinese"/>
              </a:rPr>
              <a:t>   5.</a:t>
            </a:r>
            <a:r>
              <a:rPr lang="en-US" sz="2799">
                <a:solidFill>
                  <a:srgbClr val="000000"/>
                </a:solidFill>
                <a:ea typeface="Noto Sans T Chinese"/>
              </a:rPr>
              <a:t>參與社區和社會： 鼓勵使用者參與社區和全球環保活動，以幫助創建更有聯繫的社會。設計了     </a:t>
            </a:r>
          </a:p>
          <a:p>
            <a:pPr algn="just">
              <a:lnSpc>
                <a:spcPts val="5151"/>
              </a:lnSpc>
            </a:pPr>
            <a:r>
              <a:rPr lang="en-US" sz="2799">
                <a:solidFill>
                  <a:srgbClr val="000000"/>
                </a:solidFill>
                <a:latin typeface="Noto Sans T Chinese"/>
              </a:rPr>
              <a:t>                                           </a:t>
            </a:r>
            <a:r>
              <a:rPr lang="en-US" sz="2799">
                <a:solidFill>
                  <a:srgbClr val="000000"/>
                </a:solidFill>
                <a:ea typeface="Noto Sans T Chinese"/>
              </a:rPr>
              <a:t>一個活動日曆 ，參與當地的環保活動，進一步實 現社會參與的理念。</a:t>
            </a:r>
          </a:p>
          <a:p>
            <a:pPr algn="just">
              <a:lnSpc>
                <a:spcPts val="5151"/>
              </a:lnSpc>
            </a:pPr>
            <a:r>
              <a:rPr lang="en-US" sz="2799">
                <a:solidFill>
                  <a:srgbClr val="000000"/>
                </a:solidFill>
                <a:latin typeface="Noto Sans T Chinese"/>
              </a:rPr>
              <a:t>   6.</a:t>
            </a:r>
            <a:r>
              <a:rPr lang="en-US" sz="2799">
                <a:solidFill>
                  <a:srgbClr val="000000"/>
                </a:solidFill>
                <a:ea typeface="Noto Sans T Chinese"/>
              </a:rPr>
              <a:t>數據隱私 ：  嚴格遵守隱私保護，確保個人信息不外洩。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94A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29924" y="1044447"/>
            <a:ext cx="7459921" cy="100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88"/>
              </a:lnSpc>
            </a:pPr>
            <a:r>
              <a:rPr lang="en-US" sz="6800">
                <a:solidFill>
                  <a:srgbClr val="FBF6F1"/>
                </a:solidFill>
                <a:ea typeface="Martel Heavy"/>
              </a:rPr>
              <a:t>生成式AI的應用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529924" y="2367883"/>
            <a:ext cx="16606501" cy="1948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06780" indent="-453390" lvl="1">
              <a:lnSpc>
                <a:spcPts val="5670"/>
              </a:lnSpc>
              <a:buFont typeface="Arial"/>
              <a:buChar char="•"/>
            </a:pPr>
            <a:r>
              <a:rPr lang="en-US" sz="4200" spc="252">
                <a:solidFill>
                  <a:srgbClr val="FBF6F1"/>
                </a:solidFill>
                <a:latin typeface="Montserrat Bold"/>
              </a:rPr>
              <a:t>CHAT GPT   </a:t>
            </a:r>
          </a:p>
          <a:p>
            <a:pPr>
              <a:lnSpc>
                <a:spcPts val="4320"/>
              </a:lnSpc>
            </a:pPr>
            <a:r>
              <a:rPr lang="en-US" sz="3200" spc="192">
                <a:solidFill>
                  <a:srgbClr val="FBF6F1"/>
                </a:solidFill>
                <a:latin typeface="Montserrat Bold"/>
              </a:rPr>
              <a:t>     提出</a:t>
            </a:r>
            <a:r>
              <a:rPr lang="en-US" sz="3200" spc="192">
                <a:solidFill>
                  <a:srgbClr val="FBF6F1"/>
                </a:solidFill>
                <a:ea typeface="Montserrat Bold"/>
              </a:rPr>
              <a:t>問題 - 提供相關內容 - 進行對話 -問題解決</a:t>
            </a:r>
          </a:p>
          <a:p>
            <a:pPr marL="0" indent="0" lvl="0">
              <a:lnSpc>
                <a:spcPts val="567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529924" y="4145248"/>
            <a:ext cx="16606501" cy="38780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888"/>
              </a:lnSpc>
            </a:pPr>
            <a:r>
              <a:rPr lang="en-US" sz="4200">
                <a:solidFill>
                  <a:srgbClr val="FFFFFF"/>
                </a:solidFill>
                <a:latin typeface="Noto Sans T Chinese"/>
              </a:rPr>
              <a:t>    2.   </a:t>
            </a:r>
            <a:r>
              <a:rPr lang="en-US" sz="4200">
                <a:solidFill>
                  <a:srgbClr val="FFFFFF"/>
                </a:solidFill>
                <a:latin typeface="Noto Sans T Chinese Bold"/>
              </a:rPr>
              <a:t>Canva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</a:rPr>
              <a:t>        </a:t>
            </a:r>
            <a:r>
              <a:rPr lang="en-US" sz="3399">
                <a:solidFill>
                  <a:srgbClr val="FFFFFF"/>
                </a:solidFill>
                <a:ea typeface="Noto Sans T Chinese Semi-Bold"/>
              </a:rPr>
              <a:t>設計範本：</a:t>
            </a:r>
            <a:r>
              <a:rPr lang="en-US" sz="3399">
                <a:solidFill>
                  <a:srgbClr val="FFFFFF"/>
                </a:solidFill>
                <a:latin typeface="Noto Sans T Chinese"/>
              </a:rPr>
              <a:t> Canva提供各種預設設計範本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</a:rPr>
              <a:t>        </a:t>
            </a:r>
            <a:r>
              <a:rPr lang="en-US" sz="3399">
                <a:solidFill>
                  <a:srgbClr val="FFFFFF"/>
                </a:solidFill>
                <a:ea typeface="Noto Sans T Chinese Semi-Bold"/>
              </a:rPr>
              <a:t>圖像和圖形：</a:t>
            </a:r>
            <a:r>
              <a:rPr lang="en-US" sz="3399">
                <a:solidFill>
                  <a:srgbClr val="FFFFFF"/>
                </a:solidFill>
                <a:latin typeface="Noto Sans T Chinese"/>
              </a:rPr>
              <a:t> Canva具有一個廣泛的圖像和圖形庫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</a:rPr>
              <a:t>        </a:t>
            </a:r>
            <a:r>
              <a:rPr lang="en-US" sz="3399">
                <a:solidFill>
                  <a:srgbClr val="FFFFFF"/>
                </a:solidFill>
                <a:ea typeface="Noto Sans T Chinese Semi-Bold"/>
              </a:rPr>
              <a:t>文字：</a:t>
            </a:r>
            <a:r>
              <a:rPr lang="en-US" sz="3399">
                <a:solidFill>
                  <a:srgbClr val="FFFFFF"/>
                </a:solidFill>
                <a:latin typeface="Noto Sans T Chinese"/>
              </a:rPr>
              <a:t> 可以輕鬆添加和編輯文字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</a:rPr>
              <a:t>        </a:t>
            </a:r>
            <a:r>
              <a:rPr lang="en-US" sz="3399">
                <a:solidFill>
                  <a:srgbClr val="FFFFFF"/>
                </a:solidFill>
                <a:ea typeface="Noto Sans T Chinese Semi-Bold"/>
              </a:rPr>
              <a:t>圖層：</a:t>
            </a:r>
            <a:r>
              <a:rPr lang="en-US" sz="3399">
                <a:solidFill>
                  <a:srgbClr val="FFFFFF"/>
                </a:solidFill>
                <a:latin typeface="Noto Sans T Chinese"/>
              </a:rPr>
              <a:t> 可以創建多個圖層</a:t>
            </a:r>
          </a:p>
          <a:p>
            <a:pPr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Noto Sans T Chinese"/>
              </a:rPr>
              <a:t>        </a:t>
            </a:r>
            <a:r>
              <a:rPr lang="en-US" sz="3399">
                <a:solidFill>
                  <a:srgbClr val="FFFFFF"/>
                </a:solidFill>
                <a:ea typeface="Noto Sans T Chinese Semi-Bold"/>
              </a:rPr>
              <a:t>圖標和元素：</a:t>
            </a:r>
            <a:r>
              <a:rPr lang="en-US" sz="3399">
                <a:solidFill>
                  <a:srgbClr val="FFFFFF"/>
                </a:solidFill>
                <a:latin typeface="Noto Sans T Chinese"/>
              </a:rPr>
              <a:t> Canva提供了許多圖標、形狀和其他元素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7259300" y="9398112"/>
            <a:ext cx="23967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</a:rPr>
              <a:t>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4AB6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681399" y="320500"/>
            <a:ext cx="16925201" cy="9404446"/>
            <a:chOff x="0" y="0"/>
            <a:chExt cx="1506451" cy="8370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06451" cy="837056"/>
            </a:xfrm>
            <a:custGeom>
              <a:avLst/>
              <a:gdLst/>
              <a:ahLst/>
              <a:cxnLst/>
              <a:rect r="r" b="b" t="t" l="l"/>
              <a:pathLst>
                <a:path h="837056" w="1506451">
                  <a:moveTo>
                    <a:pt x="0" y="0"/>
                  </a:moveTo>
                  <a:lnTo>
                    <a:pt x="1506451" y="0"/>
                  </a:lnTo>
                  <a:lnTo>
                    <a:pt x="1506451" y="837056"/>
                  </a:lnTo>
                  <a:lnTo>
                    <a:pt x="0" y="837056"/>
                  </a:lnTo>
                  <a:close/>
                </a:path>
              </a:pathLst>
            </a:custGeom>
            <a:solidFill>
              <a:srgbClr val="FBF6F1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506451" cy="8751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5539834" y="7479763"/>
            <a:ext cx="3438931" cy="3557075"/>
          </a:xfrm>
          <a:custGeom>
            <a:avLst/>
            <a:gdLst/>
            <a:ahLst/>
            <a:cxnLst/>
            <a:rect r="r" b="b" t="t" l="l"/>
            <a:pathLst>
              <a:path h="3557075" w="3438931">
                <a:moveTo>
                  <a:pt x="0" y="0"/>
                </a:moveTo>
                <a:lnTo>
                  <a:pt x="3438932" y="0"/>
                </a:lnTo>
                <a:lnTo>
                  <a:pt x="3438932" y="3557074"/>
                </a:lnTo>
                <a:lnTo>
                  <a:pt x="0" y="3557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-325886" y="-341181"/>
            <a:ext cx="3082795" cy="3463387"/>
          </a:xfrm>
          <a:custGeom>
            <a:avLst/>
            <a:gdLst/>
            <a:ahLst/>
            <a:cxnLst/>
            <a:rect r="r" b="b" t="t" l="l"/>
            <a:pathLst>
              <a:path h="3463387" w="3082795">
                <a:moveTo>
                  <a:pt x="3082795" y="0"/>
                </a:moveTo>
                <a:lnTo>
                  <a:pt x="0" y="0"/>
                </a:lnTo>
                <a:lnTo>
                  <a:pt x="0" y="3463387"/>
                </a:lnTo>
                <a:lnTo>
                  <a:pt x="3082795" y="3463387"/>
                </a:lnTo>
                <a:lnTo>
                  <a:pt x="30827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6252389" y="910067"/>
            <a:ext cx="5783222" cy="7710963"/>
          </a:xfrm>
          <a:custGeom>
            <a:avLst/>
            <a:gdLst/>
            <a:ahLst/>
            <a:cxnLst/>
            <a:rect r="r" b="b" t="t" l="l"/>
            <a:pathLst>
              <a:path h="7710963" w="5783222">
                <a:moveTo>
                  <a:pt x="0" y="0"/>
                </a:moveTo>
                <a:lnTo>
                  <a:pt x="5783222" y="0"/>
                </a:lnTo>
                <a:lnTo>
                  <a:pt x="5783222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1789965" y="474726"/>
            <a:ext cx="6341646" cy="1041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5"/>
              </a:lnSpc>
            </a:pPr>
            <a:r>
              <a:rPr lang="en-US" sz="6399" spc="-383">
                <a:solidFill>
                  <a:srgbClr val="0C0C0C"/>
                </a:solidFill>
                <a:ea typeface="Martel"/>
              </a:rPr>
              <a:t>設計成果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088477" y="8468579"/>
            <a:ext cx="6341646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Noto Sans T Chinese"/>
              </a:rPr>
              <a:t>7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bg>
      <p:bgPr>
        <a:solidFill>
          <a:srgbClr val="FB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878134" y="2255943"/>
            <a:ext cx="12531731" cy="1095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99"/>
              </a:lnSpc>
            </a:pPr>
            <a:r>
              <a:rPr lang="en-US" sz="7499">
                <a:solidFill>
                  <a:srgbClr val="94AB6F"/>
                </a:solidFill>
                <a:ea typeface="Martel Heavy"/>
              </a:rPr>
              <a:t>結論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3147501" y="4008120"/>
            <a:ext cx="11992999" cy="2099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760"/>
              </a:lnSpc>
            </a:pPr>
            <a:r>
              <a:rPr lang="en-US" sz="3200">
                <a:solidFill>
                  <a:srgbClr val="000000"/>
                </a:solidFill>
                <a:ea typeface="Noto Sans T Chinese"/>
              </a:rPr>
              <a:t>希望這個提案將對個人、社會和環境產生積極影響，幫助我們朝著 更可持續的未來邁進。期待這個應用程式的實施 ，成為一個有意義的工具，幫助人們改進他們的生活方式，同時保護我們的環境。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6F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039154" y="2712720"/>
            <a:ext cx="14209692" cy="3004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872"/>
              </a:lnSpc>
            </a:pPr>
          </a:p>
          <a:p>
            <a:pPr>
              <a:lnSpc>
                <a:spcPts val="4872"/>
              </a:lnSpc>
            </a:pPr>
            <a:r>
              <a:rPr lang="en-US" sz="4200">
                <a:solidFill>
                  <a:srgbClr val="94AB6F"/>
                </a:solidFill>
                <a:ea typeface="Martel Heavy"/>
              </a:rPr>
              <a:t>附件：</a:t>
            </a:r>
          </a:p>
          <a:p>
            <a:pPr>
              <a:lnSpc>
                <a:spcPts val="4872"/>
              </a:lnSpc>
            </a:pPr>
          </a:p>
          <a:p>
            <a:pPr>
              <a:lnSpc>
                <a:spcPts val="3712"/>
              </a:lnSpc>
            </a:pPr>
            <a:r>
              <a:rPr lang="en-US" sz="3200" u="sng">
                <a:solidFill>
                  <a:srgbClr val="94AB6F"/>
                </a:solidFill>
                <a:ea typeface="Martel"/>
                <a:hlinkClick r:id="rId2" tooltip="https://greenlife.epa.gov.tw/about"/>
              </a:rPr>
              <a:t>全民 綠生活資訊平台-關於綠生活 (epa.gov.tw)</a:t>
            </a:r>
          </a:p>
          <a:p>
            <a:pPr>
              <a:lnSpc>
                <a:spcPts val="5567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DAFyI3e1EPc</dc:identifier>
  <dcterms:modified xsi:type="dcterms:W3CDTF">2011-08-01T06:04:30Z</dcterms:modified>
  <cp:revision>1</cp:revision>
  <dc:title>生活方式評估與環保助手</dc:title>
</cp:coreProperties>
</file>