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MV Boli" panose="02000500030200090000" pitchFamily="2" charset="0"/>
      <p:regular r:id="rId10"/>
    </p:embeddedFont>
    <p:embeddedFont>
      <p:font typeface="Noto Sans T Chinese" panose="02020500000000000000" charset="-120"/>
      <p:regular r:id="rId11"/>
    </p:embeddedFont>
    <p:embeddedFont>
      <p:font typeface="Public Sans" panose="02020500000000000000" charset="0"/>
      <p:regular r:id="rId12"/>
    </p:embeddedFont>
    <p:embeddedFont>
      <p:font typeface="TC October" panose="02020500000000000000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2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%E8%81%AF%E7%B5%A1%E4%BA%BA%E8%B3%87%E8%A8%8A%EF%BC%9A%E5%BC%B5%E7%9D%BF%E5%BB%B7(s1100958@gm.pu.edu.tw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svg"/><Relationship Id="rId10" Type="http://schemas.openxmlformats.org/officeDocument/2006/relationships/image" Target="../media/image15.sv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45412" y="-201223"/>
            <a:ext cx="4989747" cy="10883733"/>
            <a:chOff x="0" y="0"/>
            <a:chExt cx="1314172" cy="28664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4172" cy="2866498"/>
            </a:xfrm>
            <a:custGeom>
              <a:avLst/>
              <a:gdLst/>
              <a:ahLst/>
              <a:cxnLst/>
              <a:rect l="l" t="t" r="r" b="b"/>
              <a:pathLst>
                <a:path w="1314172" h="2866498">
                  <a:moveTo>
                    <a:pt x="0" y="0"/>
                  </a:moveTo>
                  <a:lnTo>
                    <a:pt x="1314172" y="0"/>
                  </a:lnTo>
                  <a:lnTo>
                    <a:pt x="1314172" y="2866498"/>
                  </a:lnTo>
                  <a:lnTo>
                    <a:pt x="0" y="2866498"/>
                  </a:lnTo>
                  <a:close/>
                </a:path>
              </a:pathLst>
            </a:custGeom>
            <a:solidFill>
              <a:srgbClr val="243B3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1314172" cy="2837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001860" y="-201223"/>
            <a:ext cx="10629859" cy="10883733"/>
            <a:chOff x="0" y="0"/>
            <a:chExt cx="6168390" cy="6315710"/>
          </a:xfrm>
        </p:grpSpPr>
        <p:sp>
          <p:nvSpPr>
            <p:cNvPr id="6" name="Freeform 6"/>
            <p:cNvSpPr/>
            <p:nvPr/>
          </p:nvSpPr>
          <p:spPr>
            <a:xfrm>
              <a:off x="-171450" y="-191770"/>
              <a:ext cx="6543040" cy="6516370"/>
            </a:xfrm>
            <a:custGeom>
              <a:avLst/>
              <a:gdLst/>
              <a:ahLst/>
              <a:cxnLst/>
              <a:rect l="l" t="t" r="r" b="b"/>
              <a:pathLst>
                <a:path w="6543040" h="6516370">
                  <a:moveTo>
                    <a:pt x="2223770" y="433070"/>
                  </a:moveTo>
                  <a:cubicBezTo>
                    <a:pt x="2489200" y="0"/>
                    <a:pt x="3600450" y="165100"/>
                    <a:pt x="4716780" y="807720"/>
                  </a:cubicBezTo>
                  <a:cubicBezTo>
                    <a:pt x="5839460" y="1454150"/>
                    <a:pt x="6543040" y="2339340"/>
                    <a:pt x="6287770" y="2783840"/>
                  </a:cubicBezTo>
                  <a:cubicBezTo>
                    <a:pt x="6088380" y="3130550"/>
                    <a:pt x="5363210" y="3107690"/>
                    <a:pt x="4519930" y="2772410"/>
                  </a:cubicBezTo>
                  <a:cubicBezTo>
                    <a:pt x="5081270" y="4159250"/>
                    <a:pt x="5160009" y="5410200"/>
                    <a:pt x="4682489" y="5618480"/>
                  </a:cubicBezTo>
                  <a:cubicBezTo>
                    <a:pt x="4624069" y="5642610"/>
                    <a:pt x="4560569" y="5652770"/>
                    <a:pt x="4498339" y="5646420"/>
                  </a:cubicBezTo>
                  <a:cubicBezTo>
                    <a:pt x="4113530" y="5673090"/>
                    <a:pt x="3516630" y="5373370"/>
                    <a:pt x="2901949" y="4851400"/>
                  </a:cubicBezTo>
                  <a:cubicBezTo>
                    <a:pt x="2927349" y="5756910"/>
                    <a:pt x="2726689" y="6428740"/>
                    <a:pt x="2358389" y="6499860"/>
                  </a:cubicBezTo>
                  <a:cubicBezTo>
                    <a:pt x="2332989" y="6504940"/>
                    <a:pt x="2307589" y="6506210"/>
                    <a:pt x="2283459" y="6506210"/>
                  </a:cubicBezTo>
                  <a:cubicBezTo>
                    <a:pt x="1926589" y="6516370"/>
                    <a:pt x="1342389" y="6111240"/>
                    <a:pt x="847089" y="5477510"/>
                  </a:cubicBezTo>
                  <a:cubicBezTo>
                    <a:pt x="245110" y="4711700"/>
                    <a:pt x="0" y="3898900"/>
                    <a:pt x="298450" y="3665220"/>
                  </a:cubicBezTo>
                  <a:cubicBezTo>
                    <a:pt x="430530" y="3562350"/>
                    <a:pt x="645160" y="3589020"/>
                    <a:pt x="895350" y="3716020"/>
                  </a:cubicBezTo>
                  <a:cubicBezTo>
                    <a:pt x="784860" y="2848610"/>
                    <a:pt x="858520" y="2099310"/>
                    <a:pt x="1078230" y="1718310"/>
                  </a:cubicBezTo>
                  <a:cubicBezTo>
                    <a:pt x="1099820" y="1657350"/>
                    <a:pt x="1136650" y="1602740"/>
                    <a:pt x="1184910" y="1558290"/>
                  </a:cubicBezTo>
                  <a:cubicBezTo>
                    <a:pt x="1221740" y="1525270"/>
                    <a:pt x="1264920" y="1499870"/>
                    <a:pt x="1310640" y="1483360"/>
                  </a:cubicBezTo>
                  <a:cubicBezTo>
                    <a:pt x="1336040" y="1471930"/>
                    <a:pt x="1362710" y="1463040"/>
                    <a:pt x="1390650" y="1457960"/>
                  </a:cubicBezTo>
                  <a:cubicBezTo>
                    <a:pt x="1418590" y="1452880"/>
                    <a:pt x="1447800" y="1450340"/>
                    <a:pt x="1475740" y="1452880"/>
                  </a:cubicBezTo>
                  <a:cubicBezTo>
                    <a:pt x="1648460" y="1445260"/>
                    <a:pt x="1860550" y="1501140"/>
                    <a:pt x="2096770" y="1610360"/>
                  </a:cubicBezTo>
                  <a:cubicBezTo>
                    <a:pt x="2021840" y="1071880"/>
                    <a:pt x="2059940" y="647700"/>
                    <a:pt x="2223770" y="433070"/>
                  </a:cubicBezTo>
                  <a:lnTo>
                    <a:pt x="2223770" y="433070"/>
                  </a:lnTo>
                  <a:close/>
                </a:path>
              </a:pathLst>
            </a:custGeom>
            <a:blipFill>
              <a:blip r:embed="rId2"/>
              <a:stretch>
                <a:fillRect l="-4713" r="-471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754801"/>
            <a:ext cx="790776" cy="582461"/>
          </a:xfrm>
          <a:custGeom>
            <a:avLst/>
            <a:gdLst/>
            <a:ahLst/>
            <a:cxnLst/>
            <a:rect l="l" t="t" r="r" b="b"/>
            <a:pathLst>
              <a:path w="790776" h="582461">
                <a:moveTo>
                  <a:pt x="0" y="0"/>
                </a:moveTo>
                <a:lnTo>
                  <a:pt x="790776" y="0"/>
                </a:lnTo>
                <a:lnTo>
                  <a:pt x="790776" y="582461"/>
                </a:lnTo>
                <a:lnTo>
                  <a:pt x="0" y="582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5587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-203133">
            <a:off x="5502328" y="4776552"/>
            <a:ext cx="4192078" cy="319646"/>
          </a:xfrm>
          <a:custGeom>
            <a:avLst/>
            <a:gdLst/>
            <a:ahLst/>
            <a:cxnLst/>
            <a:rect l="l" t="t" r="r" b="b"/>
            <a:pathLst>
              <a:path w="4192078" h="319646">
                <a:moveTo>
                  <a:pt x="0" y="0"/>
                </a:moveTo>
                <a:lnTo>
                  <a:pt x="4192078" y="0"/>
                </a:lnTo>
                <a:lnTo>
                  <a:pt x="4192078" y="319646"/>
                </a:lnTo>
                <a:lnTo>
                  <a:pt x="0" y="319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028700" y="1966420"/>
            <a:ext cx="8500036" cy="2719880"/>
            <a:chOff x="0" y="-85725"/>
            <a:chExt cx="11333382" cy="362650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85725"/>
              <a:ext cx="6316412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167" dirty="0">
                  <a:solidFill>
                    <a:srgbClr val="243B3B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Global warming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53560"/>
              <a:ext cx="11333382" cy="2587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00"/>
                </a:lnSpc>
              </a:pPr>
              <a:r>
                <a:rPr lang="en-US" sz="7300" dirty="0">
                  <a:solidFill>
                    <a:srgbClr val="F3EDE0"/>
                  </a:solidFill>
                  <a:ea typeface="Public Sans Bold"/>
                </a:rPr>
                <a:t>「</a:t>
              </a:r>
              <a:r>
                <a:rPr lang="en-US" sz="7300" dirty="0" err="1">
                  <a:solidFill>
                    <a:srgbClr val="F3EDE0"/>
                  </a:solidFill>
                  <a:ea typeface="Public Sans Bold"/>
                </a:rPr>
                <a:t>文案設計與敘事」創意文案成果報告</a:t>
              </a:r>
              <a:endParaRPr lang="en-US" sz="7300" dirty="0">
                <a:solidFill>
                  <a:srgbClr val="F3EDE0"/>
                </a:solidFill>
                <a:ea typeface="Public Sans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61486" y="5372100"/>
            <a:ext cx="8887999" cy="379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200" dirty="0" err="1">
                <a:solidFill>
                  <a:srgbClr val="243B3B"/>
                </a:solidFill>
                <a:ea typeface="Noto Sans T Chinese"/>
              </a:rPr>
              <a:t>文案主題：永續低碳生活</a:t>
            </a:r>
            <a:r>
              <a:rPr lang="en-US" sz="3200" dirty="0">
                <a:solidFill>
                  <a:srgbClr val="243B3B"/>
                </a:solidFill>
                <a:ea typeface="Noto Sans T Chinese"/>
              </a:rPr>
              <a:t> ​</a:t>
            </a:r>
          </a:p>
          <a:p>
            <a:pPr>
              <a:lnSpc>
                <a:spcPts val="5039"/>
              </a:lnSpc>
            </a:pPr>
            <a:r>
              <a:rPr lang="en-US" sz="3200" dirty="0" err="1">
                <a:solidFill>
                  <a:srgbClr val="243B3B"/>
                </a:solidFill>
                <a:ea typeface="Noto Sans T Chinese"/>
              </a:rPr>
              <a:t>隊伍名稱：永續先鋒</a:t>
            </a:r>
            <a:r>
              <a:rPr lang="en-US" sz="3200" dirty="0">
                <a:solidFill>
                  <a:srgbClr val="243B3B"/>
                </a:solidFill>
                <a:ea typeface="Noto Sans T Chinese"/>
              </a:rPr>
              <a:t> ​</a:t>
            </a:r>
          </a:p>
          <a:p>
            <a:pPr>
              <a:lnSpc>
                <a:spcPts val="5039"/>
              </a:lnSpc>
            </a:pPr>
            <a:r>
              <a:rPr lang="en-US" sz="3200" dirty="0" err="1">
                <a:solidFill>
                  <a:srgbClr val="243B3B"/>
                </a:solidFill>
                <a:ea typeface="Noto Sans T Chinese"/>
              </a:rPr>
              <a:t>成員姓名：張睿廷、卓雅婷</a:t>
            </a:r>
            <a:r>
              <a:rPr lang="en-US" sz="3200" dirty="0">
                <a:solidFill>
                  <a:srgbClr val="243B3B"/>
                </a:solidFill>
                <a:ea typeface="Noto Sans T Chinese"/>
              </a:rPr>
              <a:t> ​</a:t>
            </a:r>
          </a:p>
          <a:p>
            <a:pPr>
              <a:lnSpc>
                <a:spcPts val="5039"/>
              </a:lnSpc>
            </a:pPr>
            <a:r>
              <a:rPr lang="en-US" sz="3200" dirty="0" err="1">
                <a:solidFill>
                  <a:srgbClr val="243B3B"/>
                </a:solidFill>
                <a:ea typeface="Noto Sans T Chinese"/>
              </a:rPr>
              <a:t>學校名稱：靜宜大學</a:t>
            </a:r>
            <a:r>
              <a:rPr lang="en-US" sz="3200" dirty="0">
                <a:solidFill>
                  <a:srgbClr val="243B3B"/>
                </a:solidFill>
                <a:ea typeface="Noto Sans T Chinese"/>
              </a:rPr>
              <a:t> ​</a:t>
            </a:r>
          </a:p>
          <a:p>
            <a:pPr>
              <a:lnSpc>
                <a:spcPts val="5039"/>
              </a:lnSpc>
            </a:pPr>
            <a:r>
              <a:rPr lang="en-US" sz="3200" dirty="0" err="1">
                <a:solidFill>
                  <a:srgbClr val="243B3B"/>
                </a:solidFill>
                <a:ea typeface="Noto Sans T Chinese"/>
              </a:rPr>
              <a:t>科系及系級：觀光三B</a:t>
            </a:r>
            <a:r>
              <a:rPr lang="en-US" sz="3200" dirty="0">
                <a:solidFill>
                  <a:srgbClr val="243B3B"/>
                </a:solidFill>
                <a:ea typeface="Noto Sans T Chinese"/>
              </a:rPr>
              <a:t> ​</a:t>
            </a:r>
          </a:p>
          <a:p>
            <a:pPr>
              <a:lnSpc>
                <a:spcPts val="5039"/>
              </a:lnSpc>
            </a:pPr>
            <a:r>
              <a:rPr lang="en-US" sz="3200" u="sng" dirty="0" err="1">
                <a:solidFill>
                  <a:srgbClr val="243B3B"/>
                </a:solidFill>
                <a:ea typeface="Noto Sans T Chinese"/>
                <a:hlinkClick r:id="rId7" tooltip="mailto:%E8%81%AF%E7%B5%A1%E4%BA%BA%E8%B3%87%E8%A8%8A%EF%BC%9A%E5%BC%B5%E7%9D%BF%E5%BB%B7(s1100958@gm.pu.edu.tw"/>
              </a:rPr>
              <a:t>聯絡人資訊：張睿廷</a:t>
            </a:r>
            <a:r>
              <a:rPr lang="en-US" sz="3200" u="sng" dirty="0">
                <a:solidFill>
                  <a:srgbClr val="243B3B"/>
                </a:solidFill>
                <a:ea typeface="Noto Sans T Chinese"/>
                <a:hlinkClick r:id="rId7" tooltip="mailto:%E8%81%AF%E7%B5%A1%E4%BA%BA%E8%B3%87%E8%A8%8A%EF%BC%9A%E5%BC%B5%E7%9D%BF%E5%BB%B7(s1100958@gm.pu.edu.tw"/>
              </a:rPr>
              <a:t>(s1100958@gm.pu.edu.tw</a:t>
            </a:r>
            <a:r>
              <a:rPr lang="en-US" sz="3200" dirty="0">
                <a:solidFill>
                  <a:srgbClr val="243B3B"/>
                </a:solidFill>
                <a:latin typeface="Noto Sans T Chinese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2315">
            <a:off x="10195693" y="5508931"/>
            <a:ext cx="3880173" cy="1213436"/>
          </a:xfrm>
          <a:custGeom>
            <a:avLst/>
            <a:gdLst/>
            <a:ahLst/>
            <a:cxnLst/>
            <a:rect l="l" t="t" r="r" b="b"/>
            <a:pathLst>
              <a:path w="3880173" h="1213436">
                <a:moveTo>
                  <a:pt x="0" y="0"/>
                </a:moveTo>
                <a:lnTo>
                  <a:pt x="3880174" y="0"/>
                </a:lnTo>
                <a:lnTo>
                  <a:pt x="3880174" y="1213436"/>
                </a:lnTo>
                <a:lnTo>
                  <a:pt x="0" y="1213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7364443" y="3959021"/>
            <a:ext cx="2993926" cy="802077"/>
          </a:xfrm>
          <a:custGeom>
            <a:avLst/>
            <a:gdLst/>
            <a:ahLst/>
            <a:cxnLst/>
            <a:rect l="l" t="t" r="r" b="b"/>
            <a:pathLst>
              <a:path w="2993926" h="802077">
                <a:moveTo>
                  <a:pt x="0" y="0"/>
                </a:moveTo>
                <a:lnTo>
                  <a:pt x="2993926" y="0"/>
                </a:lnTo>
                <a:lnTo>
                  <a:pt x="2993926" y="802076"/>
                </a:lnTo>
                <a:lnTo>
                  <a:pt x="0" y="80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0554501" y="8784212"/>
            <a:ext cx="3552254" cy="626488"/>
          </a:xfrm>
          <a:custGeom>
            <a:avLst/>
            <a:gdLst/>
            <a:ahLst/>
            <a:cxnLst/>
            <a:rect l="l" t="t" r="r" b="b"/>
            <a:pathLst>
              <a:path w="3552254" h="626488">
                <a:moveTo>
                  <a:pt x="0" y="0"/>
                </a:moveTo>
                <a:lnTo>
                  <a:pt x="3552254" y="0"/>
                </a:lnTo>
                <a:lnTo>
                  <a:pt x="3552254" y="626488"/>
                </a:lnTo>
                <a:lnTo>
                  <a:pt x="0" y="626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5845760" y="1028700"/>
            <a:ext cx="1413540" cy="644927"/>
          </a:xfrm>
          <a:custGeom>
            <a:avLst/>
            <a:gdLst/>
            <a:ahLst/>
            <a:cxnLst/>
            <a:rect l="l" t="t" r="r" b="b"/>
            <a:pathLst>
              <a:path w="1413540" h="644927">
                <a:moveTo>
                  <a:pt x="0" y="0"/>
                </a:moveTo>
                <a:lnTo>
                  <a:pt x="1413540" y="0"/>
                </a:lnTo>
                <a:lnTo>
                  <a:pt x="1413540" y="644927"/>
                </a:lnTo>
                <a:lnTo>
                  <a:pt x="0" y="6449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 rot="-203133">
            <a:off x="1033086" y="1444887"/>
            <a:ext cx="3181285" cy="242573"/>
          </a:xfrm>
          <a:custGeom>
            <a:avLst/>
            <a:gdLst/>
            <a:ahLst/>
            <a:cxnLst/>
            <a:rect l="l" t="t" r="r" b="b"/>
            <a:pathLst>
              <a:path w="3181285" h="242573">
                <a:moveTo>
                  <a:pt x="0" y="0"/>
                </a:moveTo>
                <a:lnTo>
                  <a:pt x="3181286" y="0"/>
                </a:lnTo>
                <a:lnTo>
                  <a:pt x="3181286" y="242573"/>
                </a:lnTo>
                <a:lnTo>
                  <a:pt x="0" y="242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7364443" y="3670285"/>
            <a:ext cx="9443313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243B3B"/>
                </a:solidFill>
                <a:ea typeface="Public Sans Bold"/>
              </a:rPr>
              <a:t>摘要.目錄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87543" y="3670285"/>
            <a:ext cx="730465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678D72"/>
                </a:solidFill>
                <a:latin typeface="TC October"/>
              </a:rPr>
              <a:t>1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7543" y="4712838"/>
            <a:ext cx="730465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678D72"/>
                </a:solidFill>
                <a:latin typeface="TC October"/>
              </a:rPr>
              <a:t>2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87543" y="5766825"/>
            <a:ext cx="730465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678D72"/>
                </a:solidFill>
                <a:latin typeface="TC October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7543" y="6798072"/>
            <a:ext cx="730465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678D72"/>
                </a:solidFill>
                <a:latin typeface="TC October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87543" y="7842647"/>
            <a:ext cx="730465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678D72"/>
                </a:solidFill>
                <a:latin typeface="TC October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52500"/>
            <a:ext cx="4585342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243B3B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GLOBAL WARMING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64443" y="4712838"/>
            <a:ext cx="9443313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243B3B"/>
                </a:solidFill>
                <a:ea typeface="Public Sans Bold"/>
              </a:rPr>
              <a:t>緒論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64443" y="5757413"/>
            <a:ext cx="9443313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243B3B"/>
                </a:solidFill>
                <a:ea typeface="Public Sans Bold"/>
              </a:rPr>
              <a:t>人文設計理念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64443" y="6968251"/>
            <a:ext cx="9443313" cy="73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4"/>
              </a:lnSpc>
              <a:spcBef>
                <a:spcPct val="0"/>
              </a:spcBef>
            </a:pPr>
            <a:r>
              <a:rPr lang="en-US" sz="5299">
                <a:solidFill>
                  <a:srgbClr val="243B3B"/>
                </a:solidFill>
                <a:ea typeface="Public Sans Bold"/>
              </a:rPr>
              <a:t>生成式AI的應用&amp;設計成果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64443" y="8016001"/>
            <a:ext cx="9443313" cy="73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4"/>
              </a:lnSpc>
              <a:spcBef>
                <a:spcPct val="0"/>
              </a:spcBef>
            </a:pPr>
            <a:r>
              <a:rPr lang="en-US" sz="5299">
                <a:solidFill>
                  <a:srgbClr val="243B3B"/>
                </a:solidFill>
                <a:ea typeface="Public Sans Bold"/>
              </a:rPr>
              <a:t>結論</a:t>
            </a:r>
          </a:p>
        </p:txBody>
      </p:sp>
      <p:sp>
        <p:nvSpPr>
          <p:cNvPr id="18" name="Freeform 18"/>
          <p:cNvSpPr/>
          <p:nvPr/>
        </p:nvSpPr>
        <p:spPr>
          <a:xfrm>
            <a:off x="-1760960" y="6829894"/>
            <a:ext cx="5082331" cy="1801917"/>
          </a:xfrm>
          <a:custGeom>
            <a:avLst/>
            <a:gdLst/>
            <a:ahLst/>
            <a:cxnLst/>
            <a:rect l="l" t="t" r="r" b="b"/>
            <a:pathLst>
              <a:path w="5082331" h="1801917">
                <a:moveTo>
                  <a:pt x="0" y="0"/>
                </a:moveTo>
                <a:lnTo>
                  <a:pt x="5082331" y="0"/>
                </a:lnTo>
                <a:lnTo>
                  <a:pt x="5082331" y="1801918"/>
                </a:lnTo>
                <a:lnTo>
                  <a:pt x="0" y="1801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8672" y="8400557"/>
            <a:ext cx="2036068" cy="2085359"/>
          </a:xfrm>
          <a:custGeom>
            <a:avLst/>
            <a:gdLst/>
            <a:ahLst/>
            <a:cxnLst/>
            <a:rect l="l" t="t" r="r" b="b"/>
            <a:pathLst>
              <a:path w="2036068" h="2085359">
                <a:moveTo>
                  <a:pt x="0" y="0"/>
                </a:moveTo>
                <a:lnTo>
                  <a:pt x="2036068" y="0"/>
                </a:lnTo>
                <a:lnTo>
                  <a:pt x="2036068" y="2085358"/>
                </a:lnTo>
                <a:lnTo>
                  <a:pt x="0" y="208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 rot="10724552">
            <a:off x="-588367" y="8052775"/>
            <a:ext cx="2036068" cy="2085359"/>
          </a:xfrm>
          <a:custGeom>
            <a:avLst/>
            <a:gdLst/>
            <a:ahLst/>
            <a:cxnLst/>
            <a:rect l="l" t="t" r="r" b="b"/>
            <a:pathLst>
              <a:path w="2036068" h="2085359">
                <a:moveTo>
                  <a:pt x="0" y="0"/>
                </a:moveTo>
                <a:lnTo>
                  <a:pt x="2036068" y="0"/>
                </a:lnTo>
                <a:lnTo>
                  <a:pt x="2036068" y="2085358"/>
                </a:lnTo>
                <a:lnTo>
                  <a:pt x="0" y="208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5005524" y="3037769"/>
            <a:ext cx="21288899" cy="5703322"/>
          </a:xfrm>
          <a:custGeom>
            <a:avLst/>
            <a:gdLst/>
            <a:ahLst/>
            <a:cxnLst/>
            <a:rect l="l" t="t" r="r" b="b"/>
            <a:pathLst>
              <a:path w="21288899" h="5703322">
                <a:moveTo>
                  <a:pt x="0" y="0"/>
                </a:moveTo>
                <a:lnTo>
                  <a:pt x="21288898" y="0"/>
                </a:lnTo>
                <a:lnTo>
                  <a:pt x="21288898" y="5703322"/>
                </a:lnTo>
                <a:lnTo>
                  <a:pt x="0" y="5703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812494" y="2335730"/>
            <a:ext cx="7060803" cy="6903518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-111760"/>
              <a:ext cx="6329680" cy="6441441"/>
            </a:xfrm>
            <a:custGeom>
              <a:avLst/>
              <a:gdLst/>
              <a:ahLst/>
              <a:cxnLst/>
              <a:rect l="l" t="t" r="r" b="b"/>
              <a:pathLst>
                <a:path w="6329680" h="6441441">
                  <a:moveTo>
                    <a:pt x="2310130" y="1536700"/>
                  </a:moveTo>
                  <a:cubicBezTo>
                    <a:pt x="1192530" y="1214120"/>
                    <a:pt x="416560" y="767080"/>
                    <a:pt x="483870" y="445770"/>
                  </a:cubicBezTo>
                  <a:cubicBezTo>
                    <a:pt x="565150" y="58420"/>
                    <a:pt x="1838960" y="0"/>
                    <a:pt x="3326130" y="313690"/>
                  </a:cubicBezTo>
                  <a:cubicBezTo>
                    <a:pt x="4455160" y="552450"/>
                    <a:pt x="5384800" y="937260"/>
                    <a:pt x="5730240" y="1278890"/>
                  </a:cubicBezTo>
                  <a:cubicBezTo>
                    <a:pt x="5824220" y="1347470"/>
                    <a:pt x="5876290" y="1433830"/>
                    <a:pt x="5876290" y="1536700"/>
                  </a:cubicBezTo>
                  <a:lnTo>
                    <a:pt x="5876290" y="1540510"/>
                  </a:lnTo>
                  <a:cubicBezTo>
                    <a:pt x="5876290" y="1550670"/>
                    <a:pt x="5876290" y="1560830"/>
                    <a:pt x="5875020" y="1569720"/>
                  </a:cubicBezTo>
                  <a:cubicBezTo>
                    <a:pt x="5843270" y="1870710"/>
                    <a:pt x="5398770" y="2246630"/>
                    <a:pt x="4721860" y="2589530"/>
                  </a:cubicBezTo>
                  <a:cubicBezTo>
                    <a:pt x="4951730" y="2730500"/>
                    <a:pt x="5083810" y="2896870"/>
                    <a:pt x="5083810" y="3073400"/>
                  </a:cubicBezTo>
                  <a:cubicBezTo>
                    <a:pt x="5083810" y="3112770"/>
                    <a:pt x="5077460" y="3152140"/>
                    <a:pt x="5064760" y="3188970"/>
                  </a:cubicBezTo>
                  <a:cubicBezTo>
                    <a:pt x="5760720" y="3343910"/>
                    <a:pt x="6234430" y="3586480"/>
                    <a:pt x="6316980" y="3862070"/>
                  </a:cubicBezTo>
                  <a:cubicBezTo>
                    <a:pt x="6325870" y="3890010"/>
                    <a:pt x="6329680" y="3917950"/>
                    <a:pt x="6329680" y="3947160"/>
                  </a:cubicBezTo>
                  <a:cubicBezTo>
                    <a:pt x="6329680" y="4466590"/>
                    <a:pt x="5077460" y="5330190"/>
                    <a:pt x="3534410" y="5875021"/>
                  </a:cubicBezTo>
                  <a:cubicBezTo>
                    <a:pt x="1991360" y="6419851"/>
                    <a:pt x="739140" y="6441441"/>
                    <a:pt x="739140" y="5922011"/>
                  </a:cubicBezTo>
                  <a:cubicBezTo>
                    <a:pt x="739140" y="5617211"/>
                    <a:pt x="1169670" y="5194301"/>
                    <a:pt x="1837690" y="4786631"/>
                  </a:cubicBezTo>
                  <a:cubicBezTo>
                    <a:pt x="830580" y="4632960"/>
                    <a:pt x="140970" y="4315460"/>
                    <a:pt x="140970" y="3948430"/>
                  </a:cubicBezTo>
                  <a:cubicBezTo>
                    <a:pt x="140970" y="3816350"/>
                    <a:pt x="231140" y="3690620"/>
                    <a:pt x="392430" y="3576320"/>
                  </a:cubicBezTo>
                  <a:cubicBezTo>
                    <a:pt x="143510" y="3431540"/>
                    <a:pt x="0" y="3258820"/>
                    <a:pt x="0" y="3074670"/>
                  </a:cubicBezTo>
                  <a:lnTo>
                    <a:pt x="0" y="3064510"/>
                  </a:lnTo>
                  <a:cubicBezTo>
                    <a:pt x="0" y="2611120"/>
                    <a:pt x="989330" y="1972310"/>
                    <a:pt x="2310130" y="1536700"/>
                  </a:cubicBezTo>
                  <a:lnTo>
                    <a:pt x="2310130" y="1536700"/>
                  </a:lnTo>
                  <a:close/>
                </a:path>
              </a:pathLst>
            </a:custGeom>
            <a:blipFill>
              <a:blip r:embed="rId6"/>
              <a:stretch>
                <a:fillRect t="-1161" b="-1161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597460" y="-604830"/>
            <a:ext cx="4173637" cy="2428505"/>
          </a:xfrm>
          <a:custGeom>
            <a:avLst/>
            <a:gdLst/>
            <a:ahLst/>
            <a:cxnLst/>
            <a:rect l="l" t="t" r="r" b="b"/>
            <a:pathLst>
              <a:path w="4173637" h="2428505">
                <a:moveTo>
                  <a:pt x="0" y="0"/>
                </a:moveTo>
                <a:lnTo>
                  <a:pt x="4173637" y="0"/>
                </a:lnTo>
                <a:lnTo>
                  <a:pt x="4173637" y="2428504"/>
                </a:lnTo>
                <a:lnTo>
                  <a:pt x="0" y="2428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5248308" y="1869880"/>
            <a:ext cx="9141144" cy="401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b="1" dirty="0" err="1">
                <a:solidFill>
                  <a:srgbClr val="243B3B"/>
                </a:solidFill>
                <a:ea typeface="Public Sans Bold"/>
              </a:rPr>
              <a:t>摘要</a:t>
            </a:r>
            <a:r>
              <a:rPr lang="en-US" sz="3199" b="1" dirty="0">
                <a:solidFill>
                  <a:srgbClr val="243B3B"/>
                </a:solidFill>
                <a:ea typeface="Public Sans Bold"/>
              </a:rPr>
              <a:t>：</a:t>
            </a:r>
          </a:p>
          <a:p>
            <a:pPr>
              <a:lnSpc>
                <a:spcPts val="3919"/>
              </a:lnSpc>
            </a:pPr>
            <a:r>
              <a:rPr lang="en-US" sz="2799" dirty="0" err="1">
                <a:solidFill>
                  <a:srgbClr val="243B3B"/>
                </a:solidFill>
                <a:ea typeface="Public Sans"/>
              </a:rPr>
              <a:t>我們正面臨著地球暖化所帶來的嚴重挑戰,包括極端氣候事件、極端溫度、和生態系統崩潰</a:t>
            </a:r>
            <a:r>
              <a:rPr lang="en-US" sz="2799" dirty="0">
                <a:solidFill>
                  <a:srgbClr val="243B3B"/>
                </a:solidFill>
                <a:ea typeface="Public Sans"/>
              </a:rPr>
              <a:t>。</a:t>
            </a:r>
          </a:p>
          <a:p>
            <a:pPr>
              <a:lnSpc>
                <a:spcPts val="3919"/>
              </a:lnSpc>
            </a:pPr>
            <a:r>
              <a:rPr lang="en-US" sz="2799" dirty="0" err="1">
                <a:solidFill>
                  <a:srgbClr val="243B3B"/>
                </a:solidFill>
                <a:ea typeface="Public Sans"/>
              </a:rPr>
              <a:t>這份文案旨在提倡人類共同努力,共創一個更綠色、更永續的未來</a:t>
            </a:r>
            <a:r>
              <a:rPr lang="en-US" sz="2799" dirty="0">
                <a:solidFill>
                  <a:srgbClr val="243B3B"/>
                </a:solidFill>
                <a:ea typeface="Public Sans"/>
              </a:rPr>
              <a:t>。</a:t>
            </a:r>
          </a:p>
          <a:p>
            <a:pPr>
              <a:lnSpc>
                <a:spcPts val="3919"/>
              </a:lnSpc>
            </a:pPr>
            <a:r>
              <a:rPr lang="en-US" sz="2799" dirty="0" err="1">
                <a:solidFill>
                  <a:srgbClr val="243B3B"/>
                </a:solidFill>
                <a:ea typeface="Public Sans"/>
              </a:rPr>
              <a:t>我們的目標是喚醒社會,以集體行動對抗氣候變化,並重塑我們的生活方式,以實現可持續發展的理念</a:t>
            </a:r>
            <a:r>
              <a:rPr lang="en-US" sz="2799" dirty="0">
                <a:solidFill>
                  <a:srgbClr val="243B3B"/>
                </a:solidFill>
                <a:ea typeface="Public Sans"/>
              </a:rPr>
              <a:t>。</a:t>
            </a:r>
          </a:p>
          <a:p>
            <a:pPr>
              <a:lnSpc>
                <a:spcPts val="3919"/>
              </a:lnSpc>
            </a:pPr>
            <a:endParaRPr lang="en-US" sz="2799" dirty="0">
              <a:solidFill>
                <a:srgbClr val="243B3B"/>
              </a:solidFill>
              <a:ea typeface="Public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942975"/>
            <a:ext cx="552636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243B3B"/>
                </a:solidFill>
                <a:ea typeface="TC October"/>
              </a:rPr>
              <a:t>摘要.目錄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35257" y="5822755"/>
            <a:ext cx="8924043" cy="393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b="1" dirty="0" err="1">
                <a:solidFill>
                  <a:srgbClr val="243B3B"/>
                </a:solidFill>
                <a:ea typeface="Public Sans Bold"/>
              </a:rPr>
              <a:t>目錄</a:t>
            </a:r>
            <a:r>
              <a:rPr lang="en-US" sz="3199" b="1" dirty="0">
                <a:solidFill>
                  <a:srgbClr val="243B3B"/>
                </a:solidFill>
                <a:ea typeface="Public Sans Bold"/>
              </a:rPr>
              <a:t> :</a:t>
            </a:r>
          </a:p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243B3B"/>
                </a:solidFill>
                <a:latin typeface="Public Sans"/>
              </a:rPr>
              <a:t>1.提升公眾意識:我們希望讓更多人認識到地球暖化的現實威脅,並激勵他們參與減少碳排放的行動。</a:t>
            </a:r>
          </a:p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243B3B"/>
                </a:solidFill>
                <a:latin typeface="Public Sans"/>
              </a:rPr>
              <a:t>2.減少碳排放:我們致力於協助政府、企業和個人採取減少碳排放的措施 ,</a:t>
            </a:r>
            <a:r>
              <a:rPr lang="en-US" sz="2799" dirty="0" err="1">
                <a:solidFill>
                  <a:srgbClr val="243B3B"/>
                </a:solidFill>
                <a:latin typeface="Public Sans"/>
              </a:rPr>
              <a:t>包括節能、再生能源使用和減少廢棄物</a:t>
            </a:r>
            <a:r>
              <a:rPr lang="en-US" sz="2799" dirty="0">
                <a:solidFill>
                  <a:srgbClr val="243B3B"/>
                </a:solidFill>
                <a:latin typeface="Public Sans"/>
              </a:rPr>
              <a:t>。</a:t>
            </a:r>
          </a:p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243B3B"/>
                </a:solidFill>
                <a:latin typeface="Public Sans"/>
              </a:rPr>
              <a:t>3.促進永續生活方式:我們鼓勵人們採用可持續的消費和生活方式,包括減少過度消費和提倡生態友好的選擇。</a:t>
            </a:r>
          </a:p>
          <a:p>
            <a:pPr>
              <a:lnSpc>
                <a:spcPts val="2800"/>
              </a:lnSpc>
            </a:pPr>
            <a:endParaRPr lang="en-US" sz="2799" dirty="0">
              <a:solidFill>
                <a:srgbClr val="243B3B"/>
              </a:solidFill>
              <a:latin typeface="Public Sans"/>
            </a:endParaRPr>
          </a:p>
        </p:txBody>
      </p:sp>
      <p:sp>
        <p:nvSpPr>
          <p:cNvPr id="11" name="Freeform 11"/>
          <p:cNvSpPr/>
          <p:nvPr/>
        </p:nvSpPr>
        <p:spPr>
          <a:xfrm rot="-203133">
            <a:off x="1033086" y="1592153"/>
            <a:ext cx="3181285" cy="242573"/>
          </a:xfrm>
          <a:custGeom>
            <a:avLst/>
            <a:gdLst/>
            <a:ahLst/>
            <a:cxnLst/>
            <a:rect l="l" t="t" r="r" b="b"/>
            <a:pathLst>
              <a:path w="3181285" h="242573">
                <a:moveTo>
                  <a:pt x="0" y="0"/>
                </a:moveTo>
                <a:lnTo>
                  <a:pt x="3181286" y="0"/>
                </a:lnTo>
                <a:lnTo>
                  <a:pt x="3181286" y="242573"/>
                </a:lnTo>
                <a:lnTo>
                  <a:pt x="0" y="242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6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76325"/>
            <a:ext cx="4265260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4199">
                <a:solidFill>
                  <a:srgbClr val="243B3B"/>
                </a:solidFill>
                <a:ea typeface="TC October"/>
              </a:rPr>
              <a:t>緒論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757599" y="-1520707"/>
            <a:ext cx="7060803" cy="6903518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-111760"/>
              <a:ext cx="6329680" cy="6441441"/>
            </a:xfrm>
            <a:custGeom>
              <a:avLst/>
              <a:gdLst/>
              <a:ahLst/>
              <a:cxnLst/>
              <a:rect l="l" t="t" r="r" b="b"/>
              <a:pathLst>
                <a:path w="6329680" h="6441441">
                  <a:moveTo>
                    <a:pt x="2310130" y="1536700"/>
                  </a:moveTo>
                  <a:cubicBezTo>
                    <a:pt x="1192530" y="1214120"/>
                    <a:pt x="416560" y="767080"/>
                    <a:pt x="483870" y="445770"/>
                  </a:cubicBezTo>
                  <a:cubicBezTo>
                    <a:pt x="565150" y="58420"/>
                    <a:pt x="1838960" y="0"/>
                    <a:pt x="3326130" y="313690"/>
                  </a:cubicBezTo>
                  <a:cubicBezTo>
                    <a:pt x="4455160" y="552450"/>
                    <a:pt x="5384800" y="937260"/>
                    <a:pt x="5730240" y="1278890"/>
                  </a:cubicBezTo>
                  <a:cubicBezTo>
                    <a:pt x="5824220" y="1347470"/>
                    <a:pt x="5876290" y="1433830"/>
                    <a:pt x="5876290" y="1536700"/>
                  </a:cubicBezTo>
                  <a:lnTo>
                    <a:pt x="5876290" y="1540510"/>
                  </a:lnTo>
                  <a:cubicBezTo>
                    <a:pt x="5876290" y="1550670"/>
                    <a:pt x="5876290" y="1560830"/>
                    <a:pt x="5875020" y="1569720"/>
                  </a:cubicBezTo>
                  <a:cubicBezTo>
                    <a:pt x="5843270" y="1870710"/>
                    <a:pt x="5398770" y="2246630"/>
                    <a:pt x="4721860" y="2589530"/>
                  </a:cubicBezTo>
                  <a:cubicBezTo>
                    <a:pt x="4951730" y="2730500"/>
                    <a:pt x="5083810" y="2896870"/>
                    <a:pt x="5083810" y="3073400"/>
                  </a:cubicBezTo>
                  <a:cubicBezTo>
                    <a:pt x="5083810" y="3112770"/>
                    <a:pt x="5077460" y="3152140"/>
                    <a:pt x="5064760" y="3188970"/>
                  </a:cubicBezTo>
                  <a:cubicBezTo>
                    <a:pt x="5760720" y="3343910"/>
                    <a:pt x="6234430" y="3586480"/>
                    <a:pt x="6316980" y="3862070"/>
                  </a:cubicBezTo>
                  <a:cubicBezTo>
                    <a:pt x="6325870" y="3890010"/>
                    <a:pt x="6329680" y="3917950"/>
                    <a:pt x="6329680" y="3947160"/>
                  </a:cubicBezTo>
                  <a:cubicBezTo>
                    <a:pt x="6329680" y="4466590"/>
                    <a:pt x="5077460" y="5330190"/>
                    <a:pt x="3534410" y="5875021"/>
                  </a:cubicBezTo>
                  <a:cubicBezTo>
                    <a:pt x="1991360" y="6419851"/>
                    <a:pt x="739140" y="6441441"/>
                    <a:pt x="739140" y="5922011"/>
                  </a:cubicBezTo>
                  <a:cubicBezTo>
                    <a:pt x="739140" y="5617211"/>
                    <a:pt x="1169670" y="5194301"/>
                    <a:pt x="1837690" y="4786631"/>
                  </a:cubicBezTo>
                  <a:cubicBezTo>
                    <a:pt x="830580" y="4632960"/>
                    <a:pt x="140970" y="4315460"/>
                    <a:pt x="140970" y="3948430"/>
                  </a:cubicBezTo>
                  <a:cubicBezTo>
                    <a:pt x="140970" y="3816350"/>
                    <a:pt x="231140" y="3690620"/>
                    <a:pt x="392430" y="3576320"/>
                  </a:cubicBezTo>
                  <a:cubicBezTo>
                    <a:pt x="143510" y="3431540"/>
                    <a:pt x="0" y="3258820"/>
                    <a:pt x="0" y="3074670"/>
                  </a:cubicBezTo>
                  <a:lnTo>
                    <a:pt x="0" y="3064510"/>
                  </a:lnTo>
                  <a:cubicBezTo>
                    <a:pt x="0" y="2611120"/>
                    <a:pt x="989330" y="1972310"/>
                    <a:pt x="2310130" y="1536700"/>
                  </a:cubicBezTo>
                  <a:lnTo>
                    <a:pt x="2310130" y="1536700"/>
                  </a:lnTo>
                  <a:close/>
                </a:path>
              </a:pathLst>
            </a:custGeom>
            <a:solidFill>
              <a:srgbClr val="A3BFAB"/>
            </a:solidFill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3570986" y="268909"/>
            <a:ext cx="5699117" cy="2020596"/>
          </a:xfrm>
          <a:custGeom>
            <a:avLst/>
            <a:gdLst/>
            <a:ahLst/>
            <a:cxnLst/>
            <a:rect l="l" t="t" r="r" b="b"/>
            <a:pathLst>
              <a:path w="5699117" h="2020596">
                <a:moveTo>
                  <a:pt x="0" y="0"/>
                </a:moveTo>
                <a:lnTo>
                  <a:pt x="5699117" y="0"/>
                </a:lnTo>
                <a:lnTo>
                  <a:pt x="5699117" y="2020597"/>
                </a:lnTo>
                <a:lnTo>
                  <a:pt x="0" y="2020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 rot="-203133">
            <a:off x="1033086" y="1587498"/>
            <a:ext cx="3181285" cy="242573"/>
          </a:xfrm>
          <a:custGeom>
            <a:avLst/>
            <a:gdLst/>
            <a:ahLst/>
            <a:cxnLst/>
            <a:rect l="l" t="t" r="r" b="b"/>
            <a:pathLst>
              <a:path w="3181285" h="242573">
                <a:moveTo>
                  <a:pt x="0" y="0"/>
                </a:moveTo>
                <a:lnTo>
                  <a:pt x="3181286" y="0"/>
                </a:lnTo>
                <a:lnTo>
                  <a:pt x="3181286" y="242573"/>
                </a:lnTo>
                <a:lnTo>
                  <a:pt x="0" y="242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2059874" y="6156470"/>
            <a:ext cx="981060" cy="1010789"/>
          </a:xfrm>
          <a:custGeom>
            <a:avLst/>
            <a:gdLst/>
            <a:ahLst/>
            <a:cxnLst/>
            <a:rect l="l" t="t" r="r" b="b"/>
            <a:pathLst>
              <a:path w="981060" h="1010789">
                <a:moveTo>
                  <a:pt x="0" y="0"/>
                </a:moveTo>
                <a:lnTo>
                  <a:pt x="981061" y="0"/>
                </a:lnTo>
                <a:lnTo>
                  <a:pt x="981061" y="1010789"/>
                </a:lnTo>
                <a:lnTo>
                  <a:pt x="0" y="1010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71088" t="-168481" r="-61997" b="-84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8586226" y="2589669"/>
            <a:ext cx="1087685" cy="1211724"/>
          </a:xfrm>
          <a:custGeom>
            <a:avLst/>
            <a:gdLst/>
            <a:ahLst/>
            <a:cxnLst/>
            <a:rect l="l" t="t" r="r" b="b"/>
            <a:pathLst>
              <a:path w="1087685" h="1211724">
                <a:moveTo>
                  <a:pt x="0" y="0"/>
                </a:moveTo>
                <a:lnTo>
                  <a:pt x="1087685" y="0"/>
                </a:lnTo>
                <a:lnTo>
                  <a:pt x="1087685" y="1211723"/>
                </a:lnTo>
                <a:lnTo>
                  <a:pt x="0" y="1211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00929" r="-180951" b="-9929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8586226" y="5687611"/>
            <a:ext cx="1087685" cy="1211724"/>
          </a:xfrm>
          <a:custGeom>
            <a:avLst/>
            <a:gdLst/>
            <a:ahLst/>
            <a:cxnLst/>
            <a:rect l="l" t="t" r="r" b="b"/>
            <a:pathLst>
              <a:path w="1087685" h="1211724">
                <a:moveTo>
                  <a:pt x="0" y="0"/>
                </a:moveTo>
                <a:lnTo>
                  <a:pt x="1087685" y="0"/>
                </a:lnTo>
                <a:lnTo>
                  <a:pt x="1087685" y="1211724"/>
                </a:lnTo>
                <a:lnTo>
                  <a:pt x="0" y="1211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00929" r="-180951" b="-9929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>
            <a:off x="2059874" y="2669674"/>
            <a:ext cx="944054" cy="1051713"/>
          </a:xfrm>
          <a:custGeom>
            <a:avLst/>
            <a:gdLst/>
            <a:ahLst/>
            <a:cxnLst/>
            <a:rect l="l" t="t" r="r" b="b"/>
            <a:pathLst>
              <a:path w="944054" h="1051713">
                <a:moveTo>
                  <a:pt x="0" y="0"/>
                </a:moveTo>
                <a:lnTo>
                  <a:pt x="944054" y="0"/>
                </a:lnTo>
                <a:lnTo>
                  <a:pt x="944054" y="1051713"/>
                </a:lnTo>
                <a:lnTo>
                  <a:pt x="0" y="1051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1582" t="-58307" r="-29369" b="-141921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635055" y="5933428"/>
            <a:ext cx="6060221" cy="3468044"/>
            <a:chOff x="0" y="0"/>
            <a:chExt cx="8080294" cy="4624059"/>
          </a:xfrm>
        </p:grpSpPr>
        <p:sp>
          <p:nvSpPr>
            <p:cNvPr id="12" name="TextBox 12"/>
            <p:cNvSpPr txBox="1"/>
            <p:nvPr/>
          </p:nvSpPr>
          <p:spPr>
            <a:xfrm>
              <a:off x="46199" y="38100"/>
              <a:ext cx="8034095" cy="1160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3199" b="1" dirty="0" err="1">
                  <a:solidFill>
                    <a:srgbClr val="243B3B"/>
                  </a:solidFill>
                  <a:ea typeface="Public Sans Bold"/>
                </a:rPr>
                <a:t>該主題與您想要解決的問題之關係為何</a:t>
              </a:r>
              <a:endParaRPr lang="en-US" sz="3199" b="1" dirty="0">
                <a:solidFill>
                  <a:srgbClr val="243B3B"/>
                </a:solidFill>
                <a:ea typeface="Public Sans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50210"/>
              <a:ext cx="8034095" cy="327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-134">
                  <a:solidFill>
                    <a:srgbClr val="243B3B"/>
                  </a:solidFill>
                  <a:ea typeface="Public Sans"/>
                </a:rPr>
                <a:t>我們選擇「永續低碳生活」這個主題,因為它直接關係到地球暖化問題的根本。透過減少碳排放,改善能源效率,推動再生能源和可持續生活方式,我們可以有效地減緩氣候變化的速度,實現永續的未來。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070603" y="2589669"/>
            <a:ext cx="4821971" cy="2519396"/>
            <a:chOff x="0" y="0"/>
            <a:chExt cx="6429294" cy="3359195"/>
          </a:xfrm>
        </p:grpSpPr>
        <p:sp>
          <p:nvSpPr>
            <p:cNvPr id="15" name="TextBox 15"/>
            <p:cNvSpPr txBox="1"/>
            <p:nvPr/>
          </p:nvSpPr>
          <p:spPr>
            <a:xfrm>
              <a:off x="36759" y="38100"/>
              <a:ext cx="6392535" cy="601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3199" b="1" dirty="0" err="1">
                  <a:solidFill>
                    <a:srgbClr val="243B3B"/>
                  </a:solidFill>
                  <a:ea typeface="Public Sans Bold"/>
                </a:rPr>
                <a:t>動機背景</a:t>
              </a:r>
              <a:endParaRPr lang="en-US" sz="3199" b="1" dirty="0">
                <a:solidFill>
                  <a:srgbClr val="243B3B"/>
                </a:solidFill>
                <a:ea typeface="Public Sans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45746"/>
              <a:ext cx="6392535" cy="2613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-134">
                  <a:solidFill>
                    <a:srgbClr val="243B3B"/>
                  </a:solidFill>
                  <a:ea typeface="Public Sans"/>
                </a:rPr>
                <a:t>地球暖化是全球性問題,由於人類活動排放大氣中的溫室氣體,導致地球氣溫上升。這對我們的環境、氣候和未來有嚴重影響。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731061" y="2589669"/>
            <a:ext cx="5285519" cy="2519396"/>
            <a:chOff x="0" y="0"/>
            <a:chExt cx="7047359" cy="3359195"/>
          </a:xfrm>
        </p:grpSpPr>
        <p:sp>
          <p:nvSpPr>
            <p:cNvPr id="18" name="TextBox 18"/>
            <p:cNvSpPr txBox="1"/>
            <p:nvPr/>
          </p:nvSpPr>
          <p:spPr>
            <a:xfrm>
              <a:off x="0" y="38100"/>
              <a:ext cx="6989222" cy="601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3199" b="1" dirty="0" err="1">
                  <a:solidFill>
                    <a:srgbClr val="243B3B"/>
                  </a:solidFill>
                  <a:ea typeface="Public Sans Bold"/>
                </a:rPr>
                <a:t>主題</a:t>
              </a:r>
              <a:endParaRPr lang="en-US" sz="3199" b="1" dirty="0">
                <a:solidFill>
                  <a:srgbClr val="243B3B"/>
                </a:solidFill>
                <a:ea typeface="Public Sans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8137" y="745746"/>
              <a:ext cx="6989222" cy="2613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-134">
                  <a:solidFill>
                    <a:srgbClr val="243B3B"/>
                  </a:solidFill>
                  <a:latin typeface="Public Sans"/>
                </a:rPr>
                <a:t> 我們提出的地球暖化提案的主題是「永續低碳生活」。這主題強調了在我們的日常生活中實施低碳措施的重要性,以減緩氣候變化。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01397" y="6138316"/>
            <a:ext cx="5426648" cy="3020169"/>
            <a:chOff x="0" y="0"/>
            <a:chExt cx="7235531" cy="402689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38100"/>
              <a:ext cx="7219451" cy="601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3199" b="1" dirty="0" err="1">
                  <a:solidFill>
                    <a:srgbClr val="243B3B"/>
                  </a:solidFill>
                  <a:ea typeface="Public Sans Bold"/>
                </a:rPr>
                <a:t>目的</a:t>
              </a:r>
              <a:endParaRPr lang="en-US" sz="3199" b="1" dirty="0">
                <a:solidFill>
                  <a:srgbClr val="243B3B"/>
                </a:solidFill>
                <a:ea typeface="Public Sans Bold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6081" y="753043"/>
              <a:ext cx="7219451" cy="3273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-134">
                  <a:solidFill>
                    <a:srgbClr val="243B3B"/>
                  </a:solidFill>
                  <a:ea typeface="Public Sans"/>
                </a:rPr>
                <a:t>我們選擇這個主題的目的是為了提高人們對氣候變化的認識。我們希望透過教育、政倡議合實際行動,減輕地球暖化帶來的不良影響,保護我們的星球和未來世代。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-376408"/>
            <a:ext cx="3086100" cy="11623987"/>
            <a:chOff x="0" y="0"/>
            <a:chExt cx="812800" cy="30614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061462"/>
            </a:xfrm>
            <a:custGeom>
              <a:avLst/>
              <a:gdLst/>
              <a:ahLst/>
              <a:cxnLst/>
              <a:rect l="l" t="t" r="r" b="b"/>
              <a:pathLst>
                <a:path w="812800" h="3061462">
                  <a:moveTo>
                    <a:pt x="0" y="0"/>
                  </a:moveTo>
                  <a:lnTo>
                    <a:pt x="812800" y="0"/>
                  </a:lnTo>
                  <a:lnTo>
                    <a:pt x="812800" y="3061462"/>
                  </a:lnTo>
                  <a:lnTo>
                    <a:pt x="0" y="3061462"/>
                  </a:lnTo>
                  <a:close/>
                </a:path>
              </a:pathLst>
            </a:custGeom>
            <a:solidFill>
              <a:srgbClr val="A3BFA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812800" cy="3023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233323" y="-181955"/>
            <a:ext cx="12264776" cy="12557696"/>
            <a:chOff x="0" y="0"/>
            <a:chExt cx="6168390" cy="6315710"/>
          </a:xfrm>
        </p:grpSpPr>
        <p:sp>
          <p:nvSpPr>
            <p:cNvPr id="6" name="Freeform 6"/>
            <p:cNvSpPr/>
            <p:nvPr/>
          </p:nvSpPr>
          <p:spPr>
            <a:xfrm>
              <a:off x="-171450" y="-191770"/>
              <a:ext cx="6543040" cy="6516370"/>
            </a:xfrm>
            <a:custGeom>
              <a:avLst/>
              <a:gdLst/>
              <a:ahLst/>
              <a:cxnLst/>
              <a:rect l="l" t="t" r="r" b="b"/>
              <a:pathLst>
                <a:path w="6543040" h="6516370">
                  <a:moveTo>
                    <a:pt x="2223770" y="433070"/>
                  </a:moveTo>
                  <a:cubicBezTo>
                    <a:pt x="2489200" y="0"/>
                    <a:pt x="3600450" y="165100"/>
                    <a:pt x="4716780" y="807720"/>
                  </a:cubicBezTo>
                  <a:cubicBezTo>
                    <a:pt x="5839460" y="1454150"/>
                    <a:pt x="6543040" y="2339340"/>
                    <a:pt x="6287770" y="2783840"/>
                  </a:cubicBezTo>
                  <a:cubicBezTo>
                    <a:pt x="6088380" y="3130550"/>
                    <a:pt x="5363210" y="3107690"/>
                    <a:pt x="4519930" y="2772410"/>
                  </a:cubicBezTo>
                  <a:cubicBezTo>
                    <a:pt x="5081270" y="4159250"/>
                    <a:pt x="5160009" y="5410200"/>
                    <a:pt x="4682489" y="5618480"/>
                  </a:cubicBezTo>
                  <a:cubicBezTo>
                    <a:pt x="4624069" y="5642610"/>
                    <a:pt x="4560569" y="5652770"/>
                    <a:pt x="4498339" y="5646420"/>
                  </a:cubicBezTo>
                  <a:cubicBezTo>
                    <a:pt x="4113530" y="5673090"/>
                    <a:pt x="3516630" y="5373370"/>
                    <a:pt x="2901949" y="4851400"/>
                  </a:cubicBezTo>
                  <a:cubicBezTo>
                    <a:pt x="2927349" y="5756910"/>
                    <a:pt x="2726689" y="6428740"/>
                    <a:pt x="2358389" y="6499860"/>
                  </a:cubicBezTo>
                  <a:cubicBezTo>
                    <a:pt x="2332989" y="6504940"/>
                    <a:pt x="2307589" y="6506210"/>
                    <a:pt x="2283459" y="6506210"/>
                  </a:cubicBezTo>
                  <a:cubicBezTo>
                    <a:pt x="1926589" y="6516370"/>
                    <a:pt x="1342389" y="6111240"/>
                    <a:pt x="847089" y="5477510"/>
                  </a:cubicBezTo>
                  <a:cubicBezTo>
                    <a:pt x="245110" y="4711700"/>
                    <a:pt x="0" y="3898900"/>
                    <a:pt x="298450" y="3665220"/>
                  </a:cubicBezTo>
                  <a:cubicBezTo>
                    <a:pt x="430530" y="3562350"/>
                    <a:pt x="645160" y="3589020"/>
                    <a:pt x="895350" y="3716020"/>
                  </a:cubicBezTo>
                  <a:cubicBezTo>
                    <a:pt x="784860" y="2848610"/>
                    <a:pt x="858520" y="2099310"/>
                    <a:pt x="1078230" y="1718310"/>
                  </a:cubicBezTo>
                  <a:cubicBezTo>
                    <a:pt x="1099820" y="1657350"/>
                    <a:pt x="1136650" y="1602740"/>
                    <a:pt x="1184910" y="1558290"/>
                  </a:cubicBezTo>
                  <a:cubicBezTo>
                    <a:pt x="1221740" y="1525270"/>
                    <a:pt x="1264920" y="1499870"/>
                    <a:pt x="1310640" y="1483360"/>
                  </a:cubicBezTo>
                  <a:cubicBezTo>
                    <a:pt x="1336040" y="1471930"/>
                    <a:pt x="1362710" y="1463040"/>
                    <a:pt x="1390650" y="1457960"/>
                  </a:cubicBezTo>
                  <a:cubicBezTo>
                    <a:pt x="1418590" y="1452880"/>
                    <a:pt x="1447800" y="1450340"/>
                    <a:pt x="1475740" y="1452880"/>
                  </a:cubicBezTo>
                  <a:cubicBezTo>
                    <a:pt x="1648460" y="1445260"/>
                    <a:pt x="1860550" y="1501140"/>
                    <a:pt x="2096770" y="1610360"/>
                  </a:cubicBezTo>
                  <a:cubicBezTo>
                    <a:pt x="2021840" y="1071880"/>
                    <a:pt x="2059940" y="647700"/>
                    <a:pt x="2223770" y="433070"/>
                  </a:cubicBezTo>
                  <a:lnTo>
                    <a:pt x="2223770" y="433070"/>
                  </a:lnTo>
                  <a:close/>
                </a:path>
              </a:pathLst>
            </a:custGeom>
            <a:blipFill>
              <a:blip r:embed="rId2"/>
              <a:stretch>
                <a:fillRect l="-1182" r="-1182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Freeform 7"/>
          <p:cNvSpPr/>
          <p:nvPr/>
        </p:nvSpPr>
        <p:spPr>
          <a:xfrm rot="192315">
            <a:off x="11216171" y="3146264"/>
            <a:ext cx="3110115" cy="972618"/>
          </a:xfrm>
          <a:custGeom>
            <a:avLst/>
            <a:gdLst/>
            <a:ahLst/>
            <a:cxnLst/>
            <a:rect l="l" t="t" r="r" b="b"/>
            <a:pathLst>
              <a:path w="3110115" h="972618">
                <a:moveTo>
                  <a:pt x="0" y="0"/>
                </a:moveTo>
                <a:lnTo>
                  <a:pt x="3110115" y="0"/>
                </a:lnTo>
                <a:lnTo>
                  <a:pt x="3110115" y="972618"/>
                </a:lnTo>
                <a:lnTo>
                  <a:pt x="0" y="97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11442788" y="4371975"/>
            <a:ext cx="5816512" cy="389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-96" dirty="0" err="1">
                <a:solidFill>
                  <a:srgbClr val="F3EDE0"/>
                </a:solidFill>
                <a:ea typeface="Public Sans"/>
              </a:rPr>
              <a:t>了解目標群體及推動可持續性教育</a:t>
            </a:r>
            <a:r>
              <a:rPr lang="en-US" sz="3200" spc="-96" dirty="0">
                <a:solidFill>
                  <a:srgbClr val="F3EDE0"/>
                </a:solidFill>
                <a:ea typeface="Public Sans"/>
              </a:rPr>
              <a:t>:</a:t>
            </a:r>
            <a:r>
              <a:rPr lang="zh-TW" altLang="en-US" sz="3200" spc="-96" dirty="0">
                <a:solidFill>
                  <a:srgbClr val="F3EDE0"/>
                </a:solidFill>
                <a:ea typeface="Public Sans"/>
              </a:rPr>
              <a:t> </a:t>
            </a:r>
            <a:r>
              <a:rPr lang="en-US" sz="3200" spc="-96" dirty="0" err="1">
                <a:solidFill>
                  <a:srgbClr val="F3EDE0"/>
                </a:solidFill>
                <a:ea typeface="Public Sans"/>
              </a:rPr>
              <a:t>首先</a:t>
            </a:r>
            <a:r>
              <a:rPr lang="zh-TW" altLang="en-US" sz="3200" spc="-96" dirty="0">
                <a:solidFill>
                  <a:srgbClr val="F3EDE0"/>
                </a:solidFill>
                <a:ea typeface="Public Sans"/>
              </a:rPr>
              <a:t>，</a:t>
            </a:r>
            <a:r>
              <a:rPr lang="en-US" sz="3200" spc="-96" dirty="0">
                <a:solidFill>
                  <a:srgbClr val="F3EDE0"/>
                </a:solidFill>
                <a:ea typeface="Public Sans"/>
              </a:rPr>
              <a:t>了解您的目標受眾,包括他們的需求、值觀和挑戰。提供易於理解和參與的教育內容,以幫助使用者理解地球暖化的問題,以及如何為減少碳排放做出</a:t>
            </a:r>
            <a:r>
              <a:rPr lang="zh-TW" altLang="en-US" sz="3200" spc="-96" dirty="0">
                <a:solidFill>
                  <a:srgbClr val="F3EDE0"/>
                </a:solidFill>
                <a:ea typeface="Public Sans"/>
              </a:rPr>
              <a:t>貢</a:t>
            </a:r>
            <a:r>
              <a:rPr lang="en-US" sz="3200" spc="-96" dirty="0">
                <a:solidFill>
                  <a:srgbClr val="F3EDE0"/>
                </a:solidFill>
                <a:ea typeface="Public Sans"/>
              </a:rPr>
              <a:t>獻。</a:t>
            </a:r>
          </a:p>
          <a:p>
            <a:pPr>
              <a:lnSpc>
                <a:spcPts val="3840"/>
              </a:lnSpc>
            </a:pPr>
            <a:endParaRPr lang="en-US" sz="3200" spc="-96" dirty="0">
              <a:solidFill>
                <a:srgbClr val="F3EDE0"/>
              </a:solidFill>
              <a:ea typeface="Public Sans"/>
            </a:endParaRPr>
          </a:p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endParaRPr lang="en-US" sz="3200" spc="-96" dirty="0">
              <a:solidFill>
                <a:srgbClr val="F3EDE0"/>
              </a:solidFill>
              <a:ea typeface="Public Sans"/>
            </a:endParaRPr>
          </a:p>
        </p:txBody>
      </p:sp>
      <p:sp>
        <p:nvSpPr>
          <p:cNvPr id="9" name="Freeform 9"/>
          <p:cNvSpPr/>
          <p:nvPr/>
        </p:nvSpPr>
        <p:spPr>
          <a:xfrm rot="949094">
            <a:off x="11101366" y="7563046"/>
            <a:ext cx="1825439" cy="464657"/>
          </a:xfrm>
          <a:custGeom>
            <a:avLst/>
            <a:gdLst/>
            <a:ahLst/>
            <a:cxnLst/>
            <a:rect l="l" t="t" r="r" b="b"/>
            <a:pathLst>
              <a:path w="1825439" h="464657">
                <a:moveTo>
                  <a:pt x="0" y="0"/>
                </a:moveTo>
                <a:lnTo>
                  <a:pt x="1825440" y="0"/>
                </a:lnTo>
                <a:lnTo>
                  <a:pt x="1825440" y="464658"/>
                </a:lnTo>
                <a:lnTo>
                  <a:pt x="0" y="46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>
            <a:off x="10399081" y="6799711"/>
            <a:ext cx="981060" cy="1010789"/>
          </a:xfrm>
          <a:custGeom>
            <a:avLst/>
            <a:gdLst/>
            <a:ahLst/>
            <a:cxnLst/>
            <a:rect l="l" t="t" r="r" b="b"/>
            <a:pathLst>
              <a:path w="981060" h="1010789">
                <a:moveTo>
                  <a:pt x="0" y="0"/>
                </a:moveTo>
                <a:lnTo>
                  <a:pt x="981060" y="0"/>
                </a:lnTo>
                <a:lnTo>
                  <a:pt x="981060" y="1010790"/>
                </a:lnTo>
                <a:lnTo>
                  <a:pt x="0" y="1010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71088" t="-168481" r="-61997" b="-84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1442788" y="3283006"/>
            <a:ext cx="320000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 dirty="0" err="1">
                <a:solidFill>
                  <a:srgbClr val="F3EDE0"/>
                </a:solidFill>
                <a:ea typeface="TC October"/>
              </a:rPr>
              <a:t>人文設計理念</a:t>
            </a:r>
            <a:endParaRPr lang="en-US" sz="3599" b="1" dirty="0">
              <a:solidFill>
                <a:srgbClr val="F3EDE0"/>
              </a:solidFill>
              <a:ea typeface="TC Octob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76325"/>
            <a:ext cx="62865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4199">
                <a:solidFill>
                  <a:srgbClr val="243B3B"/>
                </a:solidFill>
                <a:ea typeface="TC October"/>
              </a:rPr>
              <a:t>生成式AI的應用&amp;設計成果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964111" y="-201223"/>
            <a:ext cx="6271049" cy="10883733"/>
            <a:chOff x="0" y="0"/>
            <a:chExt cx="1651634" cy="2866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51634" cy="2866498"/>
            </a:xfrm>
            <a:custGeom>
              <a:avLst/>
              <a:gdLst/>
              <a:ahLst/>
              <a:cxnLst/>
              <a:rect l="l" t="t" r="r" b="b"/>
              <a:pathLst>
                <a:path w="1651634" h="2866498">
                  <a:moveTo>
                    <a:pt x="0" y="0"/>
                  </a:moveTo>
                  <a:lnTo>
                    <a:pt x="1651634" y="0"/>
                  </a:lnTo>
                  <a:lnTo>
                    <a:pt x="1651634" y="2866498"/>
                  </a:lnTo>
                  <a:lnTo>
                    <a:pt x="0" y="2866498"/>
                  </a:lnTo>
                  <a:close/>
                </a:path>
              </a:pathLst>
            </a:custGeom>
            <a:solidFill>
              <a:srgbClr val="A3BFA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651634" cy="2837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784407" y="-1133514"/>
            <a:ext cx="11528056" cy="11481066"/>
            <a:chOff x="-171450" y="-191770"/>
            <a:chExt cx="6543040" cy="6516370"/>
          </a:xfrm>
        </p:grpSpPr>
        <p:sp>
          <p:nvSpPr>
            <p:cNvPr id="7" name="Freeform 7"/>
            <p:cNvSpPr/>
            <p:nvPr/>
          </p:nvSpPr>
          <p:spPr>
            <a:xfrm>
              <a:off x="-171450" y="-191770"/>
              <a:ext cx="6543040" cy="6516370"/>
            </a:xfrm>
            <a:custGeom>
              <a:avLst/>
              <a:gdLst/>
              <a:ahLst/>
              <a:cxnLst/>
              <a:rect l="l" t="t" r="r" b="b"/>
              <a:pathLst>
                <a:path w="6543040" h="6516370">
                  <a:moveTo>
                    <a:pt x="2223770" y="433070"/>
                  </a:moveTo>
                  <a:cubicBezTo>
                    <a:pt x="2489200" y="0"/>
                    <a:pt x="3600450" y="165100"/>
                    <a:pt x="4716780" y="807720"/>
                  </a:cubicBezTo>
                  <a:cubicBezTo>
                    <a:pt x="5839460" y="1454150"/>
                    <a:pt x="6543040" y="2339340"/>
                    <a:pt x="6287770" y="2783840"/>
                  </a:cubicBezTo>
                  <a:cubicBezTo>
                    <a:pt x="6088380" y="3130550"/>
                    <a:pt x="5363210" y="3107690"/>
                    <a:pt x="4519930" y="2772410"/>
                  </a:cubicBezTo>
                  <a:cubicBezTo>
                    <a:pt x="5081270" y="4159250"/>
                    <a:pt x="5160009" y="5410200"/>
                    <a:pt x="4682489" y="5618480"/>
                  </a:cubicBezTo>
                  <a:cubicBezTo>
                    <a:pt x="4624069" y="5642610"/>
                    <a:pt x="4560569" y="5652770"/>
                    <a:pt x="4498339" y="5646420"/>
                  </a:cubicBezTo>
                  <a:cubicBezTo>
                    <a:pt x="4113530" y="5673090"/>
                    <a:pt x="3516630" y="5373370"/>
                    <a:pt x="2901949" y="4851400"/>
                  </a:cubicBezTo>
                  <a:cubicBezTo>
                    <a:pt x="2927349" y="5756910"/>
                    <a:pt x="2726689" y="6428740"/>
                    <a:pt x="2358389" y="6499860"/>
                  </a:cubicBezTo>
                  <a:cubicBezTo>
                    <a:pt x="2332989" y="6504940"/>
                    <a:pt x="2307589" y="6506210"/>
                    <a:pt x="2283459" y="6506210"/>
                  </a:cubicBezTo>
                  <a:cubicBezTo>
                    <a:pt x="1926589" y="6516370"/>
                    <a:pt x="1342389" y="6111240"/>
                    <a:pt x="847089" y="5477510"/>
                  </a:cubicBezTo>
                  <a:cubicBezTo>
                    <a:pt x="245110" y="4711700"/>
                    <a:pt x="0" y="3898900"/>
                    <a:pt x="298450" y="3665220"/>
                  </a:cubicBezTo>
                  <a:cubicBezTo>
                    <a:pt x="430530" y="3562350"/>
                    <a:pt x="645160" y="3589020"/>
                    <a:pt x="895350" y="3716020"/>
                  </a:cubicBezTo>
                  <a:cubicBezTo>
                    <a:pt x="784860" y="2848610"/>
                    <a:pt x="858520" y="2099310"/>
                    <a:pt x="1078230" y="1718310"/>
                  </a:cubicBezTo>
                  <a:cubicBezTo>
                    <a:pt x="1099820" y="1657350"/>
                    <a:pt x="1136650" y="1602740"/>
                    <a:pt x="1184910" y="1558290"/>
                  </a:cubicBezTo>
                  <a:cubicBezTo>
                    <a:pt x="1221740" y="1525270"/>
                    <a:pt x="1264920" y="1499870"/>
                    <a:pt x="1310640" y="1483360"/>
                  </a:cubicBezTo>
                  <a:cubicBezTo>
                    <a:pt x="1336040" y="1471930"/>
                    <a:pt x="1362710" y="1463040"/>
                    <a:pt x="1390650" y="1457960"/>
                  </a:cubicBezTo>
                  <a:cubicBezTo>
                    <a:pt x="1418590" y="1452880"/>
                    <a:pt x="1447800" y="1450340"/>
                    <a:pt x="1475740" y="1452880"/>
                  </a:cubicBezTo>
                  <a:cubicBezTo>
                    <a:pt x="1648460" y="1445260"/>
                    <a:pt x="1860550" y="1501140"/>
                    <a:pt x="2096770" y="1610360"/>
                  </a:cubicBezTo>
                  <a:cubicBezTo>
                    <a:pt x="2021840" y="1071880"/>
                    <a:pt x="2059940" y="647700"/>
                    <a:pt x="2223770" y="433070"/>
                  </a:cubicBezTo>
                  <a:lnTo>
                    <a:pt x="2223770" y="433070"/>
                  </a:lnTo>
                  <a:close/>
                </a:path>
              </a:pathLst>
            </a:custGeom>
            <a:solidFill>
              <a:srgbClr val="A3BFAB"/>
            </a:solidFill>
            <a:ln w="12700">
              <a:noFill/>
            </a:ln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8" name="Freeform 8"/>
          <p:cNvSpPr/>
          <p:nvPr/>
        </p:nvSpPr>
        <p:spPr>
          <a:xfrm rot="-203133">
            <a:off x="1033086" y="1587498"/>
            <a:ext cx="3181285" cy="242573"/>
          </a:xfrm>
          <a:custGeom>
            <a:avLst/>
            <a:gdLst/>
            <a:ahLst/>
            <a:cxnLst/>
            <a:rect l="l" t="t" r="r" b="b"/>
            <a:pathLst>
              <a:path w="3181285" h="242573">
                <a:moveTo>
                  <a:pt x="0" y="0"/>
                </a:moveTo>
                <a:lnTo>
                  <a:pt x="3181286" y="0"/>
                </a:lnTo>
                <a:lnTo>
                  <a:pt x="3181286" y="242573"/>
                </a:lnTo>
                <a:lnTo>
                  <a:pt x="0" y="242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1390378" y="2207073"/>
            <a:ext cx="6260174" cy="7184577"/>
            <a:chOff x="0" y="-85725"/>
            <a:chExt cx="8346899" cy="957943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85725"/>
              <a:ext cx="8346899" cy="3835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25"/>
                </a:lnSpc>
              </a:pPr>
              <a:r>
                <a:rPr lang="en-US" sz="4089" b="1" dirty="0" err="1">
                  <a:solidFill>
                    <a:srgbClr val="243B3B"/>
                  </a:solidFill>
                  <a:ea typeface="Public Sans Bold"/>
                </a:rPr>
                <a:t>生成式AI的應用</a:t>
              </a:r>
              <a:r>
                <a:rPr lang="en-US" sz="4089" b="1" dirty="0">
                  <a:solidFill>
                    <a:srgbClr val="243B3B"/>
                  </a:solidFill>
                  <a:ea typeface="Public Sans Bold"/>
                </a:rPr>
                <a:t>：</a:t>
              </a:r>
            </a:p>
            <a:p>
              <a:pPr>
                <a:lnSpc>
                  <a:spcPts val="5725"/>
                </a:lnSpc>
              </a:pPr>
              <a:r>
                <a:rPr lang="en-US" sz="4089" b="1" dirty="0" err="1">
                  <a:solidFill>
                    <a:srgbClr val="243B3B"/>
                  </a:solidFill>
                  <a:ea typeface="Public Sans Bold"/>
                </a:rPr>
                <a:t>利用Canva此軟體產生出如下的文案圖片，透過ChatGPT產生出標語</a:t>
              </a:r>
              <a:r>
                <a:rPr lang="en-US" sz="4089" b="1" dirty="0">
                  <a:solidFill>
                    <a:srgbClr val="243B3B"/>
                  </a:solidFill>
                  <a:ea typeface="Public Sans Bold"/>
                </a:rPr>
                <a:t>。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38485" y="4163710"/>
              <a:ext cx="6408414" cy="5330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10"/>
                </a:lnSpc>
              </a:pPr>
              <a:r>
                <a:rPr lang="en-US" sz="3551">
                  <a:solidFill>
                    <a:srgbClr val="4A6B53"/>
                  </a:solidFill>
                  <a:ea typeface="TC October Bold"/>
                </a:rPr>
                <a:t>設計成果：透過圖文的搭配描述，人們可以藉由日常生活的小舉動(如:多利用大眾運輸、，減少食用碳排量高的食物等等...)，達到低碳永續生活的傳達理念。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4201810"/>
              <a:ext cx="1528424" cy="697344"/>
            </a:xfrm>
            <a:custGeom>
              <a:avLst/>
              <a:gdLst/>
              <a:ahLst/>
              <a:cxnLst/>
              <a:rect l="l" t="t" r="r" b="b"/>
              <a:pathLst>
                <a:path w="1528424" h="697344">
                  <a:moveTo>
                    <a:pt x="0" y="0"/>
                  </a:moveTo>
                  <a:lnTo>
                    <a:pt x="1528424" y="0"/>
                  </a:lnTo>
                  <a:lnTo>
                    <a:pt x="1528424" y="697344"/>
                  </a:lnTo>
                  <a:lnTo>
                    <a:pt x="0" y="697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49934" y="2462064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23539" y="-376408"/>
            <a:ext cx="8819455" cy="11354370"/>
          </a:xfrm>
          <a:custGeom>
            <a:avLst/>
            <a:gdLst/>
            <a:ahLst/>
            <a:cxnLst/>
            <a:rect l="l" t="t" r="r" b="b"/>
            <a:pathLst>
              <a:path w="8819455" h="11354370">
                <a:moveTo>
                  <a:pt x="0" y="0"/>
                </a:moveTo>
                <a:lnTo>
                  <a:pt x="8819455" y="0"/>
                </a:lnTo>
                <a:lnTo>
                  <a:pt x="8819455" y="11354370"/>
                </a:lnTo>
                <a:lnTo>
                  <a:pt x="0" y="11354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617" r="-46617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962964">
            <a:off x="2143259" y="-2330553"/>
            <a:ext cx="15021062" cy="15379811"/>
            <a:chOff x="0" y="0"/>
            <a:chExt cx="6168390" cy="6315710"/>
          </a:xfrm>
        </p:grpSpPr>
        <p:sp>
          <p:nvSpPr>
            <p:cNvPr id="4" name="Freeform 4"/>
            <p:cNvSpPr/>
            <p:nvPr/>
          </p:nvSpPr>
          <p:spPr>
            <a:xfrm>
              <a:off x="-171450" y="-191770"/>
              <a:ext cx="6543040" cy="6516370"/>
            </a:xfrm>
            <a:custGeom>
              <a:avLst/>
              <a:gdLst/>
              <a:ahLst/>
              <a:cxnLst/>
              <a:rect l="l" t="t" r="r" b="b"/>
              <a:pathLst>
                <a:path w="6543040" h="6516370">
                  <a:moveTo>
                    <a:pt x="2223770" y="433070"/>
                  </a:moveTo>
                  <a:cubicBezTo>
                    <a:pt x="2489200" y="0"/>
                    <a:pt x="3600450" y="165100"/>
                    <a:pt x="4716780" y="807720"/>
                  </a:cubicBezTo>
                  <a:cubicBezTo>
                    <a:pt x="5839460" y="1454150"/>
                    <a:pt x="6543040" y="2339340"/>
                    <a:pt x="6287770" y="2783840"/>
                  </a:cubicBezTo>
                  <a:cubicBezTo>
                    <a:pt x="6088380" y="3130550"/>
                    <a:pt x="5363210" y="3107690"/>
                    <a:pt x="4519930" y="2772410"/>
                  </a:cubicBezTo>
                  <a:cubicBezTo>
                    <a:pt x="5081270" y="4159250"/>
                    <a:pt x="5160009" y="5410200"/>
                    <a:pt x="4682489" y="5618480"/>
                  </a:cubicBezTo>
                  <a:cubicBezTo>
                    <a:pt x="4624069" y="5642610"/>
                    <a:pt x="4560569" y="5652770"/>
                    <a:pt x="4498339" y="5646420"/>
                  </a:cubicBezTo>
                  <a:cubicBezTo>
                    <a:pt x="4113530" y="5673090"/>
                    <a:pt x="3516630" y="5373370"/>
                    <a:pt x="2901949" y="4851400"/>
                  </a:cubicBezTo>
                  <a:cubicBezTo>
                    <a:pt x="2927349" y="5756910"/>
                    <a:pt x="2726689" y="6428740"/>
                    <a:pt x="2358389" y="6499860"/>
                  </a:cubicBezTo>
                  <a:cubicBezTo>
                    <a:pt x="2332989" y="6504940"/>
                    <a:pt x="2307589" y="6506210"/>
                    <a:pt x="2283459" y="6506210"/>
                  </a:cubicBezTo>
                  <a:cubicBezTo>
                    <a:pt x="1926589" y="6516370"/>
                    <a:pt x="1342389" y="6111240"/>
                    <a:pt x="847089" y="5477510"/>
                  </a:cubicBezTo>
                  <a:cubicBezTo>
                    <a:pt x="245110" y="4711700"/>
                    <a:pt x="0" y="3898900"/>
                    <a:pt x="298450" y="3665220"/>
                  </a:cubicBezTo>
                  <a:cubicBezTo>
                    <a:pt x="430530" y="3562350"/>
                    <a:pt x="645160" y="3589020"/>
                    <a:pt x="895350" y="3716020"/>
                  </a:cubicBezTo>
                  <a:cubicBezTo>
                    <a:pt x="784860" y="2848610"/>
                    <a:pt x="858520" y="2099310"/>
                    <a:pt x="1078230" y="1718310"/>
                  </a:cubicBezTo>
                  <a:cubicBezTo>
                    <a:pt x="1099820" y="1657350"/>
                    <a:pt x="1136650" y="1602740"/>
                    <a:pt x="1184910" y="1558290"/>
                  </a:cubicBezTo>
                  <a:cubicBezTo>
                    <a:pt x="1221740" y="1525270"/>
                    <a:pt x="1264920" y="1499870"/>
                    <a:pt x="1310640" y="1483360"/>
                  </a:cubicBezTo>
                  <a:cubicBezTo>
                    <a:pt x="1336040" y="1471930"/>
                    <a:pt x="1362710" y="1463040"/>
                    <a:pt x="1390650" y="1457960"/>
                  </a:cubicBezTo>
                  <a:cubicBezTo>
                    <a:pt x="1418590" y="1452880"/>
                    <a:pt x="1447800" y="1450340"/>
                    <a:pt x="1475740" y="1452880"/>
                  </a:cubicBezTo>
                  <a:cubicBezTo>
                    <a:pt x="1648460" y="1445260"/>
                    <a:pt x="1860550" y="1501140"/>
                    <a:pt x="2096770" y="1610360"/>
                  </a:cubicBezTo>
                  <a:cubicBezTo>
                    <a:pt x="2021840" y="1071880"/>
                    <a:pt x="2059940" y="647700"/>
                    <a:pt x="2223770" y="433070"/>
                  </a:cubicBezTo>
                  <a:lnTo>
                    <a:pt x="2223770" y="433070"/>
                  </a:lnTo>
                  <a:close/>
                </a:path>
              </a:pathLst>
            </a:custGeom>
            <a:solidFill>
              <a:srgbClr val="678D72"/>
            </a:solidFill>
            <a:ln w="12700">
              <a:noFill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" name="Freeform 5"/>
          <p:cNvSpPr/>
          <p:nvPr/>
        </p:nvSpPr>
        <p:spPr>
          <a:xfrm rot="399363">
            <a:off x="9450628" y="1062720"/>
            <a:ext cx="3291829" cy="1292791"/>
          </a:xfrm>
          <a:custGeom>
            <a:avLst/>
            <a:gdLst/>
            <a:ahLst/>
            <a:cxnLst/>
            <a:rect l="l" t="t" r="r" b="b"/>
            <a:pathLst>
              <a:path w="3291829" h="1292791">
                <a:moveTo>
                  <a:pt x="0" y="0"/>
                </a:moveTo>
                <a:lnTo>
                  <a:pt x="3291829" y="0"/>
                </a:lnTo>
                <a:lnTo>
                  <a:pt x="3291829" y="1292791"/>
                </a:lnTo>
                <a:lnTo>
                  <a:pt x="0" y="129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Freeform 6"/>
          <p:cNvSpPr/>
          <p:nvPr/>
        </p:nvSpPr>
        <p:spPr>
          <a:xfrm>
            <a:off x="7544288" y="7023619"/>
            <a:ext cx="3552254" cy="626488"/>
          </a:xfrm>
          <a:custGeom>
            <a:avLst/>
            <a:gdLst/>
            <a:ahLst/>
            <a:cxnLst/>
            <a:rect l="l" t="t" r="r" b="b"/>
            <a:pathLst>
              <a:path w="3552254" h="626488">
                <a:moveTo>
                  <a:pt x="0" y="0"/>
                </a:moveTo>
                <a:lnTo>
                  <a:pt x="3552254" y="0"/>
                </a:lnTo>
                <a:lnTo>
                  <a:pt x="3552254" y="626488"/>
                </a:lnTo>
                <a:lnTo>
                  <a:pt x="0" y="6264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5331684" y="2947729"/>
            <a:ext cx="7415082" cy="3674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endParaRPr/>
          </a:p>
          <a:p>
            <a:pPr algn="ctr">
              <a:lnSpc>
                <a:spcPts val="4125"/>
              </a:lnSpc>
            </a:pPr>
            <a:r>
              <a:rPr lang="en-US" sz="3300">
                <a:solidFill>
                  <a:srgbClr val="F3EDE0"/>
                </a:solidFill>
                <a:ea typeface="TC October"/>
              </a:rPr>
              <a:t>以可持續的方式減少碳足跡,保護地球環境。包括節約能源,減少廢物,選擇綠色能源,支持可持續的交通方式,以及鼓勵循環經濟。每個人都可以採取措施,以實現這個目標,從而為未來的世代創造更可持續的生活方式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91525" y="2318498"/>
            <a:ext cx="1295400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 dirty="0" err="1">
                <a:solidFill>
                  <a:srgbClr val="F3EDE0"/>
                </a:solidFill>
                <a:ea typeface="TC October"/>
              </a:rPr>
              <a:t>結論</a:t>
            </a:r>
            <a:endParaRPr lang="en-US" sz="5100" dirty="0">
              <a:solidFill>
                <a:srgbClr val="F3EDE0"/>
              </a:solidFill>
              <a:ea typeface="TC Octob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-3792809" y="-3843650"/>
            <a:ext cx="6637763" cy="6637763"/>
          </a:xfrm>
          <a:custGeom>
            <a:avLst/>
            <a:gdLst/>
            <a:ahLst/>
            <a:cxnLst/>
            <a:rect l="l" t="t" r="r" b="b"/>
            <a:pathLst>
              <a:path w="6637763" h="6637763">
                <a:moveTo>
                  <a:pt x="0" y="0"/>
                </a:moveTo>
                <a:lnTo>
                  <a:pt x="6637764" y="0"/>
                </a:lnTo>
                <a:lnTo>
                  <a:pt x="6637764" y="6637763"/>
                </a:lnTo>
                <a:lnTo>
                  <a:pt x="0" y="6637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2487061" y="7570329"/>
            <a:ext cx="6637763" cy="6637763"/>
          </a:xfrm>
          <a:custGeom>
            <a:avLst/>
            <a:gdLst/>
            <a:ahLst/>
            <a:cxnLst/>
            <a:rect l="l" t="t" r="r" b="b"/>
            <a:pathLst>
              <a:path w="6637763" h="6637763">
                <a:moveTo>
                  <a:pt x="0" y="0"/>
                </a:moveTo>
                <a:lnTo>
                  <a:pt x="6637763" y="0"/>
                </a:lnTo>
                <a:lnTo>
                  <a:pt x="6637763" y="6637764"/>
                </a:lnTo>
                <a:lnTo>
                  <a:pt x="0" y="6637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>
            <a:off x="1699746" y="4083428"/>
            <a:ext cx="10352412" cy="140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70"/>
              </a:lnSpc>
            </a:pPr>
            <a:r>
              <a:rPr lang="en-US" sz="9616" dirty="0">
                <a:solidFill>
                  <a:srgbClr val="FFFFFF"/>
                </a:solidFill>
                <a:latin typeface="John Handy LET" pitchFamily="2" charset="0"/>
              </a:rPr>
              <a:t>Thank You!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243</Words>
  <Application>Microsoft Office PowerPoint</Application>
  <PresentationFormat>自訂</PresentationFormat>
  <Paragraphs>47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9" baseType="lpstr">
      <vt:lpstr>MV Boli</vt:lpstr>
      <vt:lpstr>Noto Sans T Chinese</vt:lpstr>
      <vt:lpstr>TC October Bold</vt:lpstr>
      <vt:lpstr>John Handy LET</vt:lpstr>
      <vt:lpstr>Public Sans Bold</vt:lpstr>
      <vt:lpstr>Public Sans</vt:lpstr>
      <vt:lpstr>TC October</vt:lpstr>
      <vt:lpstr>Calibri</vt:lpstr>
      <vt:lpstr>Arial</vt:lpstr>
      <vt:lpstr>新細明體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「文案設計與敘事」創意文案成果報告 ​ ●封面 ​ 文案主題：減緩地球暖化 ​ 隊伍名稱：永續先鋒 ​ 成員姓名：張睿廷、卓雅婷 ​ 學校名稱：靜宜大學 ​ 科系及系級：觀光三B ​ 聯絡人資訊：張睿廷(s1100958@gm.pu.edu.tw)</dc:title>
  <dc:creator>user</dc:creator>
  <cp:lastModifiedBy>張睿廷</cp:lastModifiedBy>
  <cp:revision>7</cp:revision>
  <dcterms:created xsi:type="dcterms:W3CDTF">2006-08-16T00:00:00Z</dcterms:created>
  <dcterms:modified xsi:type="dcterms:W3CDTF">2023-10-20T15:08:51Z</dcterms:modified>
  <dc:identifier>DAFxxRziMXY</dc:identifier>
</cp:coreProperties>
</file>