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0E1829-4441-4DD1-8FE2-08ED9E32B9C9}" type="doc">
      <dgm:prSet loTypeId="urn:microsoft.com/office/officeart/2016/7/layout/BasicLinearProcessNumbered" loCatId="process" qsTypeId="urn:microsoft.com/office/officeart/2005/8/quickstyle/simple4" qsCatId="simple" csTypeId="urn:microsoft.com/office/officeart/2005/8/colors/accent0_3" csCatId="mainScheme" phldr="1"/>
      <dgm:spPr/>
      <dgm:t>
        <a:bodyPr/>
        <a:lstStyle/>
        <a:p>
          <a:endParaRPr lang="en-US"/>
        </a:p>
      </dgm:t>
    </dgm:pt>
    <dgm:pt modelId="{743FAECE-D6D9-4D45-B34E-FC4EBD55C1A7}">
      <dgm:prSet custT="1"/>
      <dgm:spPr/>
      <dgm:t>
        <a:bodyPr/>
        <a:lstStyle/>
        <a:p>
          <a:r>
            <a:rPr lang="zh-TW" sz="1600" b="0" i="0" baseline="0" dirty="0"/>
            <a:t>蘋果手機已經在我們的生活中帶來了深遠的改變，成為一個不可或缺的現代工具。它不僅作為通信工具，還在許多方面為我們的生活帶來了積極的影響。蘋果手機通過無縫連接，豐富的應用程序和創新的技術，已經改變了我們的社交互動、教育、工作方式以及娛樂</a:t>
          </a:r>
          <a:r>
            <a:rPr lang="zh-TW" altLang="en-US" sz="1600" b="0" i="0" baseline="0" dirty="0"/>
            <a:t>。</a:t>
          </a:r>
          <a:endParaRPr lang="en-US" sz="1600" dirty="0"/>
        </a:p>
      </dgm:t>
    </dgm:pt>
    <dgm:pt modelId="{CFA751F2-AC65-42AF-A6C4-EDE2DE00F9BC}" type="parTrans" cxnId="{ED67FA02-B143-4DAC-8704-2239395F6767}">
      <dgm:prSet/>
      <dgm:spPr/>
      <dgm:t>
        <a:bodyPr/>
        <a:lstStyle/>
        <a:p>
          <a:endParaRPr lang="en-US"/>
        </a:p>
      </dgm:t>
    </dgm:pt>
    <dgm:pt modelId="{53522794-B364-496C-8E69-025AD6167B74}" type="sibTrans" cxnId="{ED67FA02-B143-4DAC-8704-2239395F6767}">
      <dgm:prSet phldrT="1" phldr="0"/>
      <dgm:spPr/>
      <dgm:t>
        <a:bodyPr/>
        <a:lstStyle/>
        <a:p>
          <a:r>
            <a:rPr lang="en-US"/>
            <a:t>1</a:t>
          </a:r>
          <a:endParaRPr lang="en-US" dirty="0"/>
        </a:p>
      </dgm:t>
    </dgm:pt>
    <dgm:pt modelId="{E25E858A-272D-4431-9427-33CE4F18E364}">
      <dgm:prSet/>
      <dgm:spPr/>
      <dgm:t>
        <a:bodyPr/>
        <a:lstStyle/>
        <a:p>
          <a:r>
            <a:rPr lang="zh-TW" b="0" i="0" baseline="0"/>
            <a:t>蘋果手機已經在醫療保健、環境保護、創新技術等領域取得了重要突破，並且不斷演進以適應不斷變化的需求。它不僅帶來了方便，還帶來了更多機會和可及性，使人們更接近信息、知識和彼此。</a:t>
          </a:r>
          <a:endParaRPr lang="en-US"/>
        </a:p>
      </dgm:t>
    </dgm:pt>
    <dgm:pt modelId="{00EF7CA3-D521-4D64-9586-924077DB4F72}" type="parTrans" cxnId="{A8FC1652-88E0-4773-8A54-1C3E460AEA37}">
      <dgm:prSet/>
      <dgm:spPr/>
      <dgm:t>
        <a:bodyPr/>
        <a:lstStyle/>
        <a:p>
          <a:endParaRPr lang="en-US"/>
        </a:p>
      </dgm:t>
    </dgm:pt>
    <dgm:pt modelId="{026CF411-3856-4E7A-96CF-84565513E95C}" type="sibTrans" cxnId="{A8FC1652-88E0-4773-8A54-1C3E460AEA37}">
      <dgm:prSet phldrT="2" phldr="0"/>
      <dgm:spPr/>
      <dgm:t>
        <a:bodyPr/>
        <a:lstStyle/>
        <a:p>
          <a:r>
            <a:rPr lang="en-US"/>
            <a:t>2</a:t>
          </a:r>
        </a:p>
      </dgm:t>
    </dgm:pt>
    <dgm:pt modelId="{B6EC4668-CA7C-47AA-B328-482D2CE6B8BD}">
      <dgm:prSet/>
      <dgm:spPr/>
      <dgm:t>
        <a:bodyPr/>
        <a:lstStyle/>
        <a:p>
          <a:r>
            <a:rPr lang="zh-TW" b="0" i="0" baseline="0"/>
            <a:t>總之，蘋果手機不僅改變了人們的生活方式，還激發了創新和積極的變革。它是一個現代科技的代表，提供了無限的可能性，並持續對我們的生活和未來產生積極的影響。</a:t>
          </a:r>
          <a:endParaRPr lang="en-US"/>
        </a:p>
      </dgm:t>
    </dgm:pt>
    <dgm:pt modelId="{E5535605-B9D0-419D-9E98-EC3BA7C397B0}" type="parTrans" cxnId="{4D072145-64C7-474E-86C0-9C23F7168304}">
      <dgm:prSet/>
      <dgm:spPr/>
      <dgm:t>
        <a:bodyPr/>
        <a:lstStyle/>
        <a:p>
          <a:endParaRPr lang="en-US"/>
        </a:p>
      </dgm:t>
    </dgm:pt>
    <dgm:pt modelId="{DC967821-3E84-4B5C-BEB0-25FD9CE32DC6}" type="sibTrans" cxnId="{4D072145-64C7-474E-86C0-9C23F7168304}">
      <dgm:prSet phldrT="3" phldr="0"/>
      <dgm:spPr/>
      <dgm:t>
        <a:bodyPr/>
        <a:lstStyle/>
        <a:p>
          <a:r>
            <a:rPr lang="en-US"/>
            <a:t>3</a:t>
          </a:r>
          <a:endParaRPr lang="en-US" dirty="0"/>
        </a:p>
      </dgm:t>
    </dgm:pt>
    <dgm:pt modelId="{16540C03-B5CD-44E5-A2E8-1E4B03550785}" type="pres">
      <dgm:prSet presAssocID="{CD0E1829-4441-4DD1-8FE2-08ED9E32B9C9}" presName="Name0" presStyleCnt="0">
        <dgm:presLayoutVars>
          <dgm:animLvl val="lvl"/>
          <dgm:resizeHandles val="exact"/>
        </dgm:presLayoutVars>
      </dgm:prSet>
      <dgm:spPr/>
    </dgm:pt>
    <dgm:pt modelId="{E23B8AF7-C945-4DA4-9505-940A584F31A0}" type="pres">
      <dgm:prSet presAssocID="{743FAECE-D6D9-4D45-B34E-FC4EBD55C1A7}" presName="compositeNode" presStyleCnt="0">
        <dgm:presLayoutVars>
          <dgm:bulletEnabled val="1"/>
        </dgm:presLayoutVars>
      </dgm:prSet>
      <dgm:spPr/>
    </dgm:pt>
    <dgm:pt modelId="{BD92A275-7591-4282-8700-1B4FC6855B63}" type="pres">
      <dgm:prSet presAssocID="{743FAECE-D6D9-4D45-B34E-FC4EBD55C1A7}" presName="bgRect" presStyleLbl="bgAccFollowNode1" presStyleIdx="0" presStyleCnt="3"/>
      <dgm:spPr/>
    </dgm:pt>
    <dgm:pt modelId="{5105A4DA-C64F-40FF-9618-FAA2536702BA}" type="pres">
      <dgm:prSet presAssocID="{53522794-B364-496C-8E69-025AD6167B74}" presName="sibTransNodeCircle" presStyleLbl="alignNode1" presStyleIdx="0" presStyleCnt="6" custScaleX="58633" custScaleY="63787" custLinFactNeighborX="-660" custLinFactNeighborY="-53527">
        <dgm:presLayoutVars>
          <dgm:chMax val="0"/>
          <dgm:bulletEnabled/>
        </dgm:presLayoutVars>
      </dgm:prSet>
      <dgm:spPr/>
    </dgm:pt>
    <dgm:pt modelId="{301B33AC-FA46-4E97-9E18-97CAB712108D}" type="pres">
      <dgm:prSet presAssocID="{743FAECE-D6D9-4D45-B34E-FC4EBD55C1A7}" presName="bottomLine" presStyleLbl="alignNode1" presStyleIdx="1" presStyleCnt="6">
        <dgm:presLayoutVars/>
      </dgm:prSet>
      <dgm:spPr/>
    </dgm:pt>
    <dgm:pt modelId="{5193261D-9392-470E-A284-878B496A0020}" type="pres">
      <dgm:prSet presAssocID="{743FAECE-D6D9-4D45-B34E-FC4EBD55C1A7}" presName="nodeText" presStyleLbl="bgAccFollowNode1" presStyleIdx="0" presStyleCnt="3">
        <dgm:presLayoutVars>
          <dgm:bulletEnabled val="1"/>
        </dgm:presLayoutVars>
      </dgm:prSet>
      <dgm:spPr/>
    </dgm:pt>
    <dgm:pt modelId="{9F4D34A9-DC4D-4133-85F6-EF633C803C44}" type="pres">
      <dgm:prSet presAssocID="{53522794-B364-496C-8E69-025AD6167B74}" presName="sibTrans" presStyleCnt="0"/>
      <dgm:spPr/>
    </dgm:pt>
    <dgm:pt modelId="{F4E4BEFC-5CFF-4618-98FE-554177ECB027}" type="pres">
      <dgm:prSet presAssocID="{E25E858A-272D-4431-9427-33CE4F18E364}" presName="compositeNode" presStyleCnt="0">
        <dgm:presLayoutVars>
          <dgm:bulletEnabled val="1"/>
        </dgm:presLayoutVars>
      </dgm:prSet>
      <dgm:spPr/>
    </dgm:pt>
    <dgm:pt modelId="{7A579CA6-A72A-42DD-BE69-40CED6126639}" type="pres">
      <dgm:prSet presAssocID="{E25E858A-272D-4431-9427-33CE4F18E364}" presName="bgRect" presStyleLbl="bgAccFollowNode1" presStyleIdx="1" presStyleCnt="3"/>
      <dgm:spPr/>
    </dgm:pt>
    <dgm:pt modelId="{A650440D-6B8B-4EE5-ABD1-F9C641832C20}" type="pres">
      <dgm:prSet presAssocID="{026CF411-3856-4E7A-96CF-84565513E95C}" presName="sibTransNodeCircle" presStyleLbl="alignNode1" presStyleIdx="2" presStyleCnt="6" custScaleX="69166" custScaleY="65109" custLinFactNeighborX="0" custLinFactNeighborY="-50223">
        <dgm:presLayoutVars>
          <dgm:chMax val="0"/>
          <dgm:bulletEnabled/>
        </dgm:presLayoutVars>
      </dgm:prSet>
      <dgm:spPr/>
    </dgm:pt>
    <dgm:pt modelId="{E08CBD61-F50E-4678-836C-E97B9F66683B}" type="pres">
      <dgm:prSet presAssocID="{E25E858A-272D-4431-9427-33CE4F18E364}" presName="bottomLine" presStyleLbl="alignNode1" presStyleIdx="3" presStyleCnt="6">
        <dgm:presLayoutVars/>
      </dgm:prSet>
      <dgm:spPr/>
    </dgm:pt>
    <dgm:pt modelId="{53DDD789-E658-4940-98E2-C7A72BAA8E32}" type="pres">
      <dgm:prSet presAssocID="{E25E858A-272D-4431-9427-33CE4F18E364}" presName="nodeText" presStyleLbl="bgAccFollowNode1" presStyleIdx="1" presStyleCnt="3">
        <dgm:presLayoutVars>
          <dgm:bulletEnabled val="1"/>
        </dgm:presLayoutVars>
      </dgm:prSet>
      <dgm:spPr/>
    </dgm:pt>
    <dgm:pt modelId="{EA9C4B0F-406D-4DD5-9965-198200D4BAF4}" type="pres">
      <dgm:prSet presAssocID="{026CF411-3856-4E7A-96CF-84565513E95C}" presName="sibTrans" presStyleCnt="0"/>
      <dgm:spPr/>
    </dgm:pt>
    <dgm:pt modelId="{9951539D-BDFE-4EFE-9B35-E1E3AA2A9912}" type="pres">
      <dgm:prSet presAssocID="{B6EC4668-CA7C-47AA-B328-482D2CE6B8BD}" presName="compositeNode" presStyleCnt="0">
        <dgm:presLayoutVars>
          <dgm:bulletEnabled val="1"/>
        </dgm:presLayoutVars>
      </dgm:prSet>
      <dgm:spPr/>
    </dgm:pt>
    <dgm:pt modelId="{87A620ED-488C-46FA-8D21-8042EA8D3129}" type="pres">
      <dgm:prSet presAssocID="{B6EC4668-CA7C-47AA-B328-482D2CE6B8BD}" presName="bgRect" presStyleLbl="bgAccFollowNode1" presStyleIdx="2" presStyleCnt="3"/>
      <dgm:spPr/>
    </dgm:pt>
    <dgm:pt modelId="{01A0FCA9-ACCF-4E77-B3BE-C6A302425ED9}" type="pres">
      <dgm:prSet presAssocID="{DC967821-3E84-4B5C-BEB0-25FD9CE32DC6}" presName="sibTransNodeCircle" presStyleLbl="alignNode1" presStyleIdx="4" presStyleCnt="6" custScaleX="71769" custScaleY="65108" custLinFactNeighborX="3304" custLinFactNeighborY="-52205">
        <dgm:presLayoutVars>
          <dgm:chMax val="0"/>
          <dgm:bulletEnabled/>
        </dgm:presLayoutVars>
      </dgm:prSet>
      <dgm:spPr/>
    </dgm:pt>
    <dgm:pt modelId="{9BBC310A-4670-446B-A8AF-23D069E8D179}" type="pres">
      <dgm:prSet presAssocID="{B6EC4668-CA7C-47AA-B328-482D2CE6B8BD}" presName="bottomLine" presStyleLbl="alignNode1" presStyleIdx="5" presStyleCnt="6">
        <dgm:presLayoutVars/>
      </dgm:prSet>
      <dgm:spPr/>
    </dgm:pt>
    <dgm:pt modelId="{25C8A3B3-64AE-405F-BEA7-EB557D82BF5E}" type="pres">
      <dgm:prSet presAssocID="{B6EC4668-CA7C-47AA-B328-482D2CE6B8BD}" presName="nodeText" presStyleLbl="bgAccFollowNode1" presStyleIdx="2" presStyleCnt="3">
        <dgm:presLayoutVars>
          <dgm:bulletEnabled val="1"/>
        </dgm:presLayoutVars>
      </dgm:prSet>
      <dgm:spPr/>
    </dgm:pt>
  </dgm:ptLst>
  <dgm:cxnLst>
    <dgm:cxn modelId="{ED67FA02-B143-4DAC-8704-2239395F6767}" srcId="{CD0E1829-4441-4DD1-8FE2-08ED9E32B9C9}" destId="{743FAECE-D6D9-4D45-B34E-FC4EBD55C1A7}" srcOrd="0" destOrd="0" parTransId="{CFA751F2-AC65-42AF-A6C4-EDE2DE00F9BC}" sibTransId="{53522794-B364-496C-8E69-025AD6167B74}"/>
    <dgm:cxn modelId="{BFDC450A-30D7-4B5D-9883-9FE6FC2CC65D}" type="presOf" srcId="{E25E858A-272D-4431-9427-33CE4F18E364}" destId="{7A579CA6-A72A-42DD-BE69-40CED6126639}" srcOrd="0" destOrd="0" presId="urn:microsoft.com/office/officeart/2016/7/layout/BasicLinearProcessNumbered"/>
    <dgm:cxn modelId="{6BBFF723-2D08-49B3-9EB8-2B76548BCE06}" type="presOf" srcId="{B6EC4668-CA7C-47AA-B328-482D2CE6B8BD}" destId="{87A620ED-488C-46FA-8D21-8042EA8D3129}" srcOrd="0" destOrd="0" presId="urn:microsoft.com/office/officeart/2016/7/layout/BasicLinearProcessNumbered"/>
    <dgm:cxn modelId="{3A465929-86E7-482D-84DB-091A6D2785EE}" type="presOf" srcId="{743FAECE-D6D9-4D45-B34E-FC4EBD55C1A7}" destId="{BD92A275-7591-4282-8700-1B4FC6855B63}" srcOrd="0" destOrd="0" presId="urn:microsoft.com/office/officeart/2016/7/layout/BasicLinearProcessNumbered"/>
    <dgm:cxn modelId="{2633A931-2981-4CDA-8338-7DA9B69D8592}" type="presOf" srcId="{E25E858A-272D-4431-9427-33CE4F18E364}" destId="{53DDD789-E658-4940-98E2-C7A72BAA8E32}" srcOrd="1" destOrd="0" presId="urn:microsoft.com/office/officeart/2016/7/layout/BasicLinearProcessNumbered"/>
    <dgm:cxn modelId="{4D072145-64C7-474E-86C0-9C23F7168304}" srcId="{CD0E1829-4441-4DD1-8FE2-08ED9E32B9C9}" destId="{B6EC4668-CA7C-47AA-B328-482D2CE6B8BD}" srcOrd="2" destOrd="0" parTransId="{E5535605-B9D0-419D-9E98-EC3BA7C397B0}" sibTransId="{DC967821-3E84-4B5C-BEB0-25FD9CE32DC6}"/>
    <dgm:cxn modelId="{57B97E45-37A5-4C61-9DAC-A6DC56E34376}" type="presOf" srcId="{B6EC4668-CA7C-47AA-B328-482D2CE6B8BD}" destId="{25C8A3B3-64AE-405F-BEA7-EB557D82BF5E}" srcOrd="1" destOrd="0" presId="urn:microsoft.com/office/officeart/2016/7/layout/BasicLinearProcessNumbered"/>
    <dgm:cxn modelId="{A8FC1652-88E0-4773-8A54-1C3E460AEA37}" srcId="{CD0E1829-4441-4DD1-8FE2-08ED9E32B9C9}" destId="{E25E858A-272D-4431-9427-33CE4F18E364}" srcOrd="1" destOrd="0" parTransId="{00EF7CA3-D521-4D64-9586-924077DB4F72}" sibTransId="{026CF411-3856-4E7A-96CF-84565513E95C}"/>
    <dgm:cxn modelId="{9DCDDE74-64DB-4986-B50E-DCB9EFA71788}" type="presOf" srcId="{743FAECE-D6D9-4D45-B34E-FC4EBD55C1A7}" destId="{5193261D-9392-470E-A284-878B496A0020}" srcOrd="1" destOrd="0" presId="urn:microsoft.com/office/officeart/2016/7/layout/BasicLinearProcessNumbered"/>
    <dgm:cxn modelId="{C0D53E8B-C717-4FFD-AD08-D3FF635E3D58}" type="presOf" srcId="{CD0E1829-4441-4DD1-8FE2-08ED9E32B9C9}" destId="{16540C03-B5CD-44E5-A2E8-1E4B03550785}" srcOrd="0" destOrd="0" presId="urn:microsoft.com/office/officeart/2016/7/layout/BasicLinearProcessNumbered"/>
    <dgm:cxn modelId="{4F15899A-6ECC-44AC-8FF6-0A41E7294E73}" type="presOf" srcId="{026CF411-3856-4E7A-96CF-84565513E95C}" destId="{A650440D-6B8B-4EE5-ABD1-F9C641832C20}" srcOrd="0" destOrd="0" presId="urn:microsoft.com/office/officeart/2016/7/layout/BasicLinearProcessNumbered"/>
    <dgm:cxn modelId="{1C3D8FA8-7628-4873-A710-163ED17422D6}" type="presOf" srcId="{DC967821-3E84-4B5C-BEB0-25FD9CE32DC6}" destId="{01A0FCA9-ACCF-4E77-B3BE-C6A302425ED9}" srcOrd="0" destOrd="0" presId="urn:microsoft.com/office/officeart/2016/7/layout/BasicLinearProcessNumbered"/>
    <dgm:cxn modelId="{157011FA-880C-4C29-8B65-7FE96F836942}" type="presOf" srcId="{53522794-B364-496C-8E69-025AD6167B74}" destId="{5105A4DA-C64F-40FF-9618-FAA2536702BA}" srcOrd="0" destOrd="0" presId="urn:microsoft.com/office/officeart/2016/7/layout/BasicLinearProcessNumbered"/>
    <dgm:cxn modelId="{41274E0A-E91E-4D7F-B87D-E45E4817F5A7}" type="presParOf" srcId="{16540C03-B5CD-44E5-A2E8-1E4B03550785}" destId="{E23B8AF7-C945-4DA4-9505-940A584F31A0}" srcOrd="0" destOrd="0" presId="urn:microsoft.com/office/officeart/2016/7/layout/BasicLinearProcessNumbered"/>
    <dgm:cxn modelId="{A14B7C27-FE1F-4634-8DA8-31217438F109}" type="presParOf" srcId="{E23B8AF7-C945-4DA4-9505-940A584F31A0}" destId="{BD92A275-7591-4282-8700-1B4FC6855B63}" srcOrd="0" destOrd="0" presId="urn:microsoft.com/office/officeart/2016/7/layout/BasicLinearProcessNumbered"/>
    <dgm:cxn modelId="{A539FB0E-8CB7-48CE-821B-3C2EFD89C4DE}" type="presParOf" srcId="{E23B8AF7-C945-4DA4-9505-940A584F31A0}" destId="{5105A4DA-C64F-40FF-9618-FAA2536702BA}" srcOrd="1" destOrd="0" presId="urn:microsoft.com/office/officeart/2016/7/layout/BasicLinearProcessNumbered"/>
    <dgm:cxn modelId="{1037C525-D676-4387-85F8-963200A17A62}" type="presParOf" srcId="{E23B8AF7-C945-4DA4-9505-940A584F31A0}" destId="{301B33AC-FA46-4E97-9E18-97CAB712108D}" srcOrd="2" destOrd="0" presId="urn:microsoft.com/office/officeart/2016/7/layout/BasicLinearProcessNumbered"/>
    <dgm:cxn modelId="{30D56192-86AC-415B-85E5-647659B6A2C3}" type="presParOf" srcId="{E23B8AF7-C945-4DA4-9505-940A584F31A0}" destId="{5193261D-9392-470E-A284-878B496A0020}" srcOrd="3" destOrd="0" presId="urn:microsoft.com/office/officeart/2016/7/layout/BasicLinearProcessNumbered"/>
    <dgm:cxn modelId="{65E988A8-5DC3-4A7F-8568-9EB70DE1BCC6}" type="presParOf" srcId="{16540C03-B5CD-44E5-A2E8-1E4B03550785}" destId="{9F4D34A9-DC4D-4133-85F6-EF633C803C44}" srcOrd="1" destOrd="0" presId="urn:microsoft.com/office/officeart/2016/7/layout/BasicLinearProcessNumbered"/>
    <dgm:cxn modelId="{90264817-F2FD-40D4-AC8E-1777F8666E19}" type="presParOf" srcId="{16540C03-B5CD-44E5-A2E8-1E4B03550785}" destId="{F4E4BEFC-5CFF-4618-98FE-554177ECB027}" srcOrd="2" destOrd="0" presId="urn:microsoft.com/office/officeart/2016/7/layout/BasicLinearProcessNumbered"/>
    <dgm:cxn modelId="{9CF4C0D5-712F-4F8D-A6E0-5875D1F56465}" type="presParOf" srcId="{F4E4BEFC-5CFF-4618-98FE-554177ECB027}" destId="{7A579CA6-A72A-42DD-BE69-40CED6126639}" srcOrd="0" destOrd="0" presId="urn:microsoft.com/office/officeart/2016/7/layout/BasicLinearProcessNumbered"/>
    <dgm:cxn modelId="{6341947A-BE54-45FC-A40A-3CC8C19532ED}" type="presParOf" srcId="{F4E4BEFC-5CFF-4618-98FE-554177ECB027}" destId="{A650440D-6B8B-4EE5-ABD1-F9C641832C20}" srcOrd="1" destOrd="0" presId="urn:microsoft.com/office/officeart/2016/7/layout/BasicLinearProcessNumbered"/>
    <dgm:cxn modelId="{042A64F1-B5B9-4750-87A1-7F61AF0BC48C}" type="presParOf" srcId="{F4E4BEFC-5CFF-4618-98FE-554177ECB027}" destId="{E08CBD61-F50E-4678-836C-E97B9F66683B}" srcOrd="2" destOrd="0" presId="urn:microsoft.com/office/officeart/2016/7/layout/BasicLinearProcessNumbered"/>
    <dgm:cxn modelId="{710BEB97-C0DE-4074-8E25-ECDA2AAFA103}" type="presParOf" srcId="{F4E4BEFC-5CFF-4618-98FE-554177ECB027}" destId="{53DDD789-E658-4940-98E2-C7A72BAA8E32}" srcOrd="3" destOrd="0" presId="urn:microsoft.com/office/officeart/2016/7/layout/BasicLinearProcessNumbered"/>
    <dgm:cxn modelId="{386461E3-11B0-4FF3-8819-044B60450E6E}" type="presParOf" srcId="{16540C03-B5CD-44E5-A2E8-1E4B03550785}" destId="{EA9C4B0F-406D-4DD5-9965-198200D4BAF4}" srcOrd="3" destOrd="0" presId="urn:microsoft.com/office/officeart/2016/7/layout/BasicLinearProcessNumbered"/>
    <dgm:cxn modelId="{098CAB91-BCA1-41CD-BE47-89391AAA7478}" type="presParOf" srcId="{16540C03-B5CD-44E5-A2E8-1E4B03550785}" destId="{9951539D-BDFE-4EFE-9B35-E1E3AA2A9912}" srcOrd="4" destOrd="0" presId="urn:microsoft.com/office/officeart/2016/7/layout/BasicLinearProcessNumbered"/>
    <dgm:cxn modelId="{FD1DAB51-85FD-4B9C-B555-4F1A301F41FB}" type="presParOf" srcId="{9951539D-BDFE-4EFE-9B35-E1E3AA2A9912}" destId="{87A620ED-488C-46FA-8D21-8042EA8D3129}" srcOrd="0" destOrd="0" presId="urn:microsoft.com/office/officeart/2016/7/layout/BasicLinearProcessNumbered"/>
    <dgm:cxn modelId="{18549B0A-55EB-4AFD-B06F-4F681A67FE86}" type="presParOf" srcId="{9951539D-BDFE-4EFE-9B35-E1E3AA2A9912}" destId="{01A0FCA9-ACCF-4E77-B3BE-C6A302425ED9}" srcOrd="1" destOrd="0" presId="urn:microsoft.com/office/officeart/2016/7/layout/BasicLinearProcessNumbered"/>
    <dgm:cxn modelId="{D6A072B5-0FA7-41E1-847B-937B7B31950A}" type="presParOf" srcId="{9951539D-BDFE-4EFE-9B35-E1E3AA2A9912}" destId="{9BBC310A-4670-446B-A8AF-23D069E8D179}" srcOrd="2" destOrd="0" presId="urn:microsoft.com/office/officeart/2016/7/layout/BasicLinearProcessNumbered"/>
    <dgm:cxn modelId="{4FBAE6B0-361D-4414-857B-EB218F2E6547}" type="presParOf" srcId="{9951539D-BDFE-4EFE-9B35-E1E3AA2A9912}" destId="{25C8A3B3-64AE-405F-BEA7-EB557D82BF5E}"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2A275-7591-4282-8700-1B4FC6855B63}">
      <dsp:nvSpPr>
        <dsp:cNvPr id="0" name=""/>
        <dsp:cNvSpPr/>
      </dsp:nvSpPr>
      <dsp:spPr>
        <a:xfrm>
          <a:off x="0" y="0"/>
          <a:ext cx="3286125" cy="4351338"/>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711200">
            <a:lnSpc>
              <a:spcPct val="90000"/>
            </a:lnSpc>
            <a:spcBef>
              <a:spcPct val="0"/>
            </a:spcBef>
            <a:spcAft>
              <a:spcPct val="35000"/>
            </a:spcAft>
            <a:buNone/>
          </a:pPr>
          <a:r>
            <a:rPr lang="zh-TW" sz="1600" b="0" i="0" kern="1200" baseline="0" dirty="0"/>
            <a:t>蘋果手機已經在我們的生活中帶來了深遠的改變，成為一個不可或缺的現代工具。它不僅作為通信工具，還在許多方面為我們的生活帶來了積極的影響。蘋果手機通過無縫連接，豐富的應用程序和創新的技術，已經改變了我們的社交互動、教育、工作方式以及娛樂</a:t>
          </a:r>
          <a:r>
            <a:rPr lang="zh-TW" altLang="en-US" sz="1600" b="0" i="0" kern="1200" baseline="0" dirty="0"/>
            <a:t>。</a:t>
          </a:r>
          <a:endParaRPr lang="en-US" sz="1600" kern="1200" dirty="0"/>
        </a:p>
      </dsp:txBody>
      <dsp:txXfrm>
        <a:off x="0" y="1653508"/>
        <a:ext cx="3286125" cy="2610802"/>
      </dsp:txXfrm>
    </dsp:sp>
    <dsp:sp modelId="{5105A4DA-C64F-40FF-9618-FAA2536702BA}">
      <dsp:nvSpPr>
        <dsp:cNvPr id="0" name=""/>
        <dsp:cNvSpPr/>
      </dsp:nvSpPr>
      <dsp:spPr>
        <a:xfrm>
          <a:off x="1251748" y="0"/>
          <a:ext cx="765396" cy="832676"/>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1778000">
            <a:lnSpc>
              <a:spcPct val="90000"/>
            </a:lnSpc>
            <a:spcBef>
              <a:spcPct val="0"/>
            </a:spcBef>
            <a:spcAft>
              <a:spcPct val="35000"/>
            </a:spcAft>
            <a:buNone/>
          </a:pPr>
          <a:r>
            <a:rPr lang="en-US" sz="4000" kern="1200"/>
            <a:t>1</a:t>
          </a:r>
          <a:endParaRPr lang="en-US" sz="4000" kern="1200" dirty="0"/>
        </a:p>
      </dsp:txBody>
      <dsp:txXfrm>
        <a:off x="1363838" y="121943"/>
        <a:ext cx="541216" cy="588790"/>
      </dsp:txXfrm>
    </dsp:sp>
    <dsp:sp modelId="{301B33AC-FA46-4E97-9E18-97CAB712108D}">
      <dsp:nvSpPr>
        <dsp:cNvPr id="0" name=""/>
        <dsp:cNvSpPr/>
      </dsp:nvSpPr>
      <dsp:spPr>
        <a:xfrm>
          <a:off x="0" y="4351266"/>
          <a:ext cx="3286125" cy="72"/>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A579CA6-A72A-42DD-BE69-40CED6126639}">
      <dsp:nvSpPr>
        <dsp:cNvPr id="0" name=""/>
        <dsp:cNvSpPr/>
      </dsp:nvSpPr>
      <dsp:spPr>
        <a:xfrm>
          <a:off x="3614737" y="0"/>
          <a:ext cx="3286125" cy="4351338"/>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00100">
            <a:lnSpc>
              <a:spcPct val="90000"/>
            </a:lnSpc>
            <a:spcBef>
              <a:spcPct val="0"/>
            </a:spcBef>
            <a:spcAft>
              <a:spcPct val="35000"/>
            </a:spcAft>
            <a:buNone/>
          </a:pPr>
          <a:r>
            <a:rPr lang="zh-TW" sz="1800" b="0" i="0" kern="1200" baseline="0"/>
            <a:t>蘋果手機已經在醫療保健、環境保護、創新技術等領域取得了重要突破，並且不斷演進以適應不斷變化的需求。它不僅帶來了方便，還帶來了更多機會和可及性，使人們更接近信息、知識和彼此。</a:t>
          </a:r>
          <a:endParaRPr lang="en-US" sz="1800" kern="1200"/>
        </a:p>
      </dsp:txBody>
      <dsp:txXfrm>
        <a:off x="3614737" y="1653508"/>
        <a:ext cx="3286125" cy="2610802"/>
      </dsp:txXfrm>
    </dsp:sp>
    <dsp:sp modelId="{A650440D-6B8B-4EE5-ABD1-F9C641832C20}">
      <dsp:nvSpPr>
        <dsp:cNvPr id="0" name=""/>
        <dsp:cNvSpPr/>
      </dsp:nvSpPr>
      <dsp:spPr>
        <a:xfrm>
          <a:off x="4806353" y="7255"/>
          <a:ext cx="902893" cy="849933"/>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1778000">
            <a:lnSpc>
              <a:spcPct val="90000"/>
            </a:lnSpc>
            <a:spcBef>
              <a:spcPct val="0"/>
            </a:spcBef>
            <a:spcAft>
              <a:spcPct val="35000"/>
            </a:spcAft>
            <a:buNone/>
          </a:pPr>
          <a:r>
            <a:rPr lang="en-US" sz="4000" kern="1200"/>
            <a:t>2</a:t>
          </a:r>
        </a:p>
      </dsp:txBody>
      <dsp:txXfrm>
        <a:off x="4938579" y="131725"/>
        <a:ext cx="638441" cy="600993"/>
      </dsp:txXfrm>
    </dsp:sp>
    <dsp:sp modelId="{E08CBD61-F50E-4678-836C-E97B9F66683B}">
      <dsp:nvSpPr>
        <dsp:cNvPr id="0" name=""/>
        <dsp:cNvSpPr/>
      </dsp:nvSpPr>
      <dsp:spPr>
        <a:xfrm>
          <a:off x="3614737" y="4351266"/>
          <a:ext cx="3286125" cy="72"/>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7A620ED-488C-46FA-8D21-8042EA8D3129}">
      <dsp:nvSpPr>
        <dsp:cNvPr id="0" name=""/>
        <dsp:cNvSpPr/>
      </dsp:nvSpPr>
      <dsp:spPr>
        <a:xfrm>
          <a:off x="7229475" y="0"/>
          <a:ext cx="3286125" cy="4351338"/>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00100">
            <a:lnSpc>
              <a:spcPct val="90000"/>
            </a:lnSpc>
            <a:spcBef>
              <a:spcPct val="0"/>
            </a:spcBef>
            <a:spcAft>
              <a:spcPct val="35000"/>
            </a:spcAft>
            <a:buNone/>
          </a:pPr>
          <a:r>
            <a:rPr lang="zh-TW" sz="1800" b="0" i="0" kern="1200" baseline="0"/>
            <a:t>總之，蘋果手機不僅改變了人們的生活方式，還激發了創新和積極的變革。它是一個現代科技的代表，提供了無限的可能性，並持續對我們的生活和未來產生積極的影響。</a:t>
          </a:r>
          <a:endParaRPr lang="en-US" sz="1800" kern="1200"/>
        </a:p>
      </dsp:txBody>
      <dsp:txXfrm>
        <a:off x="7229475" y="1653508"/>
        <a:ext cx="3286125" cy="2610802"/>
      </dsp:txXfrm>
    </dsp:sp>
    <dsp:sp modelId="{01A0FCA9-ACCF-4E77-B3BE-C6A302425ED9}">
      <dsp:nvSpPr>
        <dsp:cNvPr id="0" name=""/>
        <dsp:cNvSpPr/>
      </dsp:nvSpPr>
      <dsp:spPr>
        <a:xfrm>
          <a:off x="8447231" y="0"/>
          <a:ext cx="936873" cy="849920"/>
        </a:xfrm>
        <a:prstGeom prst="ellips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1778000">
            <a:lnSpc>
              <a:spcPct val="90000"/>
            </a:lnSpc>
            <a:spcBef>
              <a:spcPct val="0"/>
            </a:spcBef>
            <a:spcAft>
              <a:spcPct val="35000"/>
            </a:spcAft>
            <a:buNone/>
          </a:pPr>
          <a:r>
            <a:rPr lang="en-US" sz="4000" kern="1200"/>
            <a:t>3</a:t>
          </a:r>
          <a:endParaRPr lang="en-US" sz="4000" kern="1200" dirty="0"/>
        </a:p>
      </dsp:txBody>
      <dsp:txXfrm>
        <a:off x="8584433" y="124468"/>
        <a:ext cx="662469" cy="600984"/>
      </dsp:txXfrm>
    </dsp:sp>
    <dsp:sp modelId="{9BBC310A-4670-446B-A8AF-23D069E8D179}">
      <dsp:nvSpPr>
        <dsp:cNvPr id="0" name=""/>
        <dsp:cNvSpPr/>
      </dsp:nvSpPr>
      <dsp:spPr>
        <a:xfrm>
          <a:off x="7229475" y="4351266"/>
          <a:ext cx="3286125" cy="72"/>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0BC1C1-7E93-3B7F-22AC-176D3291BA1C}"/>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36363EA-9776-0234-5AE1-56619CDD0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4CDCB1C8-E2C1-F0E3-2327-E972351140EB}"/>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5" name="頁尾版面配置區 4">
            <a:extLst>
              <a:ext uri="{FF2B5EF4-FFF2-40B4-BE49-F238E27FC236}">
                <a16:creationId xmlns:a16="http://schemas.microsoft.com/office/drawing/2014/main" id="{B00AE981-42EC-1424-CF85-445ACA5E487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E37EDC6-60EE-D217-96B7-9FA12339893D}"/>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96552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FA5EB1-69F9-AA42-FDF9-EE91A8229B6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C268C0EF-A8FE-928D-C446-DAFEC7455263}"/>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D08ADDF-1C82-0697-B1A3-8AFD08CF3E5C}"/>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5" name="頁尾版面配置區 4">
            <a:extLst>
              <a:ext uri="{FF2B5EF4-FFF2-40B4-BE49-F238E27FC236}">
                <a16:creationId xmlns:a16="http://schemas.microsoft.com/office/drawing/2014/main" id="{B3372BA2-7257-5EF7-166E-3FE738F54A5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5303270-E448-487F-3F54-12ED307E4167}"/>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2564113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AC71002-6C2C-3853-8085-92845D5F1B83}"/>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17764D27-5A18-934E-5421-9B241A513F39}"/>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ABA11B9-4715-0076-77A2-E2590004A81C}"/>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5" name="頁尾版面配置區 4">
            <a:extLst>
              <a:ext uri="{FF2B5EF4-FFF2-40B4-BE49-F238E27FC236}">
                <a16:creationId xmlns:a16="http://schemas.microsoft.com/office/drawing/2014/main" id="{D8CE3C21-252C-770A-044E-F315CF09412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F1161E9-5A67-9163-CB0D-361BBE442C67}"/>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12059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847129-189E-86BB-CBD7-ED1A0EFB0E8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562D066-3DF0-8C5D-3F08-6B68F393AD92}"/>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70DBD0D-C588-E944-B285-17A5849B4F3E}"/>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5" name="頁尾版面配置區 4">
            <a:extLst>
              <a:ext uri="{FF2B5EF4-FFF2-40B4-BE49-F238E27FC236}">
                <a16:creationId xmlns:a16="http://schemas.microsoft.com/office/drawing/2014/main" id="{AF58487A-9649-4040-9D9C-E3CFF0863BF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D9BB6A1-5FC5-6465-EBD2-349D281C5248}"/>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176624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DB4DFF-A2F9-A858-A97D-3E64FAACF0D9}"/>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F49AD04F-B748-B424-26A0-22C650ECD1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D55EA1DB-8E3E-0315-DAAC-0D79216F7833}"/>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5" name="頁尾版面配置區 4">
            <a:extLst>
              <a:ext uri="{FF2B5EF4-FFF2-40B4-BE49-F238E27FC236}">
                <a16:creationId xmlns:a16="http://schemas.microsoft.com/office/drawing/2014/main" id="{BC280A2B-4F50-CBB0-329D-98D12536DE5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FB85773-3CDD-0D44-8F44-2D8C74424658}"/>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140365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FFE635-A8F3-2748-1C6B-755E37EE9CD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F192C8C5-ACB8-2EDF-7068-1F8B89C4F20D}"/>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D29EF6EC-06C0-AF93-21D4-6475EC8BF087}"/>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97742020-9CCD-C0B6-D7A8-8FB750A01E93}"/>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6" name="頁尾版面配置區 5">
            <a:extLst>
              <a:ext uri="{FF2B5EF4-FFF2-40B4-BE49-F238E27FC236}">
                <a16:creationId xmlns:a16="http://schemas.microsoft.com/office/drawing/2014/main" id="{86E0A1FD-9377-9A24-12B4-A32168AEC93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76E18B5-8B83-DD4E-266D-DACA6C902DA3}"/>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356807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897CAC-746D-B892-6DDF-5207C8BE50EB}"/>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DCCD5AF-A823-B812-CA4D-7C61D017E9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E9F9F0F0-62A7-6261-2BC9-F63AA65621BA}"/>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9CDE636A-D27C-652A-A6A5-2D1E3F22E6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78F2343B-5AA4-9113-35F1-C7FC2B3DA9A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588CD68-3D5F-9068-CCCB-6E84CDBF7CBC}"/>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8" name="頁尾版面配置區 7">
            <a:extLst>
              <a:ext uri="{FF2B5EF4-FFF2-40B4-BE49-F238E27FC236}">
                <a16:creationId xmlns:a16="http://schemas.microsoft.com/office/drawing/2014/main" id="{75C4F6A3-723F-EDB7-EDB5-877A4BB1C424}"/>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B0843A5-FB10-84A4-11D2-B2813D843B27}"/>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1621253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558AA9-F085-FDC1-D653-2FAD1DE2D622}"/>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8D055BA3-3E6A-933E-AA25-8743BF722898}"/>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4" name="頁尾版面配置區 3">
            <a:extLst>
              <a:ext uri="{FF2B5EF4-FFF2-40B4-BE49-F238E27FC236}">
                <a16:creationId xmlns:a16="http://schemas.microsoft.com/office/drawing/2014/main" id="{C15309A5-26EF-6D3E-95B8-7D20E655135F}"/>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739669B0-E26B-FD98-1961-3AC311EE895B}"/>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321133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3CBFF74C-B009-6999-3BC8-766E8B196D10}"/>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3" name="頁尾版面配置區 2">
            <a:extLst>
              <a:ext uri="{FF2B5EF4-FFF2-40B4-BE49-F238E27FC236}">
                <a16:creationId xmlns:a16="http://schemas.microsoft.com/office/drawing/2014/main" id="{890F1487-5D66-3735-F844-4C276EAC5DB0}"/>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8348642B-FE07-619A-7EEF-720B7BAE5FF1}"/>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110992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03599E-5A8F-0350-CB47-106EE6BAEAD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3DF6DC47-CB67-A95E-C6A3-B92D435150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301550C4-E963-A3E5-8AB6-6EA6EDE9EF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1E40156E-285E-BC54-DEAC-C69ADD0C27ED}"/>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6" name="頁尾版面配置區 5">
            <a:extLst>
              <a:ext uri="{FF2B5EF4-FFF2-40B4-BE49-F238E27FC236}">
                <a16:creationId xmlns:a16="http://schemas.microsoft.com/office/drawing/2014/main" id="{432C275B-9BEB-827D-5C68-77D219F7001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5CD89EE-FF7C-D231-772A-CBF2B55BABBB}"/>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2393091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625BF8A-500E-4C47-4DE0-83CA5B616546}"/>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42D4CA7-06A0-FC16-6482-60AC697AB8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534F9A4D-704E-9945-477F-D0A1B0788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F665DC2-E131-0CA4-08C9-24A0CDDB0409}"/>
              </a:ext>
            </a:extLst>
          </p:cNvPr>
          <p:cNvSpPr>
            <a:spLocks noGrp="1"/>
          </p:cNvSpPr>
          <p:nvPr>
            <p:ph type="dt" sz="half" idx="10"/>
          </p:nvPr>
        </p:nvSpPr>
        <p:spPr/>
        <p:txBody>
          <a:bodyPr/>
          <a:lstStyle/>
          <a:p>
            <a:fld id="{02BDA940-7929-4DC3-B5B5-3CE717B6D658}" type="datetimeFigureOut">
              <a:rPr lang="zh-TW" altLang="en-US" smtClean="0"/>
              <a:t>2023/10/24</a:t>
            </a:fld>
            <a:endParaRPr lang="zh-TW" altLang="en-US"/>
          </a:p>
        </p:txBody>
      </p:sp>
      <p:sp>
        <p:nvSpPr>
          <p:cNvPr id="6" name="頁尾版面配置區 5">
            <a:extLst>
              <a:ext uri="{FF2B5EF4-FFF2-40B4-BE49-F238E27FC236}">
                <a16:creationId xmlns:a16="http://schemas.microsoft.com/office/drawing/2014/main" id="{783DF3E9-07F3-BB04-72D5-A8476647A37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70852B8-5357-6275-430B-5AACBB5ED626}"/>
              </a:ext>
            </a:extLst>
          </p:cNvPr>
          <p:cNvSpPr>
            <a:spLocks noGrp="1"/>
          </p:cNvSpPr>
          <p:nvPr>
            <p:ph type="sldNum" sz="quarter" idx="12"/>
          </p:nvPr>
        </p:nvSpPr>
        <p:spPr/>
        <p:txBody>
          <a:body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34105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BA93434F-DDCD-C51E-9FD4-4491B86F0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6FB338A3-FEE3-A98D-1A8E-FEED29C7D5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0E2FD0E-A8A1-40B2-20EA-E22EFC925B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DA940-7929-4DC3-B5B5-3CE717B6D658}" type="datetimeFigureOut">
              <a:rPr lang="zh-TW" altLang="en-US" smtClean="0"/>
              <a:t>2023/10/24</a:t>
            </a:fld>
            <a:endParaRPr lang="zh-TW" altLang="en-US"/>
          </a:p>
        </p:txBody>
      </p:sp>
      <p:sp>
        <p:nvSpPr>
          <p:cNvPr id="5" name="頁尾版面配置區 4">
            <a:extLst>
              <a:ext uri="{FF2B5EF4-FFF2-40B4-BE49-F238E27FC236}">
                <a16:creationId xmlns:a16="http://schemas.microsoft.com/office/drawing/2014/main" id="{9D5A3A39-8DCB-AC3A-AF94-5E52D7269E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A5FE69B6-F6D4-3984-5C5A-8F40F0D7A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5ECB9-64F8-42F7-B12D-1077B2C816CE}" type="slidenum">
              <a:rPr lang="zh-TW" altLang="en-US" smtClean="0"/>
              <a:t>‹#›</a:t>
            </a:fld>
            <a:endParaRPr lang="zh-TW" altLang="en-US"/>
          </a:p>
        </p:txBody>
      </p:sp>
    </p:spTree>
    <p:extLst>
      <p:ext uri="{BB962C8B-B14F-4D97-AF65-F5344CB8AC3E}">
        <p14:creationId xmlns:p14="http://schemas.microsoft.com/office/powerpoint/2010/main" val="751390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est iPhone 15 Deals: Great Trade-In Credit Across Most Carriers - CNET">
            <a:extLst>
              <a:ext uri="{FF2B5EF4-FFF2-40B4-BE49-F238E27FC236}">
                <a16:creationId xmlns:a16="http://schemas.microsoft.com/office/drawing/2014/main" id="{56485E1B-8F6B-ECDF-7E97-86B646BF5B3A}"/>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445"/>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副標題 2">
            <a:extLst>
              <a:ext uri="{FF2B5EF4-FFF2-40B4-BE49-F238E27FC236}">
                <a16:creationId xmlns:a16="http://schemas.microsoft.com/office/drawing/2014/main" id="{95577166-E2A7-F4EB-AA1D-0AC8F6FBA200}"/>
              </a:ext>
            </a:extLst>
          </p:cNvPr>
          <p:cNvSpPr>
            <a:spLocks noGrp="1"/>
          </p:cNvSpPr>
          <p:nvPr>
            <p:ph type="subTitle" idx="1"/>
          </p:nvPr>
        </p:nvSpPr>
        <p:spPr>
          <a:xfrm>
            <a:off x="1524000" y="3607314"/>
            <a:ext cx="9144000" cy="2758980"/>
          </a:xfrm>
        </p:spPr>
        <p:txBody>
          <a:bodyPr>
            <a:normAutofit/>
          </a:bodyPr>
          <a:lstStyle/>
          <a:p>
            <a:r>
              <a:rPr lang="zh-TW" altLang="en-US" dirty="0">
                <a:solidFill>
                  <a:srgbClr val="FFFFFF"/>
                </a:solidFill>
                <a:latin typeface="UD Digi Kyokasho NK-R" panose="02020400000000000000" pitchFamily="18" charset="-128"/>
                <a:ea typeface="UD Digi Kyokasho NK-R" panose="02020400000000000000" pitchFamily="18" charset="-128"/>
              </a:rPr>
              <a:t>文案主題</a:t>
            </a:r>
            <a:r>
              <a:rPr lang="en-US" altLang="zh-TW" dirty="0">
                <a:solidFill>
                  <a:srgbClr val="FFFFFF"/>
                </a:solidFill>
                <a:latin typeface="UD Digi Kyokasho NK-R" panose="02020400000000000000" pitchFamily="18" charset="-128"/>
                <a:ea typeface="UD Digi Kyokasho NK-R" panose="02020400000000000000" pitchFamily="18" charset="-128"/>
              </a:rPr>
              <a:t>:</a:t>
            </a:r>
            <a:r>
              <a:rPr lang="zh-TW" altLang="en-US" dirty="0">
                <a:solidFill>
                  <a:srgbClr val="FFFFFF"/>
                </a:solidFill>
                <a:latin typeface="UD Digi Kyokasho NK-R" panose="02020400000000000000" pitchFamily="18" charset="-128"/>
                <a:ea typeface="UD Digi Kyokasho NK-R" panose="02020400000000000000" pitchFamily="18" charset="-128"/>
              </a:rPr>
              <a:t>超越現實</a:t>
            </a:r>
            <a:endParaRPr lang="en-US" altLang="zh-TW" dirty="0">
              <a:solidFill>
                <a:srgbClr val="FFFFFF"/>
              </a:solidFill>
              <a:latin typeface="UD Digi Kyokasho NK-R" panose="02020400000000000000" pitchFamily="18" charset="-128"/>
              <a:ea typeface="UD Digi Kyokasho NK-R" panose="02020400000000000000" pitchFamily="18" charset="-128"/>
            </a:endParaRPr>
          </a:p>
          <a:p>
            <a:r>
              <a:rPr lang="zh-TW" altLang="en-US" dirty="0">
                <a:solidFill>
                  <a:srgbClr val="FFFFFF"/>
                </a:solidFill>
                <a:latin typeface="UD Digi Kyokasho NK-R" panose="02020400000000000000" pitchFamily="18" charset="-128"/>
                <a:ea typeface="UD Digi Kyokasho NK-R" panose="02020400000000000000" pitchFamily="18" charset="-128"/>
              </a:rPr>
              <a:t>隊伍名稱</a:t>
            </a:r>
            <a:r>
              <a:rPr lang="en-US" altLang="zh-TW" dirty="0">
                <a:solidFill>
                  <a:srgbClr val="FFFFFF"/>
                </a:solidFill>
                <a:latin typeface="UD Digi Kyokasho NK-R" panose="02020400000000000000" pitchFamily="18" charset="-128"/>
                <a:ea typeface="UD Digi Kyokasho NK-R" panose="02020400000000000000" pitchFamily="18" charset="-128"/>
              </a:rPr>
              <a:t>:</a:t>
            </a:r>
            <a:r>
              <a:rPr lang="zh-TW" altLang="en-US" dirty="0">
                <a:solidFill>
                  <a:srgbClr val="FFFFFF"/>
                </a:solidFill>
                <a:latin typeface="UD Digi Kyokasho NK-R" panose="02020400000000000000" pitchFamily="18" charset="-128"/>
                <a:ea typeface="UD Digi Kyokasho NK-R" panose="02020400000000000000" pitchFamily="18" charset="-128"/>
              </a:rPr>
              <a:t>改變未來</a:t>
            </a:r>
            <a:endParaRPr lang="en-US" altLang="zh-TW" dirty="0">
              <a:solidFill>
                <a:srgbClr val="FFFFFF"/>
              </a:solidFill>
              <a:latin typeface="UD Digi Kyokasho NK-R" panose="02020400000000000000" pitchFamily="18" charset="-128"/>
              <a:ea typeface="UD Digi Kyokasho NK-R" panose="02020400000000000000" pitchFamily="18" charset="-128"/>
            </a:endParaRPr>
          </a:p>
          <a:p>
            <a:r>
              <a:rPr lang="zh-TW" altLang="en-US" dirty="0">
                <a:solidFill>
                  <a:srgbClr val="FFFFFF"/>
                </a:solidFill>
                <a:latin typeface="UD Digi Kyokasho NK-R" panose="02020400000000000000" pitchFamily="18" charset="-128"/>
                <a:ea typeface="UD Digi Kyokasho NK-R" panose="02020400000000000000" pitchFamily="18" charset="-128"/>
              </a:rPr>
              <a:t>成員名稱</a:t>
            </a:r>
            <a:r>
              <a:rPr lang="en-US" altLang="zh-TW" dirty="0">
                <a:solidFill>
                  <a:srgbClr val="FFFFFF"/>
                </a:solidFill>
                <a:latin typeface="UD Digi Kyokasho NK-R" panose="02020400000000000000" pitchFamily="18" charset="-128"/>
                <a:ea typeface="UD Digi Kyokasho NK-R" panose="02020400000000000000" pitchFamily="18" charset="-128"/>
              </a:rPr>
              <a:t>:</a:t>
            </a:r>
            <a:r>
              <a:rPr lang="zh-TW" altLang="en-US" dirty="0">
                <a:solidFill>
                  <a:srgbClr val="FFFFFF"/>
                </a:solidFill>
                <a:latin typeface="UD Digi Kyokasho NK-R" panose="02020400000000000000" pitchFamily="18" charset="-128"/>
                <a:ea typeface="UD Digi Kyokasho NK-R" panose="02020400000000000000" pitchFamily="18" charset="-128"/>
              </a:rPr>
              <a:t>何偉齊、趙儀程</a:t>
            </a:r>
            <a:endParaRPr lang="en-US" altLang="zh-TW" dirty="0">
              <a:solidFill>
                <a:srgbClr val="FFFFFF"/>
              </a:solidFill>
              <a:latin typeface="UD Digi Kyokasho NK-R" panose="02020400000000000000" pitchFamily="18" charset="-128"/>
              <a:ea typeface="UD Digi Kyokasho NK-R" panose="02020400000000000000" pitchFamily="18" charset="-128"/>
            </a:endParaRPr>
          </a:p>
          <a:p>
            <a:r>
              <a:rPr lang="zh-TW" altLang="en-US" dirty="0">
                <a:solidFill>
                  <a:srgbClr val="FFFFFF"/>
                </a:solidFill>
                <a:latin typeface="UD Digi Kyokasho NK-R" panose="02020400000000000000" pitchFamily="18" charset="-128"/>
                <a:ea typeface="UD Digi Kyokasho NK-R" panose="02020400000000000000" pitchFamily="18" charset="-128"/>
              </a:rPr>
              <a:t>學校名稱</a:t>
            </a:r>
            <a:r>
              <a:rPr lang="en-US" altLang="zh-TW" dirty="0">
                <a:solidFill>
                  <a:srgbClr val="FFFFFF"/>
                </a:solidFill>
                <a:latin typeface="UD Digi Kyokasho NK-R" panose="02020400000000000000" pitchFamily="18" charset="-128"/>
                <a:ea typeface="UD Digi Kyokasho NK-R" panose="02020400000000000000" pitchFamily="18" charset="-128"/>
              </a:rPr>
              <a:t>:</a:t>
            </a:r>
            <a:r>
              <a:rPr lang="zh-TW" altLang="en-US" dirty="0">
                <a:solidFill>
                  <a:srgbClr val="FFFFFF"/>
                </a:solidFill>
                <a:latin typeface="UD Digi Kyokasho NK-R" panose="02020400000000000000" pitchFamily="18" charset="-128"/>
                <a:ea typeface="UD Digi Kyokasho NK-R" panose="02020400000000000000" pitchFamily="18" charset="-128"/>
              </a:rPr>
              <a:t>靜宜大學</a:t>
            </a:r>
            <a:endParaRPr lang="en-US" altLang="zh-TW" dirty="0">
              <a:solidFill>
                <a:srgbClr val="FFFFFF"/>
              </a:solidFill>
              <a:latin typeface="UD Digi Kyokasho NK-R" panose="02020400000000000000" pitchFamily="18" charset="-128"/>
              <a:ea typeface="UD Digi Kyokasho NK-R" panose="02020400000000000000" pitchFamily="18" charset="-128"/>
            </a:endParaRPr>
          </a:p>
          <a:p>
            <a:r>
              <a:rPr lang="zh-TW" altLang="en-US" dirty="0">
                <a:solidFill>
                  <a:srgbClr val="FFFFFF"/>
                </a:solidFill>
                <a:latin typeface="UD Digi Kyokasho NK-R" panose="02020400000000000000" pitchFamily="18" charset="-128"/>
                <a:ea typeface="UD Digi Kyokasho NK-R" panose="02020400000000000000" pitchFamily="18" charset="-128"/>
              </a:rPr>
              <a:t>系級</a:t>
            </a:r>
            <a:r>
              <a:rPr lang="en-US" altLang="zh-TW" dirty="0">
                <a:solidFill>
                  <a:srgbClr val="FFFFFF"/>
                </a:solidFill>
                <a:latin typeface="UD Digi Kyokasho NK-R" panose="02020400000000000000" pitchFamily="18" charset="-128"/>
                <a:ea typeface="UD Digi Kyokasho NK-R" panose="02020400000000000000" pitchFamily="18" charset="-128"/>
              </a:rPr>
              <a:t>:</a:t>
            </a:r>
            <a:r>
              <a:rPr lang="zh-TW" altLang="en-US" dirty="0">
                <a:solidFill>
                  <a:srgbClr val="FFFFFF"/>
                </a:solidFill>
                <a:latin typeface="UD Digi Kyokasho NK-R" panose="02020400000000000000" pitchFamily="18" charset="-128"/>
                <a:ea typeface="UD Digi Kyokasho NK-R" panose="02020400000000000000" pitchFamily="18" charset="-128"/>
              </a:rPr>
              <a:t>觀光四</a:t>
            </a:r>
            <a:r>
              <a:rPr lang="en-US" altLang="zh-TW" dirty="0">
                <a:solidFill>
                  <a:srgbClr val="FFFFFF"/>
                </a:solidFill>
                <a:latin typeface="UD Digi Kyokasho NK-R" panose="02020400000000000000" pitchFamily="18" charset="-128"/>
                <a:ea typeface="UD Digi Kyokasho NK-R" panose="02020400000000000000" pitchFamily="18" charset="-128"/>
              </a:rPr>
              <a:t>A</a:t>
            </a:r>
          </a:p>
          <a:p>
            <a:r>
              <a:rPr lang="zh-TW" altLang="en-US" dirty="0">
                <a:solidFill>
                  <a:srgbClr val="FFFFFF"/>
                </a:solidFill>
                <a:latin typeface="UD Digi Kyokasho NK-R" panose="02020400000000000000" pitchFamily="18" charset="-128"/>
                <a:ea typeface="UD Digi Kyokasho NK-R" panose="02020400000000000000" pitchFamily="18" charset="-128"/>
              </a:rPr>
              <a:t>聯絡人資訊</a:t>
            </a:r>
            <a:r>
              <a:rPr lang="en-US" altLang="zh-TW" dirty="0">
                <a:solidFill>
                  <a:srgbClr val="FFFFFF"/>
                </a:solidFill>
                <a:latin typeface="UD Digi Kyokasho NK-R" panose="02020400000000000000" pitchFamily="18" charset="-128"/>
                <a:ea typeface="UD Digi Kyokasho NK-R" panose="02020400000000000000" pitchFamily="18" charset="-128"/>
              </a:rPr>
              <a:t>:</a:t>
            </a:r>
            <a:r>
              <a:rPr lang="zh-TW" altLang="en-US" dirty="0">
                <a:solidFill>
                  <a:srgbClr val="FFFFFF"/>
                </a:solidFill>
                <a:latin typeface="UD Digi Kyokasho NK-R" panose="02020400000000000000" pitchFamily="18" charset="-128"/>
                <a:ea typeface="UD Digi Kyokasho NK-R" panose="02020400000000000000" pitchFamily="18" charset="-128"/>
              </a:rPr>
              <a:t>何偉齊 信箱</a:t>
            </a:r>
            <a:r>
              <a:rPr lang="en-US" altLang="zh-TW" dirty="0">
                <a:solidFill>
                  <a:srgbClr val="FFFFFF"/>
                </a:solidFill>
                <a:latin typeface="UD Digi Kyokasho NK-R" panose="02020400000000000000" pitchFamily="18" charset="-128"/>
                <a:ea typeface="UD Digi Kyokasho NK-R" panose="02020400000000000000" pitchFamily="18" charset="-128"/>
              </a:rPr>
              <a:t>:s0976355002@gmail.com</a:t>
            </a:r>
          </a:p>
          <a:p>
            <a:endParaRPr lang="zh-TW" altLang="en-US" dirty="0">
              <a:solidFill>
                <a:srgbClr val="FFFFFF"/>
              </a:solidFill>
            </a:endParaRPr>
          </a:p>
        </p:txBody>
      </p:sp>
    </p:spTree>
    <p:extLst>
      <p:ext uri="{BB962C8B-B14F-4D97-AF65-F5344CB8AC3E}">
        <p14:creationId xmlns:p14="http://schemas.microsoft.com/office/powerpoint/2010/main" val="1775170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045BF01-625E-4022-91E5-488DB3FCB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0658"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schemeClr>
              </a:solidFill>
            </a:endParaRPr>
          </a:p>
        </p:txBody>
      </p:sp>
      <p:sp>
        <p:nvSpPr>
          <p:cNvPr id="2" name="標題 1">
            <a:extLst>
              <a:ext uri="{FF2B5EF4-FFF2-40B4-BE49-F238E27FC236}">
                <a16:creationId xmlns:a16="http://schemas.microsoft.com/office/drawing/2014/main" id="{3BFCC4E1-F01E-F031-8B6D-4759198E373B}"/>
              </a:ext>
            </a:extLst>
          </p:cNvPr>
          <p:cNvSpPr>
            <a:spLocks noGrp="1"/>
          </p:cNvSpPr>
          <p:nvPr>
            <p:ph type="title"/>
          </p:nvPr>
        </p:nvSpPr>
        <p:spPr>
          <a:xfrm>
            <a:off x="475488" y="2745736"/>
            <a:ext cx="3703320" cy="1366528"/>
          </a:xfrm>
          <a:solidFill>
            <a:schemeClr val="tx1">
              <a:alpha val="50000"/>
            </a:schemeClr>
          </a:solidFill>
          <a:ln w="25400" cap="sq" cmpd="sng">
            <a:solidFill>
              <a:schemeClr val="bg1"/>
            </a:solidFill>
            <a:miter lim="800000"/>
          </a:ln>
        </p:spPr>
        <p:txBody>
          <a:bodyPr vert="horz" lIns="91440" tIns="45720" rIns="91440" bIns="45720" rtlCol="0" anchor="ctr">
            <a:normAutofit/>
          </a:bodyPr>
          <a:lstStyle/>
          <a:p>
            <a:pPr algn="ctr"/>
            <a:r>
              <a:rPr lang="zh-TW" altLang="en-US" sz="3200" kern="1200">
                <a:solidFill>
                  <a:schemeClr val="bg1"/>
                </a:solidFill>
                <a:latin typeface="+mj-lt"/>
                <a:ea typeface="+mj-ea"/>
                <a:cs typeface="+mj-cs"/>
              </a:rPr>
              <a:t>摘要</a:t>
            </a:r>
          </a:p>
        </p:txBody>
      </p:sp>
      <p:sp useBgFill="1">
        <p:nvSpPr>
          <p:cNvPr id="13" name="Rectangle 12">
            <a:extLst>
              <a:ext uri="{FF2B5EF4-FFF2-40B4-BE49-F238E27FC236}">
                <a16:creationId xmlns:a16="http://schemas.microsoft.com/office/drawing/2014/main" id="{0E442549-290E-4B7E-892E-F2DB911DD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7" y="-2"/>
            <a:ext cx="753770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內容版面配置區 2">
            <a:extLst>
              <a:ext uri="{FF2B5EF4-FFF2-40B4-BE49-F238E27FC236}">
                <a16:creationId xmlns:a16="http://schemas.microsoft.com/office/drawing/2014/main" id="{F4C276FC-1911-6B12-94CC-A0B6A7193940}"/>
              </a:ext>
            </a:extLst>
          </p:cNvPr>
          <p:cNvSpPr>
            <a:spLocks noGrp="1"/>
          </p:cNvSpPr>
          <p:nvPr>
            <p:ph idx="1"/>
          </p:nvPr>
        </p:nvSpPr>
        <p:spPr>
          <a:xfrm>
            <a:off x="5294377" y="640080"/>
            <a:ext cx="6049953" cy="2523854"/>
          </a:xfrm>
        </p:spPr>
        <p:txBody>
          <a:bodyPr vert="horz" lIns="91440" tIns="45720" rIns="91440" bIns="45720" rtlCol="0" anchor="b">
            <a:normAutofit/>
          </a:bodyPr>
          <a:lstStyle/>
          <a:p>
            <a:endParaRPr lang="en-US" altLang="zh-TW" sz="2000"/>
          </a:p>
          <a:p>
            <a:endParaRPr lang="en-US" altLang="zh-TW" sz="2000"/>
          </a:p>
        </p:txBody>
      </p:sp>
      <p:sp>
        <p:nvSpPr>
          <p:cNvPr id="6" name="文字方塊 5">
            <a:extLst>
              <a:ext uri="{FF2B5EF4-FFF2-40B4-BE49-F238E27FC236}">
                <a16:creationId xmlns:a16="http://schemas.microsoft.com/office/drawing/2014/main" id="{C8A283AC-6B6E-30A9-2230-3CB51501EE6A}"/>
              </a:ext>
            </a:extLst>
          </p:cNvPr>
          <p:cNvSpPr txBox="1"/>
          <p:nvPr/>
        </p:nvSpPr>
        <p:spPr>
          <a:xfrm>
            <a:off x="4548682" y="232291"/>
            <a:ext cx="7541341" cy="6762749"/>
          </a:xfrm>
          <a:prstGeom prst="rect">
            <a:avLst/>
          </a:prstGeom>
        </p:spPr>
        <p:txBody>
          <a:bodyPr vert="horz" lIns="91440" tIns="45720" rIns="91440" bIns="45720" rtlCol="0">
            <a:normAutofit/>
          </a:bodyPr>
          <a:lstStyle/>
          <a:p>
            <a:pPr marL="342900" indent="-228600">
              <a:lnSpc>
                <a:spcPct val="90000"/>
              </a:lnSpc>
              <a:spcAft>
                <a:spcPts val="600"/>
              </a:spcAft>
              <a:buFont typeface="Arial" panose="020B0604020202020204" pitchFamily="34" charset="0"/>
              <a:buChar char="•"/>
            </a:pPr>
            <a:r>
              <a:rPr lang="zh-TW" altLang="en-US" sz="2200" dirty="0"/>
              <a:t>目標：</a:t>
            </a:r>
          </a:p>
          <a:p>
            <a:pPr marL="342900" indent="-228600">
              <a:lnSpc>
                <a:spcPct val="90000"/>
              </a:lnSpc>
              <a:spcAft>
                <a:spcPts val="600"/>
              </a:spcAft>
              <a:buFont typeface="Arial" panose="020B0604020202020204" pitchFamily="34" charset="0"/>
              <a:buChar char="•"/>
            </a:pPr>
            <a:r>
              <a:rPr lang="zh-TW" altLang="en-US" sz="2200" dirty="0"/>
              <a:t>將未來技術融入我們的生活：蘋果的目標是將未來技術無縫地融入我們的日常生活。這包括擴展現實、增強現實、人工智慧、自動駕駛等領域的應用。</a:t>
            </a:r>
            <a:endParaRPr lang="en-US" altLang="zh-TW" sz="2200" dirty="0"/>
          </a:p>
          <a:p>
            <a:pPr marL="342900" indent="-228600">
              <a:lnSpc>
                <a:spcPct val="90000"/>
              </a:lnSpc>
              <a:spcAft>
                <a:spcPts val="600"/>
              </a:spcAft>
              <a:buFont typeface="Arial" panose="020B0604020202020204" pitchFamily="34" charset="0"/>
              <a:buChar char="•"/>
            </a:pPr>
            <a:r>
              <a:rPr lang="zh-TW" altLang="en-US" sz="2200" dirty="0"/>
              <a:t>創造智能體驗：</a:t>
            </a:r>
            <a:r>
              <a:rPr lang="en-US" altLang="zh-TW" sz="2200" dirty="0"/>
              <a:t>iPhone 15</a:t>
            </a:r>
            <a:r>
              <a:rPr lang="zh-TW" altLang="en-US" sz="2200" dirty="0"/>
              <a:t>的目標是為用戶提供更智能、更個性化的使用體驗，使他們能夠更好地理解和應對世界的挑戰。</a:t>
            </a:r>
          </a:p>
          <a:p>
            <a:pPr marL="342900" indent="-228600">
              <a:lnSpc>
                <a:spcPct val="90000"/>
              </a:lnSpc>
              <a:spcAft>
                <a:spcPts val="600"/>
              </a:spcAft>
              <a:buFont typeface="Arial" panose="020B0604020202020204" pitchFamily="34" charset="0"/>
              <a:buChar char="•"/>
            </a:pPr>
            <a:r>
              <a:rPr lang="zh-TW" altLang="en-US" sz="2200" dirty="0"/>
              <a:t>理念：</a:t>
            </a:r>
          </a:p>
          <a:p>
            <a:pPr marL="342900" indent="-228600">
              <a:lnSpc>
                <a:spcPct val="90000"/>
              </a:lnSpc>
              <a:spcAft>
                <a:spcPts val="600"/>
              </a:spcAft>
              <a:buFont typeface="Arial" panose="020B0604020202020204" pitchFamily="34" charset="0"/>
              <a:buChar char="•"/>
            </a:pPr>
            <a:r>
              <a:rPr lang="en-US" altLang="zh-TW" sz="2200" dirty="0"/>
              <a:t>iPhone 15</a:t>
            </a:r>
            <a:r>
              <a:rPr lang="zh-TW" altLang="en-US" sz="2200" dirty="0"/>
              <a:t>的理念是以人們的需求為中心。它將強調人機交互的重要性，並致力於提供優質的用戶體驗。</a:t>
            </a:r>
            <a:endParaRPr lang="en-US" altLang="zh-TW" sz="2200" dirty="0"/>
          </a:p>
          <a:p>
            <a:pPr marL="342900" indent="-228600">
              <a:lnSpc>
                <a:spcPct val="90000"/>
              </a:lnSpc>
              <a:spcAft>
                <a:spcPts val="600"/>
              </a:spcAft>
              <a:buFont typeface="Arial" panose="020B0604020202020204" pitchFamily="34" charset="0"/>
              <a:buChar char="•"/>
            </a:pPr>
            <a:endParaRPr lang="en-US" altLang="zh-TW" sz="2200" dirty="0"/>
          </a:p>
          <a:p>
            <a:pPr marL="342900" indent="-228600">
              <a:lnSpc>
                <a:spcPct val="90000"/>
              </a:lnSpc>
              <a:spcAft>
                <a:spcPts val="600"/>
              </a:spcAft>
              <a:buFont typeface="Arial" panose="020B0604020202020204" pitchFamily="34" charset="0"/>
              <a:buChar char="•"/>
            </a:pPr>
            <a:r>
              <a:rPr lang="zh-TW" altLang="en-US" sz="2200" dirty="0"/>
              <a:t>理念</a:t>
            </a:r>
            <a:r>
              <a:rPr lang="en-US" altLang="zh-TW" sz="2200" dirty="0"/>
              <a:t>:</a:t>
            </a:r>
          </a:p>
          <a:p>
            <a:pPr marL="342900" indent="-228600">
              <a:lnSpc>
                <a:spcPct val="90000"/>
              </a:lnSpc>
              <a:spcAft>
                <a:spcPts val="600"/>
              </a:spcAft>
              <a:buFont typeface="Arial" panose="020B0604020202020204" pitchFamily="34" charset="0"/>
              <a:buChar char="•"/>
            </a:pPr>
            <a:r>
              <a:rPr lang="zh-TW" altLang="en-US" sz="2200" dirty="0"/>
              <a:t>融入日常生活：</a:t>
            </a:r>
            <a:r>
              <a:rPr lang="en-US" altLang="zh-TW" sz="2200" dirty="0"/>
              <a:t>iPhone 15</a:t>
            </a:r>
            <a:r>
              <a:rPr lang="zh-TW" altLang="en-US" sz="2200" dirty="0"/>
              <a:t>將不僅僅是一個設備，它將成為我們日常生活的一部分，幫助我們更好地工作、學習、娛樂和社交。</a:t>
            </a:r>
          </a:p>
          <a:p>
            <a:pPr marL="342900" indent="-228600">
              <a:lnSpc>
                <a:spcPct val="90000"/>
              </a:lnSpc>
              <a:spcAft>
                <a:spcPts val="600"/>
              </a:spcAft>
              <a:buFont typeface="Arial" panose="020B0604020202020204" pitchFamily="34" charset="0"/>
              <a:buChar char="•"/>
            </a:pPr>
            <a:r>
              <a:rPr lang="zh-TW" altLang="en-US" sz="2200" dirty="0"/>
              <a:t>開放平台：蘋果將鼓勵開發者利用</a:t>
            </a:r>
            <a:r>
              <a:rPr lang="en-US" altLang="zh-TW" sz="2200" dirty="0"/>
              <a:t>iPhone 15</a:t>
            </a:r>
            <a:r>
              <a:rPr lang="zh-TW" altLang="en-US" sz="2200" dirty="0"/>
              <a:t>的功能創建創新的應用程序，擴展其應用領域。</a:t>
            </a:r>
            <a:endParaRPr lang="en-US" altLang="zh-TW" sz="2200" dirty="0"/>
          </a:p>
          <a:p>
            <a:pPr indent="-228600">
              <a:lnSpc>
                <a:spcPct val="90000"/>
              </a:lnSpc>
              <a:spcAft>
                <a:spcPts val="600"/>
              </a:spcAft>
              <a:buFont typeface="Arial" panose="020B0604020202020204" pitchFamily="34" charset="0"/>
              <a:buChar char="•"/>
            </a:pPr>
            <a:endParaRPr lang="en-US" altLang="zh-TW" sz="800" dirty="0"/>
          </a:p>
        </p:txBody>
      </p:sp>
      <p:sp>
        <p:nvSpPr>
          <p:cNvPr id="5" name="文字方塊 4">
            <a:extLst>
              <a:ext uri="{FF2B5EF4-FFF2-40B4-BE49-F238E27FC236}">
                <a16:creationId xmlns:a16="http://schemas.microsoft.com/office/drawing/2014/main" id="{FF03F32E-7150-DD88-C222-A03E74B23490}"/>
              </a:ext>
            </a:extLst>
          </p:cNvPr>
          <p:cNvSpPr txBox="1"/>
          <p:nvPr/>
        </p:nvSpPr>
        <p:spPr>
          <a:xfrm>
            <a:off x="3047281" y="3244334"/>
            <a:ext cx="6094562" cy="369332"/>
          </a:xfrm>
          <a:prstGeom prst="rect">
            <a:avLst/>
          </a:prstGeom>
          <a:noFill/>
        </p:spPr>
        <p:txBody>
          <a:bodyPr wrap="square">
            <a:spAutoFit/>
          </a:bodyPr>
          <a:lstStyle/>
          <a:p>
            <a:endParaRPr lang="zh-TW" altLang="en-US" dirty="0"/>
          </a:p>
        </p:txBody>
      </p:sp>
    </p:spTree>
    <p:extLst>
      <p:ext uri="{BB962C8B-B14F-4D97-AF65-F5344CB8AC3E}">
        <p14:creationId xmlns:p14="http://schemas.microsoft.com/office/powerpoint/2010/main" val="238586582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9D7ADF-0021-0B9C-C924-2CECAF8CA5DB}"/>
              </a:ext>
            </a:extLst>
          </p:cNvPr>
          <p:cNvSpPr>
            <a:spLocks noGrp="1"/>
          </p:cNvSpPr>
          <p:nvPr>
            <p:ph type="title"/>
          </p:nvPr>
        </p:nvSpPr>
        <p:spPr>
          <a:xfrm>
            <a:off x="5830457" y="985636"/>
            <a:ext cx="5444382" cy="1402470"/>
          </a:xfrm>
        </p:spPr>
        <p:txBody>
          <a:bodyPr anchor="t">
            <a:normAutofit/>
          </a:bodyPr>
          <a:lstStyle/>
          <a:p>
            <a:r>
              <a:rPr lang="zh-TW" altLang="en-US" sz="3200" dirty="0">
                <a:latin typeface="UD Digi Kyokasho NK-R" panose="02020400000000000000" pitchFamily="18" charset="-128"/>
                <a:ea typeface="UD Digi Kyokasho NK-R" panose="02020400000000000000" pitchFamily="18" charset="-128"/>
              </a:rPr>
              <a:t>摘要</a:t>
            </a:r>
          </a:p>
        </p:txBody>
      </p:sp>
      <p:pic>
        <p:nvPicPr>
          <p:cNvPr id="1026" name="Picture 2" descr="In this contemporary artwork, we see an iPhone at the center of a vibrant and diverse community. The iPhone serves as a catalyst for positive change, bringing people together and enhancing their lives in various ways. The device is portrayed as a hub of connectivity, with individuals using it for purposes that uplift and empower them. People are engaged in activities such as online learning, remote work, staying connected with loved ones, and participating in charitable initi。4 的影像 2">
            <a:extLst>
              <a:ext uri="{FF2B5EF4-FFF2-40B4-BE49-F238E27FC236}">
                <a16:creationId xmlns:a16="http://schemas.microsoft.com/office/drawing/2014/main" id="{D4992081-259E-B723-AD45-86741E9A15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436" r="14451" b="-2"/>
          <a:stretch/>
        </p:blipFill>
        <p:spPr bwMode="auto">
          <a:xfrm>
            <a:off x="-1" y="10"/>
            <a:ext cx="515117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1031" name="Straight Connector 1030">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內容版面配置區 2">
            <a:extLst>
              <a:ext uri="{FF2B5EF4-FFF2-40B4-BE49-F238E27FC236}">
                <a16:creationId xmlns:a16="http://schemas.microsoft.com/office/drawing/2014/main" id="{A4483673-B3DD-3A95-1F7A-3F331134AD6A}"/>
              </a:ext>
            </a:extLst>
          </p:cNvPr>
          <p:cNvSpPr>
            <a:spLocks noGrp="1"/>
          </p:cNvSpPr>
          <p:nvPr>
            <p:ph idx="1"/>
          </p:nvPr>
        </p:nvSpPr>
        <p:spPr>
          <a:xfrm>
            <a:off x="5372100" y="1619250"/>
            <a:ext cx="6524625" cy="5076825"/>
          </a:xfrm>
        </p:spPr>
        <p:txBody>
          <a:bodyPr>
            <a:normAutofit/>
          </a:bodyPr>
          <a:lstStyle/>
          <a:p>
            <a:r>
              <a:rPr lang="zh-TW" altLang="en-US" sz="2400" dirty="0">
                <a:latin typeface="UD Digi Kyokasho NK-R" panose="02020400000000000000" pitchFamily="18" charset="-128"/>
                <a:ea typeface="UD Digi Kyokasho NK-R" panose="02020400000000000000" pitchFamily="18" charset="-128"/>
              </a:rPr>
              <a:t>預期的影響：</a:t>
            </a:r>
          </a:p>
          <a:p>
            <a:r>
              <a:rPr lang="zh-TW" altLang="en-US" sz="2400" dirty="0">
                <a:latin typeface="UD Digi Kyokasho NK-R" panose="02020400000000000000" pitchFamily="18" charset="-128"/>
                <a:ea typeface="UD Digi Kyokasho NK-R" panose="02020400000000000000" pitchFamily="18" charset="-128"/>
              </a:rPr>
              <a:t>改變生活方式：</a:t>
            </a:r>
            <a:r>
              <a:rPr lang="en-US" altLang="zh-TW" sz="2400" dirty="0">
                <a:latin typeface="UD Digi Kyokasho NK-R" panose="02020400000000000000" pitchFamily="18" charset="-128"/>
                <a:ea typeface="UD Digi Kyokasho NK-R" panose="02020400000000000000" pitchFamily="18" charset="-128"/>
              </a:rPr>
              <a:t>iPhone 15</a:t>
            </a:r>
            <a:r>
              <a:rPr lang="zh-TW" altLang="en-US" sz="2400" dirty="0">
                <a:latin typeface="UD Digi Kyokasho NK-R" panose="02020400000000000000" pitchFamily="18" charset="-128"/>
                <a:ea typeface="UD Digi Kyokasho NK-R" panose="02020400000000000000" pitchFamily="18" charset="-128"/>
              </a:rPr>
              <a:t>將進一步改變人們的生活方式，使他們能夠更智能地處理工作、學習和娛樂。</a:t>
            </a:r>
          </a:p>
          <a:p>
            <a:r>
              <a:rPr lang="zh-TW" altLang="en-US" sz="2400" dirty="0">
                <a:latin typeface="UD Digi Kyokasho NK-R" panose="02020400000000000000" pitchFamily="18" charset="-128"/>
                <a:ea typeface="UD Digi Kyokasho NK-R" panose="02020400000000000000" pitchFamily="18" charset="-128"/>
              </a:rPr>
              <a:t>加強互聯性：這款手機將提高人們之間的互聯性，使他們更容易連接並分享信息。</a:t>
            </a:r>
          </a:p>
          <a:p>
            <a:r>
              <a:rPr lang="zh-TW" altLang="en-US" sz="2400" dirty="0">
                <a:latin typeface="UD Digi Kyokasho NK-R" panose="02020400000000000000" pitchFamily="18" charset="-128"/>
                <a:ea typeface="UD Digi Kyokasho NK-R" panose="02020400000000000000" pitchFamily="18" charset="-128"/>
              </a:rPr>
              <a:t>智能化行業：</a:t>
            </a:r>
            <a:r>
              <a:rPr lang="en-US" altLang="zh-TW" sz="2400" dirty="0">
                <a:latin typeface="UD Digi Kyokasho NK-R" panose="02020400000000000000" pitchFamily="18" charset="-128"/>
                <a:ea typeface="UD Digi Kyokasho NK-R" panose="02020400000000000000" pitchFamily="18" charset="-128"/>
              </a:rPr>
              <a:t>iPhone 15</a:t>
            </a:r>
            <a:r>
              <a:rPr lang="zh-TW" altLang="en-US" sz="2400" dirty="0">
                <a:latin typeface="UD Digi Kyokasho NK-R" panose="02020400000000000000" pitchFamily="18" charset="-128"/>
                <a:ea typeface="UD Digi Kyokasho NK-R" panose="02020400000000000000" pitchFamily="18" charset="-128"/>
              </a:rPr>
              <a:t>將影響多個行業，包括醫療保健、教育、汽車、零售和更多領域，為這些行業帶來更多創新和效率。</a:t>
            </a:r>
          </a:p>
          <a:p>
            <a:r>
              <a:rPr lang="zh-TW" altLang="en-US" sz="2400" dirty="0">
                <a:latin typeface="UD Digi Kyokasho NK-R" panose="02020400000000000000" pitchFamily="18" charset="-128"/>
                <a:ea typeface="UD Digi Kyokasho NK-R" panose="02020400000000000000" pitchFamily="18" charset="-128"/>
              </a:rPr>
              <a:t>總之，</a:t>
            </a:r>
            <a:r>
              <a:rPr lang="en-US" altLang="zh-TW" sz="2400" dirty="0">
                <a:latin typeface="UD Digi Kyokasho NK-R" panose="02020400000000000000" pitchFamily="18" charset="-128"/>
                <a:ea typeface="UD Digi Kyokasho NK-R" panose="02020400000000000000" pitchFamily="18" charset="-128"/>
              </a:rPr>
              <a:t>iPhone 15</a:t>
            </a:r>
            <a:r>
              <a:rPr lang="zh-TW" altLang="en-US" sz="2400" dirty="0">
                <a:latin typeface="UD Digi Kyokasho NK-R" panose="02020400000000000000" pitchFamily="18" charset="-128"/>
                <a:ea typeface="UD Digi Kyokasho NK-R" panose="02020400000000000000" pitchFamily="18" charset="-128"/>
              </a:rPr>
              <a:t>的文案主題、目標、理念和預期的影響將使我們看到一個更加智能和連接的世界，它將繼續改變我們的生活方式並推動科技的前沿。</a:t>
            </a:r>
          </a:p>
          <a:p>
            <a:endParaRPr lang="zh-TW" altLang="en-US" sz="1700" dirty="0"/>
          </a:p>
        </p:txBody>
      </p:sp>
    </p:spTree>
    <p:extLst>
      <p:ext uri="{BB962C8B-B14F-4D97-AF65-F5344CB8AC3E}">
        <p14:creationId xmlns:p14="http://schemas.microsoft.com/office/powerpoint/2010/main" val="44222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標題 1">
            <a:extLst>
              <a:ext uri="{FF2B5EF4-FFF2-40B4-BE49-F238E27FC236}">
                <a16:creationId xmlns:a16="http://schemas.microsoft.com/office/drawing/2014/main" id="{9CC1E205-5B3A-6396-992F-774B4328DC5C}"/>
              </a:ext>
            </a:extLst>
          </p:cNvPr>
          <p:cNvSpPr>
            <a:spLocks noGrp="1"/>
          </p:cNvSpPr>
          <p:nvPr>
            <p:ph type="title"/>
          </p:nvPr>
        </p:nvSpPr>
        <p:spPr>
          <a:xfrm>
            <a:off x="804672" y="1412489"/>
            <a:ext cx="2871095" cy="2127124"/>
          </a:xfrm>
        </p:spPr>
        <p:txBody>
          <a:bodyPr vert="horz" lIns="91440" tIns="45720" rIns="91440" bIns="45720" rtlCol="0" anchor="t">
            <a:normAutofit/>
          </a:bodyPr>
          <a:lstStyle/>
          <a:p>
            <a:r>
              <a:rPr lang="zh-TW" altLang="en-US" sz="3600" kern="1200" dirty="0">
                <a:solidFill>
                  <a:schemeClr val="bg1"/>
                </a:solidFill>
                <a:latin typeface="UD Digi Kyokasho NK-R" panose="02020400000000000000" pitchFamily="18" charset="-128"/>
                <a:ea typeface="UD Digi Kyokasho NK-R" panose="02020400000000000000" pitchFamily="18" charset="-128"/>
              </a:rPr>
              <a:t>目錄</a:t>
            </a:r>
          </a:p>
        </p:txBody>
      </p:sp>
      <p:sp>
        <p:nvSpPr>
          <p:cNvPr id="3" name="內容版面配置區 2">
            <a:extLst>
              <a:ext uri="{FF2B5EF4-FFF2-40B4-BE49-F238E27FC236}">
                <a16:creationId xmlns:a16="http://schemas.microsoft.com/office/drawing/2014/main" id="{28A06948-5921-952E-DA6D-3A9A853F646D}"/>
              </a:ext>
            </a:extLst>
          </p:cNvPr>
          <p:cNvSpPr>
            <a:spLocks noGrp="1"/>
          </p:cNvSpPr>
          <p:nvPr>
            <p:ph idx="1"/>
          </p:nvPr>
        </p:nvSpPr>
        <p:spPr>
          <a:xfrm>
            <a:off x="4530003" y="47625"/>
            <a:ext cx="3812929" cy="6762750"/>
          </a:xfrm>
        </p:spPr>
        <p:txBody>
          <a:bodyPr vert="horz" lIns="91440" tIns="45720" rIns="91440" bIns="45720" rtlCol="0">
            <a:normAutofit/>
          </a:bodyPr>
          <a:lstStyle/>
          <a:p>
            <a:pPr marL="0"/>
            <a:r>
              <a:rPr lang="en-US" altLang="zh-TW" sz="1700" dirty="0"/>
              <a:t>I.</a:t>
            </a:r>
            <a:r>
              <a:rPr lang="zh-TW" altLang="en-US" sz="1700" dirty="0"/>
              <a:t>引言</a:t>
            </a:r>
          </a:p>
          <a:p>
            <a:pPr marL="0"/>
            <a:r>
              <a:rPr lang="en-US" altLang="zh-TW" sz="1700" dirty="0"/>
              <a:t>A. </a:t>
            </a:r>
            <a:r>
              <a:rPr lang="zh-TW" altLang="en-US" sz="1700" dirty="0"/>
              <a:t>引出</a:t>
            </a:r>
            <a:r>
              <a:rPr lang="en-US" altLang="zh-TW" sz="1700" dirty="0"/>
              <a:t>iPhone 15</a:t>
            </a:r>
            <a:r>
              <a:rPr lang="zh-TW" altLang="en-US" sz="1700" dirty="0"/>
              <a:t>的推出</a:t>
            </a:r>
          </a:p>
          <a:p>
            <a:pPr marL="0"/>
            <a:r>
              <a:rPr lang="en-US" altLang="zh-TW" sz="1700" dirty="0"/>
              <a:t>B. </a:t>
            </a:r>
            <a:r>
              <a:rPr lang="zh-TW" altLang="en-US" sz="1700" dirty="0"/>
              <a:t>引入主題：「超越現實」</a:t>
            </a:r>
          </a:p>
          <a:p>
            <a:pPr marL="0"/>
            <a:endParaRPr lang="en-US" altLang="zh-TW" sz="1700" dirty="0"/>
          </a:p>
          <a:p>
            <a:pPr marL="0"/>
            <a:r>
              <a:rPr lang="en-US" altLang="zh-TW" sz="1700" dirty="0"/>
              <a:t>II. </a:t>
            </a:r>
            <a:r>
              <a:rPr lang="zh-TW" altLang="en-US" sz="1700" dirty="0"/>
              <a:t>背景</a:t>
            </a:r>
          </a:p>
          <a:p>
            <a:pPr marL="0"/>
            <a:r>
              <a:rPr lang="en-US" altLang="zh-TW" sz="1700" dirty="0"/>
              <a:t>A. </a:t>
            </a:r>
            <a:r>
              <a:rPr lang="zh-TW" altLang="en-US" sz="1700" dirty="0"/>
              <a:t>蘋果公司的創新歷史</a:t>
            </a:r>
          </a:p>
          <a:p>
            <a:pPr marL="0"/>
            <a:r>
              <a:rPr lang="en-US" altLang="zh-TW" sz="1700" dirty="0"/>
              <a:t>B. </a:t>
            </a:r>
            <a:r>
              <a:rPr lang="zh-TW" altLang="en-US" sz="1700" dirty="0"/>
              <a:t>先前</a:t>
            </a:r>
            <a:r>
              <a:rPr lang="en-US" altLang="zh-TW" sz="1700" dirty="0"/>
              <a:t>iPhone</a:t>
            </a:r>
            <a:r>
              <a:rPr lang="zh-TW" altLang="en-US" sz="1700" dirty="0"/>
              <a:t>版本的成功</a:t>
            </a:r>
          </a:p>
          <a:p>
            <a:pPr marL="0"/>
            <a:endParaRPr lang="en-US" altLang="zh-TW" sz="1700" dirty="0"/>
          </a:p>
          <a:p>
            <a:pPr marL="0"/>
            <a:r>
              <a:rPr lang="en-US" altLang="zh-TW" sz="1700" dirty="0"/>
              <a:t>III. </a:t>
            </a:r>
            <a:r>
              <a:rPr lang="zh-TW" altLang="en-US" sz="1700" dirty="0"/>
              <a:t>主題闡述</a:t>
            </a:r>
          </a:p>
          <a:p>
            <a:pPr marL="0"/>
            <a:r>
              <a:rPr lang="en-US" altLang="zh-TW" sz="1700" dirty="0"/>
              <a:t>A. </a:t>
            </a:r>
            <a:r>
              <a:rPr lang="zh-TW" altLang="en-US" sz="1700" dirty="0"/>
              <a:t>主題：「超越現實」的涵義</a:t>
            </a:r>
          </a:p>
          <a:p>
            <a:pPr marL="0"/>
            <a:r>
              <a:rPr lang="en-US" altLang="zh-TW" sz="1700" dirty="0"/>
              <a:t>B. </a:t>
            </a:r>
            <a:r>
              <a:rPr lang="zh-TW" altLang="en-US" sz="1700" dirty="0"/>
              <a:t>目標：繼續革新、未來技術融入、創造智能體驗</a:t>
            </a:r>
          </a:p>
          <a:p>
            <a:pPr marL="0"/>
            <a:r>
              <a:rPr lang="en-US" altLang="zh-TW" sz="1700" dirty="0"/>
              <a:t>C. </a:t>
            </a:r>
            <a:r>
              <a:rPr lang="zh-TW" altLang="en-US" sz="1700" dirty="0"/>
              <a:t>理念：以人們的需求為中心</a:t>
            </a:r>
          </a:p>
          <a:p>
            <a:pPr marL="0"/>
            <a:endParaRPr lang="en-US" altLang="zh-TW" sz="1700" dirty="0"/>
          </a:p>
          <a:p>
            <a:pPr marL="0"/>
            <a:r>
              <a:rPr lang="en-US" altLang="zh-TW" sz="1700" dirty="0"/>
              <a:t>IV. </a:t>
            </a:r>
            <a:r>
              <a:rPr lang="zh-TW" altLang="en-US" sz="1700" dirty="0"/>
              <a:t>預期的影響</a:t>
            </a:r>
          </a:p>
          <a:p>
            <a:pPr marL="0"/>
            <a:r>
              <a:rPr lang="en-US" altLang="zh-TW" sz="1700" dirty="0"/>
              <a:t>A. </a:t>
            </a:r>
            <a:r>
              <a:rPr lang="zh-TW" altLang="en-US" sz="1700" dirty="0"/>
              <a:t>改變生活方式</a:t>
            </a:r>
          </a:p>
          <a:p>
            <a:pPr marL="0"/>
            <a:r>
              <a:rPr lang="en-US" altLang="zh-TW" sz="1700" dirty="0"/>
              <a:t>B. </a:t>
            </a:r>
            <a:r>
              <a:rPr lang="zh-TW" altLang="en-US" sz="1700" dirty="0"/>
              <a:t>加強互聯性</a:t>
            </a:r>
          </a:p>
          <a:p>
            <a:pPr marL="0"/>
            <a:r>
              <a:rPr lang="en-US" altLang="zh-TW" sz="1700" dirty="0"/>
              <a:t>C. </a:t>
            </a:r>
            <a:r>
              <a:rPr lang="zh-TW" altLang="en-US" sz="1700" dirty="0"/>
              <a:t>智能化行業</a:t>
            </a:r>
          </a:p>
          <a:p>
            <a:pPr marL="0"/>
            <a:r>
              <a:rPr lang="en-US" altLang="zh-TW" sz="1700" dirty="0"/>
              <a:t>D. </a:t>
            </a:r>
            <a:r>
              <a:rPr lang="zh-TW" altLang="en-US" sz="1700" dirty="0"/>
              <a:t>未來展望</a:t>
            </a:r>
          </a:p>
          <a:p>
            <a:pPr marL="0"/>
            <a:endParaRPr lang="en-US" altLang="zh-TW" sz="800" dirty="0"/>
          </a:p>
          <a:p>
            <a:endParaRPr lang="en-US" altLang="zh-TW" sz="800" dirty="0"/>
          </a:p>
        </p:txBody>
      </p:sp>
      <p:sp>
        <p:nvSpPr>
          <p:cNvPr id="4" name="文字方塊 3">
            <a:extLst>
              <a:ext uri="{FF2B5EF4-FFF2-40B4-BE49-F238E27FC236}">
                <a16:creationId xmlns:a16="http://schemas.microsoft.com/office/drawing/2014/main" id="{756C7419-F69B-425A-3D3C-312E46E2AA84}"/>
              </a:ext>
            </a:extLst>
          </p:cNvPr>
          <p:cNvSpPr txBox="1"/>
          <p:nvPr/>
        </p:nvSpPr>
        <p:spPr>
          <a:xfrm>
            <a:off x="8258175" y="342899"/>
            <a:ext cx="3812928" cy="6762749"/>
          </a:xfrm>
          <a:prstGeom prst="rect">
            <a:avLst/>
          </a:prstGeom>
        </p:spPr>
        <p:txBody>
          <a:bodyPr vert="horz" lIns="91440" tIns="45720" rIns="91440" bIns="45720" rtlCol="0">
            <a:normAutofit/>
          </a:bodyPr>
          <a:lstStyle/>
          <a:p>
            <a:pPr marL="0" indent="-228600">
              <a:lnSpc>
                <a:spcPct val="90000"/>
              </a:lnSpc>
              <a:spcAft>
                <a:spcPts val="600"/>
              </a:spcAft>
              <a:buFont typeface="Arial" panose="020B0604020202020204" pitchFamily="34" charset="0"/>
              <a:buChar char="•"/>
            </a:pPr>
            <a:r>
              <a:rPr lang="en-US" altLang="zh-TW" dirty="0"/>
              <a:t>V. </a:t>
            </a:r>
            <a:r>
              <a:rPr lang="zh-TW" altLang="en-US" dirty="0"/>
              <a:t>技術和功能</a:t>
            </a:r>
          </a:p>
          <a:p>
            <a:pPr marL="0" indent="-228600">
              <a:lnSpc>
                <a:spcPct val="90000"/>
              </a:lnSpc>
              <a:spcAft>
                <a:spcPts val="600"/>
              </a:spcAft>
              <a:buFont typeface="Arial" panose="020B0604020202020204" pitchFamily="34" charset="0"/>
              <a:buChar char="•"/>
            </a:pPr>
            <a:r>
              <a:rPr lang="en-US" altLang="zh-TW" dirty="0"/>
              <a:t>A. </a:t>
            </a:r>
            <a:r>
              <a:rPr lang="zh-TW" altLang="en-US" dirty="0"/>
              <a:t>新技術概述</a:t>
            </a:r>
          </a:p>
          <a:p>
            <a:pPr marL="0" indent="-228600">
              <a:lnSpc>
                <a:spcPct val="90000"/>
              </a:lnSpc>
              <a:spcAft>
                <a:spcPts val="600"/>
              </a:spcAft>
              <a:buFont typeface="Arial" panose="020B0604020202020204" pitchFamily="34" charset="0"/>
              <a:buChar char="•"/>
            </a:pPr>
            <a:r>
              <a:rPr lang="en-US" altLang="zh-TW" dirty="0"/>
              <a:t>B. </a:t>
            </a:r>
            <a:r>
              <a:rPr lang="zh-TW" altLang="en-US" dirty="0"/>
              <a:t>關鍵功能的詳細介紹</a:t>
            </a:r>
          </a:p>
          <a:p>
            <a:pPr indent="-228600">
              <a:lnSpc>
                <a:spcPct val="90000"/>
              </a:lnSpc>
              <a:spcAft>
                <a:spcPts val="600"/>
              </a:spcAft>
              <a:buFont typeface="Arial" panose="020B0604020202020204" pitchFamily="34" charset="0"/>
              <a:buChar char="•"/>
            </a:pPr>
            <a:endParaRPr lang="en-US" altLang="zh-TW" dirty="0"/>
          </a:p>
          <a:p>
            <a:pPr indent="-228600">
              <a:lnSpc>
                <a:spcPct val="90000"/>
              </a:lnSpc>
              <a:spcAft>
                <a:spcPts val="600"/>
              </a:spcAft>
              <a:buFont typeface="Arial" panose="020B0604020202020204" pitchFamily="34" charset="0"/>
              <a:buChar char="•"/>
            </a:pPr>
            <a:r>
              <a:rPr lang="en-US" altLang="zh-TW" dirty="0"/>
              <a:t>VI. </a:t>
            </a:r>
            <a:r>
              <a:rPr lang="zh-TW" altLang="en-US" dirty="0"/>
              <a:t>用戶體驗</a:t>
            </a:r>
          </a:p>
          <a:p>
            <a:pPr indent="-228600">
              <a:lnSpc>
                <a:spcPct val="90000"/>
              </a:lnSpc>
              <a:spcAft>
                <a:spcPts val="600"/>
              </a:spcAft>
              <a:buFont typeface="Arial" panose="020B0604020202020204" pitchFamily="34" charset="0"/>
              <a:buChar char="•"/>
            </a:pPr>
            <a:r>
              <a:rPr lang="en-US" altLang="zh-TW" dirty="0"/>
              <a:t>A. </a:t>
            </a:r>
            <a:r>
              <a:rPr lang="zh-TW" altLang="en-US" dirty="0"/>
              <a:t>以人為本的設計</a:t>
            </a:r>
          </a:p>
          <a:p>
            <a:pPr indent="-228600">
              <a:lnSpc>
                <a:spcPct val="90000"/>
              </a:lnSpc>
              <a:spcAft>
                <a:spcPts val="600"/>
              </a:spcAft>
              <a:buFont typeface="Arial" panose="020B0604020202020204" pitchFamily="34" charset="0"/>
              <a:buChar char="•"/>
            </a:pPr>
            <a:r>
              <a:rPr lang="en-US" altLang="zh-TW" dirty="0"/>
              <a:t>B. </a:t>
            </a:r>
            <a:r>
              <a:rPr lang="zh-TW" altLang="en-US" dirty="0"/>
              <a:t>隱私和安全</a:t>
            </a:r>
          </a:p>
          <a:p>
            <a:pPr indent="-228600">
              <a:lnSpc>
                <a:spcPct val="90000"/>
              </a:lnSpc>
              <a:spcAft>
                <a:spcPts val="600"/>
              </a:spcAft>
              <a:buFont typeface="Arial" panose="020B0604020202020204" pitchFamily="34" charset="0"/>
              <a:buChar char="•"/>
            </a:pPr>
            <a:endParaRPr lang="en-US" altLang="zh-TW" dirty="0"/>
          </a:p>
          <a:p>
            <a:pPr indent="-228600">
              <a:lnSpc>
                <a:spcPct val="90000"/>
              </a:lnSpc>
              <a:spcAft>
                <a:spcPts val="600"/>
              </a:spcAft>
              <a:buFont typeface="Arial" panose="020B0604020202020204" pitchFamily="34" charset="0"/>
              <a:buChar char="•"/>
            </a:pPr>
            <a:r>
              <a:rPr lang="en-US" altLang="zh-TW" dirty="0"/>
              <a:t>VII. </a:t>
            </a:r>
            <a:r>
              <a:rPr lang="zh-TW" altLang="en-US" dirty="0"/>
              <a:t>產品發布和可用性</a:t>
            </a:r>
          </a:p>
          <a:p>
            <a:pPr indent="-228600">
              <a:lnSpc>
                <a:spcPct val="90000"/>
              </a:lnSpc>
              <a:spcAft>
                <a:spcPts val="600"/>
              </a:spcAft>
              <a:buFont typeface="Arial" panose="020B0604020202020204" pitchFamily="34" charset="0"/>
              <a:buChar char="•"/>
            </a:pPr>
            <a:r>
              <a:rPr lang="en-US" altLang="zh-TW" dirty="0"/>
              <a:t>A. </a:t>
            </a:r>
            <a:r>
              <a:rPr lang="zh-TW" altLang="en-US" dirty="0"/>
              <a:t>發布日期</a:t>
            </a:r>
          </a:p>
          <a:p>
            <a:pPr indent="-228600">
              <a:lnSpc>
                <a:spcPct val="90000"/>
              </a:lnSpc>
              <a:spcAft>
                <a:spcPts val="600"/>
              </a:spcAft>
              <a:buFont typeface="Arial" panose="020B0604020202020204" pitchFamily="34" charset="0"/>
              <a:buChar char="•"/>
            </a:pPr>
            <a:r>
              <a:rPr lang="en-US" altLang="zh-TW" dirty="0"/>
              <a:t>B. </a:t>
            </a:r>
            <a:r>
              <a:rPr lang="zh-TW" altLang="en-US" dirty="0"/>
              <a:t>市場可用性</a:t>
            </a:r>
          </a:p>
          <a:p>
            <a:pPr indent="-228600">
              <a:lnSpc>
                <a:spcPct val="90000"/>
              </a:lnSpc>
              <a:spcAft>
                <a:spcPts val="600"/>
              </a:spcAft>
              <a:buFont typeface="Arial" panose="020B0604020202020204" pitchFamily="34" charset="0"/>
              <a:buChar char="•"/>
            </a:pPr>
            <a:endParaRPr lang="en-US" altLang="zh-TW" dirty="0"/>
          </a:p>
          <a:p>
            <a:pPr indent="-228600">
              <a:lnSpc>
                <a:spcPct val="90000"/>
              </a:lnSpc>
              <a:spcAft>
                <a:spcPts val="600"/>
              </a:spcAft>
              <a:buFont typeface="Arial" panose="020B0604020202020204" pitchFamily="34" charset="0"/>
              <a:buChar char="•"/>
            </a:pPr>
            <a:r>
              <a:rPr lang="en-US" altLang="zh-TW" dirty="0"/>
              <a:t>VIII. </a:t>
            </a:r>
            <a:r>
              <a:rPr lang="zh-TW" altLang="en-US" dirty="0"/>
              <a:t>創新的影響</a:t>
            </a:r>
          </a:p>
          <a:p>
            <a:pPr indent="-228600">
              <a:lnSpc>
                <a:spcPct val="90000"/>
              </a:lnSpc>
              <a:spcAft>
                <a:spcPts val="600"/>
              </a:spcAft>
              <a:buFont typeface="Arial" panose="020B0604020202020204" pitchFamily="34" charset="0"/>
              <a:buChar char="•"/>
            </a:pPr>
            <a:r>
              <a:rPr lang="en-US" altLang="zh-TW" dirty="0"/>
              <a:t>A. </a:t>
            </a:r>
            <a:r>
              <a:rPr lang="zh-TW" altLang="en-US" dirty="0"/>
              <a:t>市場競爭力</a:t>
            </a:r>
          </a:p>
          <a:p>
            <a:pPr indent="-228600">
              <a:lnSpc>
                <a:spcPct val="90000"/>
              </a:lnSpc>
              <a:spcAft>
                <a:spcPts val="600"/>
              </a:spcAft>
              <a:buFont typeface="Arial" panose="020B0604020202020204" pitchFamily="34" charset="0"/>
              <a:buChar char="•"/>
            </a:pPr>
            <a:r>
              <a:rPr lang="en-US" altLang="zh-TW" dirty="0"/>
              <a:t>B. </a:t>
            </a:r>
            <a:r>
              <a:rPr lang="zh-TW" altLang="en-US" dirty="0"/>
              <a:t>用戶期望的提高</a:t>
            </a:r>
          </a:p>
          <a:p>
            <a:pPr indent="-228600">
              <a:lnSpc>
                <a:spcPct val="90000"/>
              </a:lnSpc>
              <a:spcAft>
                <a:spcPts val="600"/>
              </a:spcAft>
              <a:buFont typeface="Arial" panose="020B0604020202020204" pitchFamily="34" charset="0"/>
              <a:buChar char="•"/>
            </a:pPr>
            <a:endParaRPr lang="en-US" altLang="zh-TW" dirty="0"/>
          </a:p>
          <a:p>
            <a:pPr indent="-228600">
              <a:lnSpc>
                <a:spcPct val="90000"/>
              </a:lnSpc>
              <a:spcAft>
                <a:spcPts val="600"/>
              </a:spcAft>
              <a:buFont typeface="Arial" panose="020B0604020202020204" pitchFamily="34" charset="0"/>
              <a:buChar char="•"/>
            </a:pPr>
            <a:r>
              <a:rPr lang="en-US" altLang="zh-TW" dirty="0"/>
              <a:t>IX. </a:t>
            </a:r>
            <a:r>
              <a:rPr lang="zh-TW" altLang="en-US" dirty="0"/>
              <a:t>結論</a:t>
            </a:r>
          </a:p>
          <a:p>
            <a:pPr indent="-228600">
              <a:lnSpc>
                <a:spcPct val="90000"/>
              </a:lnSpc>
              <a:spcAft>
                <a:spcPts val="600"/>
              </a:spcAft>
              <a:buFont typeface="Arial" panose="020B0604020202020204" pitchFamily="34" charset="0"/>
              <a:buChar char="•"/>
            </a:pPr>
            <a:r>
              <a:rPr lang="en-US" altLang="zh-TW" dirty="0"/>
              <a:t>A. iPhone 15</a:t>
            </a:r>
            <a:r>
              <a:rPr lang="zh-TW" altLang="en-US" dirty="0"/>
              <a:t>的關鍵訴求</a:t>
            </a:r>
          </a:p>
          <a:p>
            <a:pPr indent="-228600">
              <a:lnSpc>
                <a:spcPct val="90000"/>
              </a:lnSpc>
              <a:spcAft>
                <a:spcPts val="600"/>
              </a:spcAft>
              <a:buFont typeface="Arial" panose="020B0604020202020204" pitchFamily="34" charset="0"/>
              <a:buChar char="•"/>
            </a:pPr>
            <a:r>
              <a:rPr lang="en-US" altLang="zh-TW" dirty="0"/>
              <a:t>B. </a:t>
            </a:r>
            <a:r>
              <a:rPr lang="zh-TW" altLang="en-US" dirty="0"/>
              <a:t>呼籲行動</a:t>
            </a:r>
          </a:p>
          <a:p>
            <a:pPr indent="-228600">
              <a:lnSpc>
                <a:spcPct val="90000"/>
              </a:lnSpc>
              <a:spcAft>
                <a:spcPts val="600"/>
              </a:spcAft>
              <a:buFont typeface="Arial" panose="020B0604020202020204" pitchFamily="34" charset="0"/>
              <a:buChar char="•"/>
            </a:pPr>
            <a:endParaRPr lang="en-US" altLang="zh-TW" dirty="0"/>
          </a:p>
          <a:p>
            <a:pPr indent="-228600">
              <a:lnSpc>
                <a:spcPct val="90000"/>
              </a:lnSpc>
              <a:spcAft>
                <a:spcPts val="600"/>
              </a:spcAft>
              <a:buFont typeface="Arial" panose="020B0604020202020204" pitchFamily="34" charset="0"/>
              <a:buChar char="•"/>
            </a:pPr>
            <a:endParaRPr lang="en-US" altLang="zh-TW" sz="1000" dirty="0"/>
          </a:p>
        </p:txBody>
      </p:sp>
    </p:spTree>
    <p:extLst>
      <p:ext uri="{BB962C8B-B14F-4D97-AF65-F5344CB8AC3E}">
        <p14:creationId xmlns:p14="http://schemas.microsoft.com/office/powerpoint/2010/main" val="364063032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22A397E7-BF60-45B2-84C7-B074B76C3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3" name="Picture 3" descr="In this futuristic rendition, we glimpse a cutting-edge iPhone that represents the epitome of technological advancement. The iPhone's design is sleek and minimalistic, with a seamless glass display that wraps around the edges and a truly bezel-less interface. The entire device exudes a sense of elegance and sophistication. The screen itself displays a holographic user interface, projecting 3D icons and information in mid-air. The device is incredibly thin and lightweight, yet。4 的影像 1">
            <a:extLst>
              <a:ext uri="{FF2B5EF4-FFF2-40B4-BE49-F238E27FC236}">
                <a16:creationId xmlns:a16="http://schemas.microsoft.com/office/drawing/2014/main" id="{21424813-63DC-7E05-13E5-F5CBAE03473E}"/>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13279" r="-1" b="-1"/>
          <a:stretch/>
        </p:blipFill>
        <p:spPr bwMode="auto">
          <a:xfrm>
            <a:off x="4283902" y="10"/>
            <a:ext cx="7908098" cy="6857992"/>
          </a:xfrm>
          <a:prstGeom prst="rect">
            <a:avLst/>
          </a:prstGeom>
          <a:noFill/>
          <a:extLst>
            <a:ext uri="{909E8E84-426E-40DD-AFC4-6F175D3DCCD1}">
              <a14:hiddenFill xmlns:a14="http://schemas.microsoft.com/office/drawing/2010/main">
                <a:solidFill>
                  <a:srgbClr val="FFFFFF"/>
                </a:solidFill>
              </a14:hiddenFill>
            </a:ext>
          </a:extLst>
        </p:spPr>
      </p:pic>
      <p:sp>
        <p:nvSpPr>
          <p:cNvPr id="5130" name="Rectangle 5129">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40285157-90C3-8BE3-5DDE-5E758A1BD41A}"/>
              </a:ext>
            </a:extLst>
          </p:cNvPr>
          <p:cNvSpPr>
            <a:spLocks noGrp="1"/>
          </p:cNvSpPr>
          <p:nvPr>
            <p:ph type="title"/>
          </p:nvPr>
        </p:nvSpPr>
        <p:spPr>
          <a:xfrm>
            <a:off x="728663" y="1115219"/>
            <a:ext cx="5505449" cy="2387600"/>
          </a:xfrm>
        </p:spPr>
        <p:txBody>
          <a:bodyPr vert="horz" lIns="91440" tIns="45720" rIns="91440" bIns="45720" rtlCol="0" anchor="b">
            <a:normAutofit/>
          </a:bodyPr>
          <a:lstStyle/>
          <a:p>
            <a:r>
              <a:rPr lang="zh-TW" altLang="en-US" sz="5000" dirty="0">
                <a:solidFill>
                  <a:schemeClr val="bg1"/>
                </a:solidFill>
              </a:rPr>
              <a:t>緒論</a:t>
            </a:r>
          </a:p>
        </p:txBody>
      </p:sp>
      <p:sp>
        <p:nvSpPr>
          <p:cNvPr id="3" name="內容版面配置區 2">
            <a:extLst>
              <a:ext uri="{FF2B5EF4-FFF2-40B4-BE49-F238E27FC236}">
                <a16:creationId xmlns:a16="http://schemas.microsoft.com/office/drawing/2014/main" id="{020BDDF0-E91C-9C90-437B-D4E48FB4600D}"/>
              </a:ext>
            </a:extLst>
          </p:cNvPr>
          <p:cNvSpPr>
            <a:spLocks noGrp="1"/>
          </p:cNvSpPr>
          <p:nvPr>
            <p:ph idx="1"/>
          </p:nvPr>
        </p:nvSpPr>
        <p:spPr>
          <a:xfrm>
            <a:off x="728663" y="3902074"/>
            <a:ext cx="10625137" cy="2755889"/>
          </a:xfrm>
        </p:spPr>
        <p:txBody>
          <a:bodyPr vert="horz" lIns="91440" tIns="45720" rIns="91440" bIns="45720" rtlCol="0">
            <a:normAutofit/>
          </a:bodyPr>
          <a:lstStyle/>
          <a:p>
            <a:pPr marL="0" indent="0">
              <a:buNone/>
            </a:pPr>
            <a:r>
              <a:rPr lang="en-US" altLang="zh-TW" dirty="0" err="1">
                <a:solidFill>
                  <a:schemeClr val="bg1"/>
                </a:solidFill>
              </a:rPr>
              <a:t>IPhone</a:t>
            </a:r>
            <a:r>
              <a:rPr lang="en-US" altLang="zh-TW" dirty="0">
                <a:solidFill>
                  <a:schemeClr val="bg1"/>
                </a:solidFill>
              </a:rPr>
              <a:t> 15</a:t>
            </a:r>
            <a:r>
              <a:rPr lang="zh-TW" altLang="en-US" dirty="0">
                <a:solidFill>
                  <a:schemeClr val="bg1"/>
                </a:solidFill>
              </a:rPr>
              <a:t>的主題將突顯其超越現實的能力。這款智能手機將不僅僅是一個通訊設備，而是一個能夠擴展我們的現實的工具。它將引領我們進入一個新的虛擬世界，並將人們的想像力轉化為現實。</a:t>
            </a:r>
          </a:p>
        </p:txBody>
      </p:sp>
      <p:cxnSp>
        <p:nvCxnSpPr>
          <p:cNvPr id="5132" name="Straight Connector 5131">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8585" y="3681408"/>
            <a:ext cx="1193482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780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284" y="575361"/>
            <a:ext cx="5707277" cy="57072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4D566D4A-DA3D-0555-7319-BA8E89B2BD6A}"/>
              </a:ext>
            </a:extLst>
          </p:cNvPr>
          <p:cNvSpPr>
            <a:spLocks noGrp="1"/>
          </p:cNvSpPr>
          <p:nvPr>
            <p:ph type="title"/>
          </p:nvPr>
        </p:nvSpPr>
        <p:spPr>
          <a:xfrm>
            <a:off x="838200" y="1748452"/>
            <a:ext cx="4974771" cy="3587786"/>
          </a:xfrm>
        </p:spPr>
        <p:txBody>
          <a:bodyPr>
            <a:normAutofit/>
          </a:bodyPr>
          <a:lstStyle/>
          <a:p>
            <a:pPr algn="ctr"/>
            <a:r>
              <a:rPr lang="zh-TW" altLang="en-US">
                <a:solidFill>
                  <a:schemeClr val="bg1"/>
                </a:solidFill>
                <a:latin typeface="UD Digi Kyokasho NK-R" panose="02020400000000000000" pitchFamily="18" charset="-128"/>
                <a:ea typeface="UD Digi Kyokasho NK-R" panose="02020400000000000000" pitchFamily="18" charset="-128"/>
              </a:rPr>
              <a:t>人文設計理念</a:t>
            </a:r>
          </a:p>
        </p:txBody>
      </p:sp>
      <p:grpSp>
        <p:nvGrpSpPr>
          <p:cNvPr id="25"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3117" y="1193254"/>
            <a:ext cx="1291642" cy="429215"/>
            <a:chOff x="2504802" y="1755501"/>
            <a:chExt cx="1598829" cy="531293"/>
          </a:xfrm>
          <a:solidFill>
            <a:schemeClr val="bg1"/>
          </a:solidFill>
        </p:grpSpPr>
        <p:sp>
          <p:nvSpPr>
            <p:cNvPr id="26" name="Freeform: Shape 25">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29"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1"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3"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bg1"/>
          </a:solidFill>
        </p:grpSpPr>
        <p:sp>
          <p:nvSpPr>
            <p:cNvPr id="34" name="Freeform: Shape 33">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204"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bg1">
              <a:alpha val="60000"/>
            </a:schemeClr>
          </a:solidFill>
        </p:grpSpPr>
        <p:sp>
          <p:nvSpPr>
            <p:cNvPr id="205" name="Freeform: Shape 204">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72" name="Freeform: Shape 371">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73" name="Freeform: Shape 372">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內容版面配置區 2">
            <a:extLst>
              <a:ext uri="{FF2B5EF4-FFF2-40B4-BE49-F238E27FC236}">
                <a16:creationId xmlns:a16="http://schemas.microsoft.com/office/drawing/2014/main" id="{C7B187DB-EAC2-4A6A-EF74-465B904EEB10}"/>
              </a:ext>
            </a:extLst>
          </p:cNvPr>
          <p:cNvSpPr>
            <a:spLocks noGrp="1"/>
          </p:cNvSpPr>
          <p:nvPr>
            <p:ph idx="1"/>
          </p:nvPr>
        </p:nvSpPr>
        <p:spPr>
          <a:xfrm>
            <a:off x="6004518" y="76199"/>
            <a:ext cx="6120807" cy="6755907"/>
          </a:xfrm>
        </p:spPr>
        <p:txBody>
          <a:bodyPr>
            <a:normAutofit/>
          </a:bodyPr>
          <a:lstStyle/>
          <a:p>
            <a:r>
              <a:rPr lang="zh-TW" altLang="en-US" sz="2400" dirty="0">
                <a:solidFill>
                  <a:schemeClr val="bg1"/>
                </a:solidFill>
                <a:latin typeface="UD Digi Kyokasho NK-R" panose="02020400000000000000" pitchFamily="18" charset="-128"/>
                <a:ea typeface="UD Digi Kyokasho NK-R" panose="02020400000000000000" pitchFamily="18" charset="-128"/>
              </a:rPr>
              <a:t>用戶研究：首要任務是了解用戶。通過定期進行用戶研究，包括用戶調查、用戶訪談和使用者測試，可以收集關於他們的需求、挑戰和喜好的寶貴信息。</a:t>
            </a:r>
          </a:p>
          <a:p>
            <a:r>
              <a:rPr lang="zh-TW" altLang="en-US" sz="2400" dirty="0">
                <a:solidFill>
                  <a:schemeClr val="bg1"/>
                </a:solidFill>
                <a:latin typeface="UD Digi Kyokasho NK-R" panose="02020400000000000000" pitchFamily="18" charset="-128"/>
                <a:ea typeface="UD Digi Kyokasho NK-R" panose="02020400000000000000" pitchFamily="18" charset="-128"/>
              </a:rPr>
              <a:t>易用性測試：通過進行易用性測試，設計團隊可以確保他們的產品或界面易於理解和使用。這有助於識別並解決用戶可能遇到的問題。</a:t>
            </a:r>
          </a:p>
          <a:p>
            <a:r>
              <a:rPr lang="zh-TW" altLang="en-US" sz="2400" dirty="0">
                <a:solidFill>
                  <a:schemeClr val="bg1"/>
                </a:solidFill>
                <a:latin typeface="UD Digi Kyokasho NK-R" panose="02020400000000000000" pitchFamily="18" charset="-128"/>
                <a:ea typeface="UD Digi Kyokasho NK-R" panose="02020400000000000000" pitchFamily="18" charset="-128"/>
              </a:rPr>
              <a:t>無障礙性：確保產品對於所有用戶，包括殘障用戶，都是可訪問的。這意味著考慮到視力、聽力和運動能力的多樣性，以確保所有人都可以享受產品。</a:t>
            </a:r>
          </a:p>
          <a:p>
            <a:r>
              <a:rPr lang="zh-TW" altLang="en-US" sz="2400" dirty="0">
                <a:solidFill>
                  <a:schemeClr val="bg1"/>
                </a:solidFill>
                <a:latin typeface="UD Digi Kyokasho NK-R" panose="02020400000000000000" pitchFamily="18" charset="-128"/>
                <a:ea typeface="UD Digi Kyokasho NK-R" panose="02020400000000000000" pitchFamily="18" charset="-128"/>
              </a:rPr>
              <a:t>情感設計：考慮用戶的情感和情感需求。產品或界面的外觀、聲音和交互方式應能夠引發積極的情感體驗。</a:t>
            </a:r>
          </a:p>
          <a:p>
            <a:r>
              <a:rPr lang="zh-TW" altLang="en-US" sz="2400" dirty="0">
                <a:solidFill>
                  <a:schemeClr val="bg1"/>
                </a:solidFill>
                <a:latin typeface="UD Digi Kyokasho NK-R" panose="02020400000000000000" pitchFamily="18" charset="-128"/>
                <a:ea typeface="UD Digi Kyokasho NK-R" panose="02020400000000000000" pitchFamily="18" charset="-128"/>
              </a:rPr>
              <a:t>可持續性：設計和開發產品時，考慮可持續性和環境責任，以滿足用戶對可持續產品的需求。</a:t>
            </a:r>
          </a:p>
        </p:txBody>
      </p:sp>
    </p:spTree>
    <p:extLst>
      <p:ext uri="{BB962C8B-B14F-4D97-AF65-F5344CB8AC3E}">
        <p14:creationId xmlns:p14="http://schemas.microsoft.com/office/powerpoint/2010/main" val="195220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5" name="Rectangle 2054">
            <a:extLst>
              <a:ext uri="{FF2B5EF4-FFF2-40B4-BE49-F238E27FC236}">
                <a16:creationId xmlns:a16="http://schemas.microsoft.com/office/drawing/2014/main" id="{B86AA2DA-281A-4806-8977-D617AEAC8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6" name="Freeform: Shape 2056">
            <a:extLst>
              <a:ext uri="{FF2B5EF4-FFF2-40B4-BE49-F238E27FC236}">
                <a16:creationId xmlns:a16="http://schemas.microsoft.com/office/drawing/2014/main" id="{64185774-6FC0-4B8D-A8DB-A88546889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59988" y="0"/>
            <a:ext cx="2632012" cy="6858000"/>
          </a:xfrm>
          <a:custGeom>
            <a:avLst/>
            <a:gdLst>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57677 w 2632012"/>
              <a:gd name="connsiteY27" fmla="*/ 2548608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08456 w 2632012"/>
              <a:gd name="connsiteY22" fmla="*/ 5878851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632012" h="6858000">
                <a:moveTo>
                  <a:pt x="932173" y="1512545"/>
                </a:moveTo>
                <a:lnTo>
                  <a:pt x="932462" y="1512581"/>
                </a:lnTo>
                <a:lnTo>
                  <a:pt x="932378" y="1512599"/>
                </a:lnTo>
                <a:cubicBezTo>
                  <a:pt x="930618" y="1512681"/>
                  <a:pt x="930202" y="1512462"/>
                  <a:pt x="932173" y="1512545"/>
                </a:cubicBezTo>
                <a:close/>
                <a:moveTo>
                  <a:pt x="1207569" y="0"/>
                </a:moveTo>
                <a:lnTo>
                  <a:pt x="2632012" y="0"/>
                </a:lnTo>
                <a:lnTo>
                  <a:pt x="2632012" y="6858000"/>
                </a:lnTo>
                <a:lnTo>
                  <a:pt x="13514" y="6858000"/>
                </a:lnTo>
                <a:cubicBezTo>
                  <a:pt x="13399" y="6842943"/>
                  <a:pt x="13285" y="6827886"/>
                  <a:pt x="13170" y="6812829"/>
                </a:cubicBezTo>
                <a:cubicBezTo>
                  <a:pt x="12714" y="6794763"/>
                  <a:pt x="13524" y="6777517"/>
                  <a:pt x="20332" y="6760689"/>
                </a:cubicBezTo>
                <a:cubicBezTo>
                  <a:pt x="10828" y="6746468"/>
                  <a:pt x="7794" y="6733277"/>
                  <a:pt x="25596" y="6721251"/>
                </a:cubicBezTo>
                <a:cubicBezTo>
                  <a:pt x="24143" y="6683539"/>
                  <a:pt x="1631" y="6673595"/>
                  <a:pt x="22507" y="6650499"/>
                </a:cubicBezTo>
                <a:cubicBezTo>
                  <a:pt x="-25124" y="6620536"/>
                  <a:pt x="16765" y="6629253"/>
                  <a:pt x="22444" y="6604241"/>
                </a:cubicBezTo>
                <a:cubicBezTo>
                  <a:pt x="28668" y="6588866"/>
                  <a:pt x="29169" y="6574778"/>
                  <a:pt x="31867" y="6559984"/>
                </a:cubicBezTo>
                <a:cubicBezTo>
                  <a:pt x="4443" y="6566661"/>
                  <a:pt x="62924" y="6515664"/>
                  <a:pt x="38635" y="6515473"/>
                </a:cubicBezTo>
                <a:cubicBezTo>
                  <a:pt x="72259" y="6495428"/>
                  <a:pt x="29118" y="6488543"/>
                  <a:pt x="38467" y="6463736"/>
                </a:cubicBezTo>
                <a:cubicBezTo>
                  <a:pt x="50944" y="6451623"/>
                  <a:pt x="52742" y="6443270"/>
                  <a:pt x="38052" y="6432794"/>
                </a:cubicBezTo>
                <a:cubicBezTo>
                  <a:pt x="98939" y="6376824"/>
                  <a:pt x="58603" y="6351821"/>
                  <a:pt x="80445" y="6301309"/>
                </a:cubicBezTo>
                <a:cubicBezTo>
                  <a:pt x="103917" y="6257537"/>
                  <a:pt x="78836" y="6301310"/>
                  <a:pt x="138157" y="6257030"/>
                </a:cubicBezTo>
                <a:cubicBezTo>
                  <a:pt x="155187" y="6248574"/>
                  <a:pt x="166108" y="6186701"/>
                  <a:pt x="170419" y="6171255"/>
                </a:cubicBezTo>
                <a:cubicBezTo>
                  <a:pt x="174731" y="6155809"/>
                  <a:pt x="166522" y="6166390"/>
                  <a:pt x="164027" y="6164357"/>
                </a:cubicBezTo>
                <a:cubicBezTo>
                  <a:pt x="206228" y="6137678"/>
                  <a:pt x="184454" y="6121750"/>
                  <a:pt x="213309" y="6109331"/>
                </a:cubicBezTo>
                <a:cubicBezTo>
                  <a:pt x="224262" y="6067371"/>
                  <a:pt x="183175" y="5890445"/>
                  <a:pt x="208456" y="5878851"/>
                </a:cubicBezTo>
                <a:cubicBezTo>
                  <a:pt x="225886" y="5808435"/>
                  <a:pt x="192379" y="5574013"/>
                  <a:pt x="219615" y="5557777"/>
                </a:cubicBezTo>
                <a:lnTo>
                  <a:pt x="245711" y="5066230"/>
                </a:lnTo>
                <a:cubicBezTo>
                  <a:pt x="117719" y="4582016"/>
                  <a:pt x="230524" y="4647254"/>
                  <a:pt x="276721" y="4162848"/>
                </a:cubicBezTo>
                <a:lnTo>
                  <a:pt x="343082" y="3059377"/>
                </a:lnTo>
                <a:cubicBezTo>
                  <a:pt x="347947" y="2889121"/>
                  <a:pt x="364765" y="2862299"/>
                  <a:pt x="369630" y="2692043"/>
                </a:cubicBezTo>
                <a:cubicBezTo>
                  <a:pt x="369393" y="2690043"/>
                  <a:pt x="435560" y="2522082"/>
                  <a:pt x="435324" y="2520083"/>
                </a:cubicBezTo>
                <a:lnTo>
                  <a:pt x="482259" y="2336178"/>
                </a:lnTo>
                <a:cubicBezTo>
                  <a:pt x="516201" y="2267350"/>
                  <a:pt x="537443" y="2148254"/>
                  <a:pt x="569515" y="2091909"/>
                </a:cubicBezTo>
                <a:cubicBezTo>
                  <a:pt x="629286" y="2030534"/>
                  <a:pt x="622061" y="2045605"/>
                  <a:pt x="638163" y="1994147"/>
                </a:cubicBezTo>
                <a:cubicBezTo>
                  <a:pt x="633178" y="1967912"/>
                  <a:pt x="705417" y="1945185"/>
                  <a:pt x="737312" y="1871408"/>
                </a:cubicBezTo>
                <a:cubicBezTo>
                  <a:pt x="759407" y="1814663"/>
                  <a:pt x="795838" y="1856475"/>
                  <a:pt x="788501" y="1793826"/>
                </a:cubicBezTo>
                <a:cubicBezTo>
                  <a:pt x="796402" y="1792725"/>
                  <a:pt x="813276" y="1750182"/>
                  <a:pt x="819432" y="1746824"/>
                </a:cubicBezTo>
                <a:lnTo>
                  <a:pt x="843936" y="1697348"/>
                </a:lnTo>
                <a:cubicBezTo>
                  <a:pt x="847635" y="1681502"/>
                  <a:pt x="845709" y="1667584"/>
                  <a:pt x="846526" y="1659754"/>
                </a:cubicBezTo>
                <a:lnTo>
                  <a:pt x="873830" y="1628041"/>
                </a:lnTo>
                <a:lnTo>
                  <a:pt x="890626" y="1599883"/>
                </a:lnTo>
                <a:lnTo>
                  <a:pt x="921288" y="1579569"/>
                </a:lnTo>
                <a:cubicBezTo>
                  <a:pt x="921111" y="1565502"/>
                  <a:pt x="920933" y="1551436"/>
                  <a:pt x="920756" y="1537369"/>
                </a:cubicBezTo>
                <a:cubicBezTo>
                  <a:pt x="918173" y="1533598"/>
                  <a:pt x="943194" y="1519497"/>
                  <a:pt x="946290" y="1514308"/>
                </a:cubicBezTo>
                <a:lnTo>
                  <a:pt x="932462" y="1512581"/>
                </a:lnTo>
                <a:lnTo>
                  <a:pt x="940652" y="1510839"/>
                </a:lnTo>
                <a:cubicBezTo>
                  <a:pt x="944059" y="1509546"/>
                  <a:pt x="947769" y="1507347"/>
                  <a:pt x="950739" y="1503635"/>
                </a:cubicBezTo>
                <a:lnTo>
                  <a:pt x="966405" y="1439967"/>
                </a:lnTo>
                <a:cubicBezTo>
                  <a:pt x="966567" y="1437915"/>
                  <a:pt x="970755" y="1392639"/>
                  <a:pt x="973516" y="1389073"/>
                </a:cubicBezTo>
                <a:lnTo>
                  <a:pt x="986960" y="1351857"/>
                </a:lnTo>
                <a:lnTo>
                  <a:pt x="987761" y="1363479"/>
                </a:lnTo>
                <a:cubicBezTo>
                  <a:pt x="987046" y="1391389"/>
                  <a:pt x="991418" y="1341827"/>
                  <a:pt x="989043" y="1346093"/>
                </a:cubicBezTo>
                <a:lnTo>
                  <a:pt x="986960" y="1351857"/>
                </a:lnTo>
                <a:lnTo>
                  <a:pt x="985769" y="1334556"/>
                </a:lnTo>
                <a:cubicBezTo>
                  <a:pt x="983992" y="1300062"/>
                  <a:pt x="982872" y="1251835"/>
                  <a:pt x="982507" y="1216698"/>
                </a:cubicBezTo>
                <a:cubicBezTo>
                  <a:pt x="989105" y="1176777"/>
                  <a:pt x="968656" y="1115073"/>
                  <a:pt x="984836" y="1082381"/>
                </a:cubicBezTo>
                <a:cubicBezTo>
                  <a:pt x="976467" y="1067557"/>
                  <a:pt x="974466" y="1054191"/>
                  <a:pt x="993140" y="1043366"/>
                </a:cubicBezTo>
                <a:cubicBezTo>
                  <a:pt x="994613" y="1005627"/>
                  <a:pt x="972947" y="994211"/>
                  <a:pt x="995544" y="972540"/>
                </a:cubicBezTo>
                <a:cubicBezTo>
                  <a:pt x="1001437" y="952637"/>
                  <a:pt x="1021106" y="938879"/>
                  <a:pt x="1028500" y="923945"/>
                </a:cubicBezTo>
                <a:cubicBezTo>
                  <a:pt x="1032923" y="901661"/>
                  <a:pt x="1022511" y="861628"/>
                  <a:pt x="1022082" y="838835"/>
                </a:cubicBezTo>
                <a:cubicBezTo>
                  <a:pt x="1057150" y="821053"/>
                  <a:pt x="1014683" y="811325"/>
                  <a:pt x="1025925" y="787183"/>
                </a:cubicBezTo>
                <a:cubicBezTo>
                  <a:pt x="1039299" y="775919"/>
                  <a:pt x="1041738" y="767701"/>
                  <a:pt x="1027904" y="756272"/>
                </a:cubicBezTo>
                <a:cubicBezTo>
                  <a:pt x="1092931" y="704439"/>
                  <a:pt x="1063111" y="690611"/>
                  <a:pt x="1088796" y="641639"/>
                </a:cubicBezTo>
                <a:cubicBezTo>
                  <a:pt x="1115586" y="599503"/>
                  <a:pt x="1101832" y="585408"/>
                  <a:pt x="1164389" y="545140"/>
                </a:cubicBezTo>
                <a:cubicBezTo>
                  <a:pt x="1183904" y="515341"/>
                  <a:pt x="1212474" y="444932"/>
                  <a:pt x="1225321" y="413843"/>
                </a:cubicBezTo>
                <a:cubicBezTo>
                  <a:pt x="1235550" y="389613"/>
                  <a:pt x="1230254" y="392779"/>
                  <a:pt x="1241477" y="358607"/>
                </a:cubicBezTo>
                <a:cubicBezTo>
                  <a:pt x="1244505" y="325057"/>
                  <a:pt x="1241891" y="287714"/>
                  <a:pt x="1246119" y="254866"/>
                </a:cubicBezTo>
                <a:cubicBezTo>
                  <a:pt x="1250325" y="233178"/>
                  <a:pt x="1255354" y="194919"/>
                  <a:pt x="1266837" y="161517"/>
                </a:cubicBezTo>
                <a:cubicBezTo>
                  <a:pt x="1312077" y="135871"/>
                  <a:pt x="1280314" y="75805"/>
                  <a:pt x="1315021" y="54455"/>
                </a:cubicBezTo>
                <a:cubicBezTo>
                  <a:pt x="1325412" y="38765"/>
                  <a:pt x="1323873" y="23602"/>
                  <a:pt x="1319335" y="8880"/>
                </a:cubicBezTo>
                <a:lnTo>
                  <a:pt x="1316402" y="852"/>
                </a:lnTo>
                <a:lnTo>
                  <a:pt x="1207569"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標題 1">
            <a:extLst>
              <a:ext uri="{FF2B5EF4-FFF2-40B4-BE49-F238E27FC236}">
                <a16:creationId xmlns:a16="http://schemas.microsoft.com/office/drawing/2014/main" id="{C386D58D-E37B-7016-DD40-B9CA2547EEF7}"/>
              </a:ext>
            </a:extLst>
          </p:cNvPr>
          <p:cNvSpPr>
            <a:spLocks noGrp="1"/>
          </p:cNvSpPr>
          <p:nvPr>
            <p:ph type="title"/>
          </p:nvPr>
        </p:nvSpPr>
        <p:spPr>
          <a:xfrm>
            <a:off x="1137038" y="609597"/>
            <a:ext cx="9770022" cy="1330841"/>
          </a:xfrm>
        </p:spPr>
        <p:txBody>
          <a:bodyPr>
            <a:normAutofit/>
          </a:bodyPr>
          <a:lstStyle/>
          <a:p>
            <a:r>
              <a:rPr lang="zh-TW" altLang="en-US" dirty="0">
                <a:latin typeface="UD Digi Kyokasho NK-R" panose="02020400000000000000" pitchFamily="18" charset="-128"/>
                <a:ea typeface="UD Digi Kyokasho NK-R" panose="02020400000000000000" pitchFamily="18" charset="-128"/>
              </a:rPr>
              <a:t>生成式</a:t>
            </a:r>
            <a:r>
              <a:rPr lang="en-US" altLang="zh-TW" dirty="0">
                <a:latin typeface="UD Digi Kyokasho NK-R" panose="02020400000000000000" pitchFamily="18" charset="-128"/>
                <a:ea typeface="UD Digi Kyokasho NK-R" panose="02020400000000000000" pitchFamily="18" charset="-128"/>
              </a:rPr>
              <a:t>AI</a:t>
            </a:r>
            <a:r>
              <a:rPr lang="zh-TW" altLang="en-US" dirty="0">
                <a:latin typeface="UD Digi Kyokasho NK-R" panose="02020400000000000000" pitchFamily="18" charset="-128"/>
                <a:ea typeface="UD Digi Kyokasho NK-R" panose="02020400000000000000" pitchFamily="18" charset="-128"/>
              </a:rPr>
              <a:t>的應用</a:t>
            </a:r>
          </a:p>
        </p:txBody>
      </p:sp>
      <p:sp>
        <p:nvSpPr>
          <p:cNvPr id="3" name="內容版面配置區 2">
            <a:extLst>
              <a:ext uri="{FF2B5EF4-FFF2-40B4-BE49-F238E27FC236}">
                <a16:creationId xmlns:a16="http://schemas.microsoft.com/office/drawing/2014/main" id="{F340B40F-3C8A-FF5D-CE2A-DF82289B1F5E}"/>
              </a:ext>
            </a:extLst>
          </p:cNvPr>
          <p:cNvSpPr>
            <a:spLocks noGrp="1"/>
          </p:cNvSpPr>
          <p:nvPr>
            <p:ph idx="1"/>
          </p:nvPr>
        </p:nvSpPr>
        <p:spPr>
          <a:xfrm>
            <a:off x="1020844" y="2444925"/>
            <a:ext cx="5950970" cy="3908588"/>
          </a:xfrm>
        </p:spPr>
        <p:txBody>
          <a:bodyPr>
            <a:normAutofit/>
          </a:bodyPr>
          <a:lstStyle/>
          <a:p>
            <a:r>
              <a:rPr lang="en-US" altLang="zh-TW" dirty="0">
                <a:latin typeface="UD Digi Kyokasho NK-R" panose="02020400000000000000" pitchFamily="18" charset="-128"/>
                <a:ea typeface="UD Digi Kyokasho NK-R" panose="02020400000000000000" pitchFamily="18" charset="-128"/>
              </a:rPr>
              <a:t>1.</a:t>
            </a:r>
            <a:r>
              <a:rPr lang="zh-TW" altLang="en-US" dirty="0">
                <a:latin typeface="UD Digi Kyokasho NK-R" panose="02020400000000000000" pitchFamily="18" charset="-128"/>
                <a:ea typeface="UD Digi Kyokasho NK-R" panose="02020400000000000000" pitchFamily="18" charset="-128"/>
              </a:rPr>
              <a:t>登入帳號</a:t>
            </a:r>
            <a:endParaRPr lang="en-US" altLang="zh-TW" dirty="0">
              <a:latin typeface="UD Digi Kyokasho NK-R" panose="02020400000000000000" pitchFamily="18" charset="-128"/>
              <a:ea typeface="UD Digi Kyokasho NK-R" panose="02020400000000000000" pitchFamily="18" charset="-128"/>
            </a:endParaRPr>
          </a:p>
          <a:p>
            <a:endParaRPr lang="en-US" altLang="zh-TW" dirty="0">
              <a:latin typeface="UD Digi Kyokasho NK-R" panose="02020400000000000000" pitchFamily="18" charset="-128"/>
              <a:ea typeface="UD Digi Kyokasho NK-R" panose="02020400000000000000" pitchFamily="18" charset="-128"/>
            </a:endParaRPr>
          </a:p>
          <a:p>
            <a:r>
              <a:rPr lang="en-US" altLang="zh-TW" dirty="0">
                <a:latin typeface="UD Digi Kyokasho NK-R" panose="02020400000000000000" pitchFamily="18" charset="-128"/>
                <a:ea typeface="UD Digi Kyokasho NK-R" panose="02020400000000000000" pitchFamily="18" charset="-128"/>
              </a:rPr>
              <a:t>2.</a:t>
            </a:r>
            <a:r>
              <a:rPr lang="zh-TW" altLang="en-US" dirty="0">
                <a:latin typeface="UD Digi Kyokasho NK-R" panose="02020400000000000000" pitchFamily="18" charset="-128"/>
                <a:ea typeface="UD Digi Kyokasho NK-R" panose="02020400000000000000" pitchFamily="18" charset="-128"/>
              </a:rPr>
              <a:t>詢問</a:t>
            </a:r>
            <a:r>
              <a:rPr lang="en-US" altLang="zh-TW" dirty="0">
                <a:latin typeface="UD Digi Kyokasho NK-R" panose="02020400000000000000" pitchFamily="18" charset="-128"/>
                <a:ea typeface="UD Digi Kyokasho NK-R" panose="02020400000000000000" pitchFamily="18" charset="-128"/>
              </a:rPr>
              <a:t>AI</a:t>
            </a:r>
            <a:r>
              <a:rPr lang="zh-TW" altLang="en-US" dirty="0">
                <a:latin typeface="UD Digi Kyokasho NK-R" panose="02020400000000000000" pitchFamily="18" charset="-128"/>
                <a:ea typeface="UD Digi Kyokasho NK-R" panose="02020400000000000000" pitchFamily="18" charset="-128"/>
              </a:rPr>
              <a:t>問題以及方向</a:t>
            </a:r>
            <a:endParaRPr lang="en-US" altLang="zh-TW" dirty="0">
              <a:latin typeface="UD Digi Kyokasho NK-R" panose="02020400000000000000" pitchFamily="18" charset="-128"/>
              <a:ea typeface="UD Digi Kyokasho NK-R" panose="02020400000000000000" pitchFamily="18" charset="-128"/>
            </a:endParaRPr>
          </a:p>
          <a:p>
            <a:r>
              <a:rPr lang="en-US" altLang="zh-TW" dirty="0">
                <a:latin typeface="UD Digi Kyokasho NK-R" panose="02020400000000000000" pitchFamily="18" charset="-128"/>
                <a:ea typeface="UD Digi Kyokasho NK-R" panose="02020400000000000000" pitchFamily="18" charset="-128"/>
              </a:rPr>
              <a:t>(</a:t>
            </a:r>
            <a:r>
              <a:rPr lang="zh-TW" altLang="en-US" dirty="0">
                <a:latin typeface="UD Digi Kyokasho NK-R" panose="02020400000000000000" pitchFamily="18" charset="-128"/>
                <a:ea typeface="UD Digi Kyokasho NK-R" panose="02020400000000000000" pitchFamily="18" charset="-128"/>
              </a:rPr>
              <a:t>不同的問法會得到不同的結果</a:t>
            </a:r>
            <a:r>
              <a:rPr lang="en-US" altLang="zh-TW" dirty="0">
                <a:latin typeface="UD Digi Kyokasho NK-R" panose="02020400000000000000" pitchFamily="18" charset="-128"/>
                <a:ea typeface="UD Digi Kyokasho NK-R" panose="02020400000000000000" pitchFamily="18" charset="-128"/>
              </a:rPr>
              <a:t>)</a:t>
            </a:r>
          </a:p>
          <a:p>
            <a:endParaRPr lang="en-US" altLang="zh-TW" dirty="0">
              <a:latin typeface="UD Digi Kyokasho NK-R" panose="02020400000000000000" pitchFamily="18" charset="-128"/>
              <a:ea typeface="UD Digi Kyokasho NK-R" panose="02020400000000000000" pitchFamily="18" charset="-128"/>
            </a:endParaRPr>
          </a:p>
          <a:p>
            <a:r>
              <a:rPr lang="en-US" altLang="zh-TW" dirty="0">
                <a:latin typeface="UD Digi Kyokasho NK-R" panose="02020400000000000000" pitchFamily="18" charset="-128"/>
                <a:ea typeface="UD Digi Kyokasho NK-R" panose="02020400000000000000" pitchFamily="18" charset="-128"/>
              </a:rPr>
              <a:t>3.</a:t>
            </a:r>
            <a:r>
              <a:rPr lang="zh-TW" altLang="en-US" dirty="0">
                <a:latin typeface="UD Digi Kyokasho NK-R" panose="02020400000000000000" pitchFamily="18" charset="-128"/>
                <a:ea typeface="UD Digi Kyokasho NK-R" panose="02020400000000000000" pitchFamily="18" charset="-128"/>
              </a:rPr>
              <a:t>透過</a:t>
            </a:r>
            <a:r>
              <a:rPr lang="en-US" altLang="zh-TW" dirty="0">
                <a:latin typeface="UD Digi Kyokasho NK-R" panose="02020400000000000000" pitchFamily="18" charset="-128"/>
                <a:ea typeface="UD Digi Kyokasho NK-R" panose="02020400000000000000" pitchFamily="18" charset="-128"/>
              </a:rPr>
              <a:t>AI</a:t>
            </a:r>
            <a:r>
              <a:rPr lang="zh-TW" altLang="en-US" dirty="0">
                <a:latin typeface="UD Digi Kyokasho NK-R" panose="02020400000000000000" pitchFamily="18" charset="-128"/>
                <a:ea typeface="UD Digi Kyokasho NK-R" panose="02020400000000000000" pitchFamily="18" charset="-128"/>
              </a:rPr>
              <a:t>的回答以及方向來製作簡報</a:t>
            </a:r>
          </a:p>
        </p:txBody>
      </p:sp>
      <p:sp>
        <p:nvSpPr>
          <p:cNvPr id="2067" name="Freeform: Shape 2058">
            <a:extLst>
              <a:ext uri="{FF2B5EF4-FFF2-40B4-BE49-F238E27FC236}">
                <a16:creationId xmlns:a16="http://schemas.microsoft.com/office/drawing/2014/main" id="{B7D3B4FC-79F4-47D2-9D79-DA876E6AD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0496" y="2022496"/>
            <a:ext cx="3795039" cy="4043934"/>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050" name="Picture 2">
            <a:extLst>
              <a:ext uri="{FF2B5EF4-FFF2-40B4-BE49-F238E27FC236}">
                <a16:creationId xmlns:a16="http://schemas.microsoft.com/office/drawing/2014/main" id="{91B894D3-B07F-AEDB-DA73-07F0C98FE31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86560" y="2303008"/>
            <a:ext cx="3482910" cy="3482910"/>
          </a:xfrm>
          <a:prstGeom prst="rect">
            <a:avLst/>
          </a:prstGeom>
          <a:noFill/>
          <a:extLst>
            <a:ext uri="{909E8E84-426E-40DD-AFC4-6F175D3DCCD1}">
              <a14:hiddenFill xmlns:a14="http://schemas.microsoft.com/office/drawing/2010/main">
                <a:solidFill>
                  <a:srgbClr val="FFFFFF"/>
                </a:solidFill>
              </a14:hiddenFill>
            </a:ext>
          </a:extLst>
        </p:spPr>
      </p:pic>
      <p:sp>
        <p:nvSpPr>
          <p:cNvPr id="2068" name="Rectangle 6">
            <a:extLst>
              <a:ext uri="{FF2B5EF4-FFF2-40B4-BE49-F238E27FC236}">
                <a16:creationId xmlns:a16="http://schemas.microsoft.com/office/drawing/2014/main" id="{2775D660-3127-4688-9782-F7C4639B16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2788" y="5952857"/>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878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標題 1">
            <a:extLst>
              <a:ext uri="{FF2B5EF4-FFF2-40B4-BE49-F238E27FC236}">
                <a16:creationId xmlns:a16="http://schemas.microsoft.com/office/drawing/2014/main" id="{E0B35632-CBE1-03A2-8961-BEBD0FA15E99}"/>
              </a:ext>
            </a:extLst>
          </p:cNvPr>
          <p:cNvSpPr>
            <a:spLocks noGrp="1"/>
          </p:cNvSpPr>
          <p:nvPr>
            <p:ph type="title"/>
          </p:nvPr>
        </p:nvSpPr>
        <p:spPr>
          <a:xfrm>
            <a:off x="6234865" y="568517"/>
            <a:ext cx="5248221" cy="1067209"/>
          </a:xfrm>
        </p:spPr>
        <p:txBody>
          <a:bodyPr vert="horz" lIns="91440" tIns="45720" rIns="91440" bIns="45720" rtlCol="0" anchor="ctr">
            <a:normAutofit/>
          </a:bodyPr>
          <a:lstStyle/>
          <a:p>
            <a:r>
              <a:rPr lang="zh-TW" altLang="en-US">
                <a:solidFill>
                  <a:schemeClr val="bg1"/>
                </a:solidFill>
              </a:rPr>
              <a:t>設計成果</a:t>
            </a:r>
          </a:p>
        </p:txBody>
      </p:sp>
      <p:pic>
        <p:nvPicPr>
          <p:cNvPr id="3074" name="Picture 2" descr="In this modern illustration, a sleek and sophisticated smartphone takes center stage, radiating a soft, ambient glow. The device seamlessly connects people with the world around them, revolutionizing their lives. People are engrossed in a myriad of activities, all made easier by this incredible innovation. A person effortlessly manages their smart home with a few taps on the phone's screen, adjusting lighting and temperature. Another individual uses the phone to hail a driver。4 的影像 4">
            <a:extLst>
              <a:ext uri="{FF2B5EF4-FFF2-40B4-BE49-F238E27FC236}">
                <a16:creationId xmlns:a16="http://schemas.microsoft.com/office/drawing/2014/main" id="{FBAAD5B4-7214-3339-833C-36CE9BDF8F0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a:stretch/>
        </p:blipFill>
        <p:spPr bwMode="auto">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3081" name="Group 3080">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3082" name="Freeform: Shape 3081">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083" name="Freeform: Shape 3082">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 name="文字方塊 2">
            <a:extLst>
              <a:ext uri="{FF2B5EF4-FFF2-40B4-BE49-F238E27FC236}">
                <a16:creationId xmlns:a16="http://schemas.microsoft.com/office/drawing/2014/main" id="{61AF3F27-B13C-7F1E-0E0D-E088F1FD4A6E}"/>
              </a:ext>
            </a:extLst>
          </p:cNvPr>
          <p:cNvSpPr txBox="1"/>
          <p:nvPr/>
        </p:nvSpPr>
        <p:spPr>
          <a:xfrm>
            <a:off x="6221330" y="2071194"/>
            <a:ext cx="5217173" cy="4351338"/>
          </a:xfrm>
          <a:prstGeom prst="rect">
            <a:avLst/>
          </a:prstGeom>
        </p:spPr>
        <p:txBody>
          <a:bodyPr vert="horz" lIns="91440" tIns="45720" rIns="91440" bIns="45720" rtlCol="0">
            <a:normAutofit/>
          </a:bodyPr>
          <a:lstStyle/>
          <a:p>
            <a:pPr>
              <a:lnSpc>
                <a:spcPct val="90000"/>
              </a:lnSpc>
              <a:spcAft>
                <a:spcPts val="600"/>
              </a:spcAft>
            </a:pPr>
            <a:r>
              <a:rPr lang="zh-TW" altLang="en-US" sz="2800" dirty="0">
                <a:solidFill>
                  <a:schemeClr val="bg1"/>
                </a:solidFill>
              </a:rPr>
              <a:t>我們以</a:t>
            </a:r>
            <a:r>
              <a:rPr lang="zh-TW" altLang="en-US" sz="2800" b="0" i="0" dirty="0">
                <a:solidFill>
                  <a:schemeClr val="bg1"/>
                </a:solidFill>
                <a:effectLst/>
              </a:rPr>
              <a:t>手機改變人類生活品質為主題，關鍵字包含了手機、生活與</a:t>
            </a:r>
            <a:r>
              <a:rPr lang="en-US" altLang="zh-TW" sz="2800" b="0" i="0" dirty="0">
                <a:solidFill>
                  <a:schemeClr val="bg1"/>
                </a:solidFill>
                <a:effectLst/>
              </a:rPr>
              <a:t>AI</a:t>
            </a:r>
            <a:r>
              <a:rPr lang="zh-TW" altLang="en-US" sz="2800" b="0" i="0" dirty="0">
                <a:solidFill>
                  <a:schemeClr val="bg1"/>
                </a:solidFill>
                <a:effectLst/>
              </a:rPr>
              <a:t>，得出這張圖片。此圖說明了我們生活中的一切都與科技息息相關。我們可以透過手機購買需求品，也能運用在學習不論在什麼樣的場合手機都能解決問題。</a:t>
            </a:r>
            <a:endParaRPr lang="en-US" altLang="zh-TW" sz="2800" dirty="0">
              <a:solidFill>
                <a:schemeClr val="bg1"/>
              </a:solidFill>
            </a:endParaRPr>
          </a:p>
        </p:txBody>
      </p:sp>
      <p:grpSp>
        <p:nvGrpSpPr>
          <p:cNvPr id="3085"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3086" name="Freeform: Shape 3085">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7" name="Freeform: Shape 3086">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8" name="Freeform: Shape 3087">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9" name="Freeform: Shape 3088">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0" name="Freeform: Shape 3089">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485753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一張含有 油畫, 水, 藝術, 美術漆 的圖片&#10;&#10;自動產生的描述">
            <a:extLst>
              <a:ext uri="{FF2B5EF4-FFF2-40B4-BE49-F238E27FC236}">
                <a16:creationId xmlns:a16="http://schemas.microsoft.com/office/drawing/2014/main" id="{523AFF1C-66C8-4A91-0673-BC6E2C0CE906}"/>
              </a:ext>
            </a:extLst>
          </p:cNvPr>
          <p:cNvPicPr>
            <a:picLocks noChangeAspect="1"/>
          </p:cNvPicPr>
          <p:nvPr/>
        </p:nvPicPr>
        <p:blipFill rotWithShape="1">
          <a:blip r:embed="rId2">
            <a:duotone>
              <a:schemeClr val="bg2">
                <a:shade val="45000"/>
                <a:satMod val="135000"/>
              </a:schemeClr>
              <a:prstClr val="white"/>
            </a:duotone>
          </a:blip>
          <a:srcRect t="12420" b="331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65E79DF1-9428-274A-76A9-FCAB510CE0FE}"/>
              </a:ext>
            </a:extLst>
          </p:cNvPr>
          <p:cNvSpPr>
            <a:spLocks noGrp="1"/>
          </p:cNvSpPr>
          <p:nvPr>
            <p:ph type="title"/>
          </p:nvPr>
        </p:nvSpPr>
        <p:spPr>
          <a:xfrm>
            <a:off x="838200" y="365125"/>
            <a:ext cx="10515600" cy="1325563"/>
          </a:xfrm>
        </p:spPr>
        <p:txBody>
          <a:bodyPr>
            <a:normAutofit/>
          </a:bodyPr>
          <a:lstStyle/>
          <a:p>
            <a:r>
              <a:rPr lang="zh-TW" altLang="en-US" dirty="0">
                <a:latin typeface="UD Digi Kyokasho NK-R" panose="02020400000000000000" pitchFamily="18" charset="-128"/>
                <a:ea typeface="UD Digi Kyokasho NK-R" panose="02020400000000000000" pitchFamily="18" charset="-128"/>
              </a:rPr>
              <a:t>結論</a:t>
            </a:r>
            <a:endParaRPr lang="zh-TW" altLang="en-US">
              <a:latin typeface="UD Digi Kyokasho NK-R" panose="02020400000000000000" pitchFamily="18" charset="-128"/>
              <a:ea typeface="UD Digi Kyokasho NK-R" panose="02020400000000000000" pitchFamily="18" charset="-128"/>
            </a:endParaRPr>
          </a:p>
        </p:txBody>
      </p:sp>
      <p:graphicFrame>
        <p:nvGraphicFramePr>
          <p:cNvPr id="6" name="Rectangle 1">
            <a:extLst>
              <a:ext uri="{FF2B5EF4-FFF2-40B4-BE49-F238E27FC236}">
                <a16:creationId xmlns:a16="http://schemas.microsoft.com/office/drawing/2014/main" id="{889302EC-A94F-86A1-6150-DF9A31860DA4}"/>
              </a:ext>
            </a:extLst>
          </p:cNvPr>
          <p:cNvGraphicFramePr>
            <a:graphicFrameLocks noGrp="1"/>
          </p:cNvGraphicFramePr>
          <p:nvPr>
            <p:ph idx="1"/>
            <p:extLst>
              <p:ext uri="{D42A27DB-BD31-4B8C-83A1-F6EECF244321}">
                <p14:modId xmlns:p14="http://schemas.microsoft.com/office/powerpoint/2010/main" val="2279438167"/>
              </p:ext>
            </p:extLst>
          </p:nvPr>
        </p:nvGraphicFramePr>
        <p:xfrm>
          <a:off x="838200" y="1791119"/>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277817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1031</Words>
  <Application>Microsoft Office PowerPoint</Application>
  <PresentationFormat>寬螢幕</PresentationFormat>
  <Paragraphs>84</Paragraphs>
  <Slides>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9</vt:i4>
      </vt:variant>
    </vt:vector>
  </HeadingPairs>
  <TitlesOfParts>
    <vt:vector size="14" baseType="lpstr">
      <vt:lpstr>UD Digi Kyokasho NK-R</vt:lpstr>
      <vt:lpstr>Arial</vt:lpstr>
      <vt:lpstr>Calibri</vt:lpstr>
      <vt:lpstr>Calibri Light</vt:lpstr>
      <vt:lpstr>Office 佈景主題</vt:lpstr>
      <vt:lpstr>PowerPoint 簡報</vt:lpstr>
      <vt:lpstr>摘要</vt:lpstr>
      <vt:lpstr>摘要</vt:lpstr>
      <vt:lpstr>目錄</vt:lpstr>
      <vt:lpstr>緒論</vt:lpstr>
      <vt:lpstr>人文設計理念</vt:lpstr>
      <vt:lpstr>生成式AI的應用</vt:lpstr>
      <vt:lpstr>設計成果</vt:lpstr>
      <vt:lpstr>結論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偉齊 何</dc:creator>
  <cp:lastModifiedBy>偉齊 何</cp:lastModifiedBy>
  <cp:revision>2</cp:revision>
  <dcterms:created xsi:type="dcterms:W3CDTF">2023-10-22T15:13:23Z</dcterms:created>
  <dcterms:modified xsi:type="dcterms:W3CDTF">2023-10-23T18:08:27Z</dcterms:modified>
</cp:coreProperties>
</file>