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</p:sldMasterIdLst>
  <p:notesMasterIdLst>
    <p:notesMasterId r:id="rId34"/>
  </p:notesMasterIdLst>
  <p:sldIdLst>
    <p:sldId id="275" r:id="rId2"/>
    <p:sldId id="272" r:id="rId3"/>
    <p:sldId id="316" r:id="rId4"/>
    <p:sldId id="317" r:id="rId5"/>
    <p:sldId id="318" r:id="rId6"/>
    <p:sldId id="321" r:id="rId7"/>
    <p:sldId id="320" r:id="rId8"/>
    <p:sldId id="322" r:id="rId9"/>
    <p:sldId id="323" r:id="rId10"/>
    <p:sldId id="325" r:id="rId11"/>
    <p:sldId id="326" r:id="rId12"/>
    <p:sldId id="327" r:id="rId13"/>
    <p:sldId id="328" r:id="rId14"/>
    <p:sldId id="330" r:id="rId15"/>
    <p:sldId id="257" r:id="rId16"/>
    <p:sldId id="332" r:id="rId17"/>
    <p:sldId id="331" r:id="rId18"/>
    <p:sldId id="333" r:id="rId19"/>
    <p:sldId id="337" r:id="rId20"/>
    <p:sldId id="302" r:id="rId21"/>
    <p:sldId id="303" r:id="rId22"/>
    <p:sldId id="304" r:id="rId23"/>
    <p:sldId id="313" r:id="rId24"/>
    <p:sldId id="305" r:id="rId25"/>
    <p:sldId id="314" r:id="rId26"/>
    <p:sldId id="310" r:id="rId27"/>
    <p:sldId id="335" r:id="rId28"/>
    <p:sldId id="336" r:id="rId29"/>
    <p:sldId id="311" r:id="rId30"/>
    <p:sldId id="306" r:id="rId31"/>
    <p:sldId id="315" r:id="rId32"/>
    <p:sldId id="290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E97"/>
    <a:srgbClr val="4E95A1"/>
    <a:srgbClr val="EC660D"/>
    <a:srgbClr val="78C6D2"/>
    <a:srgbClr val="E23750"/>
    <a:srgbClr val="E52C50"/>
    <a:srgbClr val="323846"/>
    <a:srgbClr val="A2BDDF"/>
    <a:srgbClr val="009051"/>
    <a:srgbClr val="7BC5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87" autoAdjust="0"/>
    <p:restoredTop sz="94660"/>
  </p:normalViewPr>
  <p:slideViewPr>
    <p:cSldViewPr>
      <p:cViewPr varScale="1">
        <p:scale>
          <a:sx n="108" d="100"/>
          <a:sy n="108" d="100"/>
        </p:scale>
        <p:origin x="976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49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EE5DD-14CE-475A-93C6-84F387FFC5E8}" type="datetimeFigureOut">
              <a:rPr lang="en-US" smtClean="0"/>
              <a:t>6/19/21</a:t>
            </a:fld>
            <a:endParaRPr lang="en-US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© Copyright Showeet.com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D57A68-B95A-498B-8FA1-D6E958C41C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641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3D078E-7757-48DE-B1B8-209F8A8DE124}" type="slidenum">
              <a:rPr lang="en-US"/>
              <a:pPr/>
              <a:t>32</a:t>
            </a:fld>
            <a:endParaRPr lang="en-US" dirty="0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tilisateur\Documents\Perso\sho8\GOUTTES\fondgoutte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95536" y="2924944"/>
            <a:ext cx="7606208" cy="1470025"/>
          </a:xfrm>
        </p:spPr>
        <p:txBody>
          <a:bodyPr lIns="0" rIns="0" anchor="ctr">
            <a:noAutofit/>
          </a:bodyPr>
          <a:lstStyle>
            <a:lvl1pPr algn="r">
              <a:lnSpc>
                <a:spcPct val="100000"/>
              </a:lnSpc>
              <a:defRPr sz="4000" b="0" cap="none" baseline="0">
                <a:solidFill>
                  <a:srgbClr val="34384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598141" y="4437112"/>
            <a:ext cx="2403603" cy="365125"/>
          </a:xfrm>
        </p:spPr>
        <p:txBody>
          <a:bodyPr/>
          <a:lstStyle>
            <a:lvl1pPr algn="r">
              <a:defRPr sz="1400">
                <a:solidFill>
                  <a:srgbClr val="E52C5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181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tilisateur\Documents\Perso\sho8\GOUTTES\fondgoutte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6491064" cy="1143000"/>
          </a:xfrm>
        </p:spPr>
        <p:txBody>
          <a:bodyPr>
            <a:noAutofit/>
          </a:bodyPr>
          <a:lstStyle>
            <a:lvl1pPr algn="l">
              <a:defRPr sz="32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52C50"/>
                </a:solidFill>
              </a:defRPr>
            </a:lvl1pPr>
          </a:lstStyle>
          <a:p>
            <a:r>
              <a:rPr lang="en-US" dirty="0"/>
              <a:t>Your footer here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52C50"/>
                </a:solidFill>
              </a:defRPr>
            </a:lvl1pPr>
          </a:lstStyle>
          <a:p>
            <a:fld id="{AE199FAC-4B86-4121-B622-50028D35B744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 hasCustomPrompt="1"/>
          </p:nvPr>
        </p:nvSpPr>
        <p:spPr>
          <a:xfrm>
            <a:off x="467544" y="1772816"/>
            <a:ext cx="8208912" cy="4320480"/>
          </a:xfrm>
        </p:spPr>
        <p:txBody>
          <a:bodyPr>
            <a:normAutofit/>
          </a:bodyPr>
          <a:lstStyle>
            <a:lvl1pPr>
              <a:defRPr sz="24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4418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tilisateur\Documents\Perso\sho8\GOUTTES\fondgoutte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6491064" cy="1143000"/>
          </a:xfrm>
        </p:spPr>
        <p:txBody>
          <a:bodyPr>
            <a:noAutofit/>
          </a:bodyPr>
          <a:lstStyle>
            <a:lvl1pPr algn="l">
              <a:defRPr sz="32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52C50"/>
                </a:solidFill>
              </a:defRPr>
            </a:lvl1pPr>
          </a:lstStyle>
          <a:p>
            <a:r>
              <a:rPr lang="en-US" dirty="0"/>
              <a:t>Your footer here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>
                <a:solidFill>
                  <a:srgbClr val="E52C50"/>
                </a:solidFill>
              </a:defRPr>
            </a:lvl1pPr>
          </a:lstStyle>
          <a:p>
            <a:fld id="{AE199FAC-4B86-4121-B622-50028D35B744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 hasCustomPrompt="1"/>
          </p:nvPr>
        </p:nvSpPr>
        <p:spPr>
          <a:xfrm>
            <a:off x="467544" y="1772816"/>
            <a:ext cx="3960440" cy="4320480"/>
          </a:xfrm>
        </p:spPr>
        <p:txBody>
          <a:bodyPr>
            <a:normAutofit/>
          </a:bodyPr>
          <a:lstStyle>
            <a:lvl1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 sz="12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2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4" hasCustomPrompt="1"/>
          </p:nvPr>
        </p:nvSpPr>
        <p:spPr>
          <a:xfrm>
            <a:off x="4726800" y="1773238"/>
            <a:ext cx="3960000" cy="4319587"/>
          </a:xfrm>
        </p:spPr>
        <p:txBody>
          <a:bodyPr>
            <a:normAutofit/>
          </a:bodyPr>
          <a:lstStyle>
            <a:lvl1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 sz="12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2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424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6491064" cy="1143000"/>
          </a:xfrm>
        </p:spPr>
        <p:txBody>
          <a:bodyPr>
            <a:noAutofit/>
          </a:bodyPr>
          <a:lstStyle>
            <a:lvl1pPr algn="l">
              <a:defRPr sz="32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52C50"/>
                </a:solidFill>
              </a:defRPr>
            </a:lvl1pPr>
          </a:lstStyle>
          <a:p>
            <a:r>
              <a:rPr lang="en-US" dirty="0"/>
              <a:t>Your footer here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52C50"/>
                </a:solidFill>
              </a:defRPr>
            </a:lvl1pPr>
          </a:lstStyle>
          <a:p>
            <a:fld id="{AE199FAC-4B86-4121-B622-50028D35B744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 hasCustomPrompt="1"/>
          </p:nvPr>
        </p:nvSpPr>
        <p:spPr>
          <a:xfrm>
            <a:off x="467544" y="1772816"/>
            <a:ext cx="8208912" cy="4320480"/>
          </a:xfrm>
        </p:spPr>
        <p:txBody>
          <a:bodyPr>
            <a:normAutofit/>
          </a:bodyPr>
          <a:lstStyle>
            <a:lvl1pPr>
              <a:defRPr sz="24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680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29AB-FDB0-4555-AF79-6D4DD73DD96D}" type="datetimeFigureOut">
              <a:rPr lang="zh-TW" altLang="en-US" smtClean="0"/>
              <a:t>2021/6/19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88060-9456-4F74-9CAE-5C5DC6A3F2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1774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Your footer here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99FAC-4B86-4121-B622-50028D35B744}" type="slidenum">
              <a:rPr lang="fr-FR" smtClean="0"/>
              <a:t>‹#›</a:t>
            </a:fld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 rot="5400000">
            <a:off x="8396804" y="5799922"/>
            <a:ext cx="1839157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val="1421808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6" r:id="rId2"/>
    <p:sldLayoutId id="2147483775" r:id="rId3"/>
    <p:sldLayoutId id="2147483767" r:id="rId4"/>
    <p:sldLayoutId id="2147483776" r:id="rId5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755575" y="2220710"/>
            <a:ext cx="7606208" cy="1470025"/>
          </a:xfrm>
        </p:spPr>
        <p:txBody>
          <a:bodyPr/>
          <a:lstStyle/>
          <a:p>
            <a:pPr algn="ctr"/>
            <a:r>
              <a:rPr lang="zh-CN" altLang="en-US" sz="8000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  <a:cs typeface="Arial" panose="020B0604020202020204" pitchFamily="34" charset="0"/>
              </a:rPr>
              <a:t>長照</a:t>
            </a:r>
            <a:r>
              <a:rPr lang="zh-TW" altLang="en-US" sz="8000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  <a:cs typeface="Arial" panose="020B0604020202020204" pitchFamily="34" charset="0"/>
              </a:rPr>
              <a:t>資源大反擊</a:t>
            </a:r>
            <a:endParaRPr lang="fr-FR" sz="8000" dirty="0">
              <a:solidFill>
                <a:srgbClr val="EC660D"/>
              </a:solidFill>
              <a:latin typeface="Weibei SC" panose="03000800000000000000" pitchFamily="66" charset="-128"/>
              <a:ea typeface="Weibei SC" panose="03000800000000000000" pitchFamily="66" charset="-128"/>
              <a:cs typeface="Arial" panose="020B0604020202020204" pitchFamily="34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3275856" y="3789040"/>
            <a:ext cx="2403603" cy="365125"/>
          </a:xfrm>
        </p:spPr>
        <p:txBody>
          <a:bodyPr/>
          <a:lstStyle/>
          <a:p>
            <a:pPr algn="ctr"/>
            <a:r>
              <a:rPr lang="zh-CN" altLang="en-US" sz="3600" dirty="0">
                <a:latin typeface="Weibei SC" panose="03000800000000000000" pitchFamily="66" charset="-128"/>
                <a:ea typeface="Weibei SC" panose="03000800000000000000" pitchFamily="66" charset="-128"/>
              </a:rPr>
              <a:t>第二組</a:t>
            </a:r>
            <a:endParaRPr lang="en-US" sz="3600" dirty="0">
              <a:latin typeface="Weibei SC" panose="03000800000000000000" pitchFamily="66" charset="-128"/>
              <a:ea typeface="Weibei SC" panose="03000800000000000000" pitchFamily="66" charset="-128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EED19D1C-88F8-0F41-9F71-C7CFBB85045D}"/>
              </a:ext>
            </a:extLst>
          </p:cNvPr>
          <p:cNvSpPr txBox="1"/>
          <p:nvPr/>
        </p:nvSpPr>
        <p:spPr>
          <a:xfrm>
            <a:off x="2771800" y="4396486"/>
            <a:ext cx="4333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組員：黃羿寧、黃可芯、李芷寧</a:t>
            </a:r>
            <a:endParaRPr kumimoji="1" lang="en-US" altLang="zh-TW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lvl="1"/>
            <a:r>
              <a:rPr kumimoji="1" lang="zh-TW" altLang="en-US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  陳雅祺、陳曉盈、周恩秀</a:t>
            </a:r>
            <a:endParaRPr kumimoji="1" lang="en-US" altLang="zh-TW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3780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7D07931-4340-8E44-B82E-ED0FE1AF2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9FAC-4B86-4121-B622-50028D35B744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6" name="內容版面配置區 4">
            <a:extLst>
              <a:ext uri="{FF2B5EF4-FFF2-40B4-BE49-F238E27FC236}">
                <a16:creationId xmlns:a16="http://schemas.microsoft.com/office/drawing/2014/main" id="{59F596B9-8E80-554D-94F5-F41BD2ACCB47}"/>
              </a:ext>
            </a:extLst>
          </p:cNvPr>
          <p:cNvSpPr txBox="1">
            <a:spLocks/>
          </p:cNvSpPr>
          <p:nvPr/>
        </p:nvSpPr>
        <p:spPr>
          <a:xfrm>
            <a:off x="539552" y="777193"/>
            <a:ext cx="8208912" cy="53036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514350">
              <a:lnSpc>
                <a:spcPct val="150000"/>
              </a:lnSpc>
              <a:buFont typeface="+mj-ea"/>
              <a:buAutoNum type="ea1ChtPeriod" startAt="4"/>
            </a:pPr>
            <a:r>
              <a:rPr kumimoji="1" lang="zh-TW" altLang="en-US" sz="2800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收整回饋並修改原版桌遊</a:t>
            </a:r>
            <a:endParaRPr kumimoji="1" lang="en" altLang="zh-TW" sz="2800" dirty="0">
              <a:solidFill>
                <a:srgbClr val="EC660D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1314450" lvl="2" indent="-514350">
              <a:lnSpc>
                <a:spcPct val="150000"/>
              </a:lnSpc>
              <a:buFont typeface="+mj-lt"/>
              <a:buAutoNum type="arabicPeriod"/>
            </a:pPr>
            <a:r>
              <a:rPr kumimoji="1" lang="zh-TW" altLang="en-US" sz="2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老師回饋</a:t>
            </a:r>
          </a:p>
          <a:p>
            <a:pPr marL="1314450" lvl="2" indent="-514350">
              <a:lnSpc>
                <a:spcPct val="150000"/>
              </a:lnSpc>
              <a:buFont typeface="+mj-lt"/>
              <a:buAutoNum type="arabicPeriod"/>
            </a:pPr>
            <a:r>
              <a:rPr kumimoji="1" lang="zh-TW" altLang="en-US" sz="2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卡片呈現要點</a:t>
            </a:r>
            <a:endParaRPr kumimoji="1" lang="en-US" altLang="zh-TW" sz="26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1771650" lvl="3" indent="-514350">
              <a:lnSpc>
                <a:spcPct val="150000"/>
              </a:lnSpc>
              <a:buFont typeface="+mj-lt"/>
              <a:buAutoNum type="arabicParenR"/>
            </a:pPr>
            <a:r>
              <a:rPr kumimoji="1" lang="zh-TW" altLang="en-US" sz="24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主題</a:t>
            </a:r>
            <a:endParaRPr kumimoji="1" lang="en-US" altLang="zh-TW" sz="24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1771650" lvl="3" indent="-514350">
              <a:lnSpc>
                <a:spcPct val="150000"/>
              </a:lnSpc>
              <a:buFont typeface="+mj-lt"/>
              <a:buAutoNum type="arabicParenR"/>
            </a:pPr>
            <a:r>
              <a:rPr kumimoji="1" lang="zh-TW" altLang="en-US" sz="24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規則機制</a:t>
            </a:r>
            <a:endParaRPr kumimoji="1" lang="en-US" altLang="zh-TW" sz="24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1771650" lvl="3" indent="-514350">
              <a:lnSpc>
                <a:spcPct val="150000"/>
              </a:lnSpc>
              <a:buFont typeface="+mj-lt"/>
              <a:buAutoNum type="arabicParenR"/>
            </a:pPr>
            <a:r>
              <a:rPr kumimoji="1" lang="zh-TW" altLang="en-US" sz="24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遊戲目標</a:t>
            </a:r>
            <a:endParaRPr kumimoji="1" lang="en-US" altLang="zh-TW" sz="24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1771650" lvl="3" indent="-514350">
              <a:lnSpc>
                <a:spcPct val="150000"/>
              </a:lnSpc>
              <a:buFont typeface="+mj-lt"/>
              <a:buAutoNum type="arabicParenR"/>
            </a:pPr>
            <a:r>
              <a:rPr kumimoji="1" lang="zh-TW" altLang="en-US" sz="24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配件</a:t>
            </a:r>
            <a:endParaRPr kumimoji="1" lang="en-US" altLang="zh-TW" sz="24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1771650" lvl="3" indent="-514350">
              <a:lnSpc>
                <a:spcPct val="150000"/>
              </a:lnSpc>
              <a:buFont typeface="+mj-lt"/>
              <a:buAutoNum type="arabicParenR"/>
            </a:pPr>
            <a:r>
              <a:rPr kumimoji="1" lang="zh-TW" altLang="en-US" sz="2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美術</a:t>
            </a:r>
          </a:p>
          <a:p>
            <a:pPr marL="1314450" lvl="2" indent="-514350">
              <a:buFont typeface="+mj-lt"/>
              <a:buAutoNum type="arabicPeriod"/>
            </a:pPr>
            <a:endParaRPr lang="en-US" altLang="zh-TW" sz="2800" dirty="0"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0" indent="0">
              <a:buFont typeface="Arial" pitchFamily="34" charset="0"/>
              <a:buNone/>
            </a:pP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83628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7D07931-4340-8E44-B82E-ED0FE1AF2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9FAC-4B86-4121-B622-50028D35B744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6" name="內容版面配置區 4">
            <a:extLst>
              <a:ext uri="{FF2B5EF4-FFF2-40B4-BE49-F238E27FC236}">
                <a16:creationId xmlns:a16="http://schemas.microsoft.com/office/drawing/2014/main" id="{59F596B9-8E80-554D-94F5-F41BD2ACCB47}"/>
              </a:ext>
            </a:extLst>
          </p:cNvPr>
          <p:cNvSpPr txBox="1">
            <a:spLocks/>
          </p:cNvSpPr>
          <p:nvPr/>
        </p:nvSpPr>
        <p:spPr>
          <a:xfrm>
            <a:off x="911402" y="332656"/>
            <a:ext cx="8208912" cy="53036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en-US" altLang="zh-TW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4</a:t>
            </a:r>
            <a:r>
              <a:rPr lang="zh-TW" altLang="zh-TW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月</a:t>
            </a:r>
            <a:r>
              <a:rPr lang="en-US" altLang="zh-TW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29</a:t>
            </a:r>
            <a:r>
              <a:rPr lang="zh-TW" altLang="zh-TW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日</a:t>
            </a:r>
            <a:r>
              <a:rPr lang="zh-TW" altLang="en-US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（四）</a:t>
            </a:r>
            <a:endParaRPr kumimoji="1" lang="en-US" altLang="zh-TW" dirty="0">
              <a:solidFill>
                <a:srgbClr val="EC660D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1314450" lvl="2" indent="-514350">
              <a:lnSpc>
                <a:spcPct val="150000"/>
              </a:lnSpc>
              <a:buFont typeface="+mj-ea"/>
              <a:buAutoNum type="ea1ChtPeriod"/>
            </a:pPr>
            <a:r>
              <a:rPr lang="zh-TW" altLang="en-US" sz="2400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成果發表</a:t>
            </a:r>
            <a:endParaRPr lang="en-US" altLang="zh-TW" sz="2400" dirty="0">
              <a:solidFill>
                <a:srgbClr val="EC660D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1257300" lvl="3" indent="0">
              <a:lnSpc>
                <a:spcPct val="150000"/>
              </a:lnSpc>
              <a:buNone/>
            </a:pPr>
            <a:r>
              <a:rPr lang="zh-TW" altLang="en-US" sz="24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簡報、</a:t>
            </a:r>
            <a:r>
              <a:rPr lang="en-US" altLang="zh-TW" sz="24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QA</a:t>
            </a:r>
            <a:r>
              <a:rPr lang="zh-CN" altLang="en-US" sz="24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時間、</a:t>
            </a:r>
            <a:r>
              <a:rPr lang="en-US" altLang="zh-CN" sz="24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Demo</a:t>
            </a:r>
            <a:r>
              <a:rPr lang="zh-CN" altLang="en-US" sz="24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展示、合影</a:t>
            </a:r>
            <a:r>
              <a:rPr lang="zh-TW" altLang="en-US" sz="24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 </a:t>
            </a:r>
          </a:p>
          <a:p>
            <a:pPr marL="1314450" lvl="2" indent="-514350">
              <a:lnSpc>
                <a:spcPct val="150000"/>
              </a:lnSpc>
              <a:buFont typeface="+mj-ea"/>
              <a:buAutoNum type="ea1ChtPeriod"/>
            </a:pPr>
            <a:r>
              <a:rPr lang="zh-TW" altLang="en-US" sz="2400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票選</a:t>
            </a:r>
            <a:r>
              <a:rPr lang="zh-CN" altLang="en-US" sz="2400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獲得最高票</a:t>
            </a:r>
            <a:r>
              <a:rPr lang="en-US" altLang="zh-CN" sz="2400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, </a:t>
            </a:r>
            <a:r>
              <a:rPr lang="zh-CN" altLang="en-US" sz="2400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小組代表本課程</a:t>
            </a:r>
            <a:br>
              <a:rPr lang="en-US" altLang="zh-CN" sz="24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</a:br>
            <a:r>
              <a:rPr lang="zh-CN" altLang="en-US" sz="24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參加</a:t>
            </a:r>
            <a:r>
              <a:rPr lang="en-US" altLang="zh-CN" sz="24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5/23</a:t>
            </a:r>
            <a:r>
              <a:rPr lang="zh-CN" altLang="en-US" sz="24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青年場域提案競賽</a:t>
            </a:r>
            <a:endParaRPr lang="en-US" altLang="zh-TW" sz="24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0" indent="0">
              <a:buFont typeface="Arial" pitchFamily="34" charset="0"/>
              <a:buNone/>
            </a:pPr>
            <a:endParaRPr kumimoji="1" lang="zh-TW" altLang="en-US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43D46DA1-6AE5-2A43-B38B-7FA14778C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3420081"/>
            <a:ext cx="4968552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17393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FF9E8AE9-E230-454F-A92D-932E7BD17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542" b="98161" l="1014" r="99550">
                        <a14:foregroundMark x1="19932" y1="63712" x2="19932" y2="63712"/>
                        <a14:foregroundMark x1="48986" y1="77425" x2="56644" y2="86789"/>
                        <a14:foregroundMark x1="40541" y1="76589" x2="40541" y2="76589"/>
                        <a14:foregroundMark x1="37725" y1="74582" x2="37725" y2="74582"/>
                        <a14:foregroundMark x1="39189" y1="75418" x2="39189" y2="75418"/>
                        <a14:foregroundMark x1="41892" y1="70067" x2="41892" y2="70067"/>
                        <a14:foregroundMark x1="41779" y1="71739" x2="41779" y2="71739"/>
                        <a14:foregroundMark x1="43694" y1="78930" x2="43694" y2="78930"/>
                        <a14:foregroundMark x1="42117" y1="77759" x2="42117" y2="77759"/>
                        <a14:foregroundMark x1="4617" y1="58863" x2="4617" y2="58863"/>
                        <a14:foregroundMark x1="8896" y1="66890" x2="8896" y2="66890"/>
                        <a14:backgroundMark x1="39640" y1="73579" x2="39640" y2="735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73150"/>
            <a:ext cx="7604504" cy="5121051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370CF8E-878E-B94C-B7B4-93C1BE240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9FAC-4B86-4121-B622-50028D35B744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85928396-E99B-4346-979D-8ED815C40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936" y="548680"/>
            <a:ext cx="6491064" cy="1143000"/>
          </a:xfrm>
        </p:spPr>
        <p:txBody>
          <a:bodyPr/>
          <a:lstStyle/>
          <a:p>
            <a:r>
              <a:rPr kumimoji="1" lang="zh-TW" altLang="en-US" sz="6000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關注議題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6E96245-8A8F-F344-B65D-95B6C1420B77}"/>
              </a:ext>
            </a:extLst>
          </p:cNvPr>
          <p:cNvSpPr/>
          <p:nvPr/>
        </p:nvSpPr>
        <p:spPr>
          <a:xfrm>
            <a:off x="2411760" y="6356350"/>
            <a:ext cx="63904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dirty="0">
                <a:latin typeface="Weibei SC" panose="03000800000000000000" pitchFamily="66" charset="-128"/>
                <a:ea typeface="Weibei SC" panose="03000800000000000000" pitchFamily="66" charset="-128"/>
              </a:rPr>
              <a:t>參考網站：https://www.civil.taichung.gov.tw/22028/Nodelist</a:t>
            </a:r>
          </a:p>
        </p:txBody>
      </p:sp>
    </p:spTree>
    <p:extLst>
      <p:ext uri="{BB962C8B-B14F-4D97-AF65-F5344CB8AC3E}">
        <p14:creationId xmlns:p14="http://schemas.microsoft.com/office/powerpoint/2010/main" val="264903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370CF8E-878E-B94C-B7B4-93C1BE240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9FAC-4B86-4121-B622-50028D35B744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3AB0162-4A23-BD46-95EE-8ACA3DD12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330" y="1611432"/>
            <a:ext cx="6841339" cy="4176464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440E4C40-D5AB-6946-AE25-31D67AA02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163" y="461879"/>
            <a:ext cx="7272808" cy="1143000"/>
          </a:xfrm>
        </p:spPr>
        <p:txBody>
          <a:bodyPr/>
          <a:lstStyle/>
          <a:p>
            <a:r>
              <a:rPr kumimoji="1" lang="zh-TW" altLang="en-US" sz="3600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大肚區</a:t>
            </a:r>
            <a:r>
              <a:rPr kumimoji="1" lang="en-US" altLang="zh-TW" sz="3600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65</a:t>
            </a:r>
            <a:r>
              <a:rPr kumimoji="1" lang="zh-TW" altLang="en-US" sz="3600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歲以上人數佔</a:t>
            </a:r>
            <a:r>
              <a:rPr kumimoji="1" lang="zh-CN" altLang="en-US" sz="3600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總人口數</a:t>
            </a:r>
            <a:endParaRPr kumimoji="1" lang="zh-TW" altLang="en-US" sz="3600" dirty="0">
              <a:solidFill>
                <a:srgbClr val="EC660D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9E03D59-8439-704F-9941-5BE6F6CC82EF}"/>
              </a:ext>
            </a:extLst>
          </p:cNvPr>
          <p:cNvSpPr/>
          <p:nvPr/>
        </p:nvSpPr>
        <p:spPr>
          <a:xfrm>
            <a:off x="2320025" y="6016277"/>
            <a:ext cx="63904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dirty="0">
                <a:latin typeface="Weibei SC" panose="03000800000000000000" pitchFamily="66" charset="-128"/>
                <a:ea typeface="Weibei SC" panose="03000800000000000000" pitchFamily="66" charset="-128"/>
              </a:rPr>
              <a:t>參考網站：https://www.civil.taichung.gov.tw/22028/Nodelist</a:t>
            </a:r>
          </a:p>
        </p:txBody>
      </p:sp>
    </p:spTree>
    <p:extLst>
      <p:ext uri="{BB962C8B-B14F-4D97-AF65-F5344CB8AC3E}">
        <p14:creationId xmlns:p14="http://schemas.microsoft.com/office/powerpoint/2010/main" val="2685226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370CF8E-878E-B94C-B7B4-93C1BE240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9FAC-4B86-4121-B622-50028D35B744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BBE78BD6-8225-9341-A32B-E96D3AB61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768" y="627783"/>
            <a:ext cx="7272808" cy="1143000"/>
          </a:xfrm>
        </p:spPr>
        <p:txBody>
          <a:bodyPr/>
          <a:lstStyle/>
          <a:p>
            <a:pPr marL="400050" lvl="1" indent="0">
              <a:buNone/>
            </a:pPr>
            <a:r>
              <a:rPr kumimoji="1" lang="zh-TW" altLang="en-US" sz="4000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大肚青春會館</a:t>
            </a:r>
            <a:endParaRPr kumimoji="1" lang="zh-TW" altLang="en-US" sz="2800" dirty="0">
              <a:solidFill>
                <a:srgbClr val="EC660D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</p:txBody>
      </p:sp>
      <p:pic>
        <p:nvPicPr>
          <p:cNvPr id="6" name="內容版面配置區 3">
            <a:extLst>
              <a:ext uri="{FF2B5EF4-FFF2-40B4-BE49-F238E27FC236}">
                <a16:creationId xmlns:a16="http://schemas.microsoft.com/office/drawing/2014/main" id="{8A711881-897C-2A4F-AF21-F0049F1C44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9020" b="7995"/>
          <a:stretch/>
        </p:blipFill>
        <p:spPr>
          <a:xfrm>
            <a:off x="1250814" y="1921895"/>
            <a:ext cx="6642372" cy="4132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091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199" y="437155"/>
            <a:ext cx="8229600" cy="1143000"/>
          </a:xfrm>
        </p:spPr>
        <p:txBody>
          <a:bodyPr>
            <a:noAutofit/>
          </a:bodyPr>
          <a:lstStyle/>
          <a:p>
            <a:r>
              <a:rPr lang="zh-TW" altLang="en-US" sz="3600" dirty="0">
                <a:latin typeface="Weibei SC" panose="03000800000000000000" pitchFamily="66" charset="-128"/>
                <a:ea typeface="Weibei SC" panose="03000800000000000000" pitchFamily="66" charset="-128"/>
              </a:rPr>
              <a:t>地域性綜合資源服務中心</a:t>
            </a:r>
            <a:r>
              <a:rPr lang="en-US" altLang="zh-TW" sz="3600" dirty="0">
                <a:latin typeface="Weibei SC" panose="03000800000000000000" pitchFamily="66" charset="-128"/>
                <a:ea typeface="Weibei SC" panose="03000800000000000000" pitchFamily="66" charset="-128"/>
              </a:rPr>
              <a:t>(</a:t>
            </a:r>
            <a:r>
              <a:rPr lang="zh-TW" altLang="en-US" sz="3600" dirty="0">
                <a:latin typeface="Weibei SC" panose="03000800000000000000" pitchFamily="66" charset="-128"/>
                <a:ea typeface="Weibei SC" panose="03000800000000000000" pitchFamily="66" charset="-128"/>
              </a:rPr>
              <a:t>全齡安親班</a:t>
            </a:r>
            <a:r>
              <a:rPr lang="en-US" altLang="zh-TW" sz="3600" dirty="0">
                <a:latin typeface="Weibei SC" panose="03000800000000000000" pitchFamily="66" charset="-128"/>
                <a:ea typeface="Weibei SC" panose="03000800000000000000" pitchFamily="66" charset="-128"/>
              </a:rPr>
              <a:t>)</a:t>
            </a:r>
            <a:endParaRPr lang="zh-TW" altLang="en-US" sz="3600" dirty="0">
              <a:latin typeface="Weibei SC" panose="03000800000000000000" pitchFamily="66" charset="-128"/>
              <a:ea typeface="Weibei SC" panose="03000800000000000000" pitchFamily="66" charset="-128"/>
            </a:endParaRPr>
          </a:p>
        </p:txBody>
      </p:sp>
      <p:pic>
        <p:nvPicPr>
          <p:cNvPr id="1026" name="Picture 2" descr="未提供相片說明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91" y="1556792"/>
            <a:ext cx="8798217" cy="496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096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370CF8E-878E-B94C-B7B4-93C1BE240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9FAC-4B86-4121-B622-50028D35B744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5" name="圓角矩形 4">
            <a:extLst>
              <a:ext uri="{FF2B5EF4-FFF2-40B4-BE49-F238E27FC236}">
                <a16:creationId xmlns:a16="http://schemas.microsoft.com/office/drawing/2014/main" id="{062CAC65-9C7F-3D40-85AF-10B082800FDA}"/>
              </a:ext>
            </a:extLst>
          </p:cNvPr>
          <p:cNvSpPr/>
          <p:nvPr/>
        </p:nvSpPr>
        <p:spPr>
          <a:xfrm>
            <a:off x="3622846" y="4143857"/>
            <a:ext cx="1839982" cy="76034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7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青春會館</a:t>
            </a: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F900FB9A-4024-E14B-A9BC-96C23F1E7209}"/>
              </a:ext>
            </a:extLst>
          </p:cNvPr>
          <p:cNvCxnSpPr/>
          <p:nvPr/>
        </p:nvCxnSpPr>
        <p:spPr>
          <a:xfrm flipH="1">
            <a:off x="4520475" y="3357422"/>
            <a:ext cx="7454" cy="6634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E6153767-8A38-B246-9B84-7546D0367F3F}"/>
              </a:ext>
            </a:extLst>
          </p:cNvPr>
          <p:cNvCxnSpPr/>
          <p:nvPr/>
        </p:nvCxnSpPr>
        <p:spPr>
          <a:xfrm flipH="1">
            <a:off x="5539247" y="3425754"/>
            <a:ext cx="597582" cy="52925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76751033-5B35-7445-ACDE-69F9EF085226}"/>
              </a:ext>
            </a:extLst>
          </p:cNvPr>
          <p:cNvCxnSpPr/>
          <p:nvPr/>
        </p:nvCxnSpPr>
        <p:spPr>
          <a:xfrm flipH="1" flipV="1">
            <a:off x="2794777" y="3454334"/>
            <a:ext cx="714380" cy="52925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圓角矩形 8">
            <a:extLst>
              <a:ext uri="{FF2B5EF4-FFF2-40B4-BE49-F238E27FC236}">
                <a16:creationId xmlns:a16="http://schemas.microsoft.com/office/drawing/2014/main" id="{8E1ABCD0-806E-7942-A248-9039356B5B4C}"/>
              </a:ext>
            </a:extLst>
          </p:cNvPr>
          <p:cNvSpPr/>
          <p:nvPr/>
        </p:nvSpPr>
        <p:spPr>
          <a:xfrm>
            <a:off x="3600485" y="2406991"/>
            <a:ext cx="1839981" cy="87215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7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日照課程</a:t>
            </a:r>
          </a:p>
        </p:txBody>
      </p:sp>
      <p:sp>
        <p:nvSpPr>
          <p:cNvPr id="10" name="圓角矩形 9">
            <a:extLst>
              <a:ext uri="{FF2B5EF4-FFF2-40B4-BE49-F238E27FC236}">
                <a16:creationId xmlns:a16="http://schemas.microsoft.com/office/drawing/2014/main" id="{220043EC-6BB9-7A4C-AC40-B62FAA043F05}"/>
              </a:ext>
            </a:extLst>
          </p:cNvPr>
          <p:cNvSpPr/>
          <p:nvPr/>
        </p:nvSpPr>
        <p:spPr>
          <a:xfrm>
            <a:off x="726520" y="3061732"/>
            <a:ext cx="1902721" cy="7280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7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失智協助</a:t>
            </a:r>
          </a:p>
        </p:txBody>
      </p:sp>
      <p:sp>
        <p:nvSpPr>
          <p:cNvPr id="11" name="圓角矩形 10">
            <a:extLst>
              <a:ext uri="{FF2B5EF4-FFF2-40B4-BE49-F238E27FC236}">
                <a16:creationId xmlns:a16="http://schemas.microsoft.com/office/drawing/2014/main" id="{197A7BDD-5857-B54E-A747-0D2C60592766}"/>
              </a:ext>
            </a:extLst>
          </p:cNvPr>
          <p:cNvSpPr/>
          <p:nvPr/>
        </p:nvSpPr>
        <p:spPr>
          <a:xfrm>
            <a:off x="6370390" y="3026946"/>
            <a:ext cx="1812643" cy="75040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7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社區營造</a:t>
            </a: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7BA6EA5A-BBE5-004F-A7B7-3D5676A4D2D2}"/>
              </a:ext>
            </a:extLst>
          </p:cNvPr>
          <p:cNvCxnSpPr/>
          <p:nvPr/>
        </p:nvCxnSpPr>
        <p:spPr>
          <a:xfrm flipH="1" flipV="1">
            <a:off x="7269258" y="3879231"/>
            <a:ext cx="7453" cy="52801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圓角矩形 12">
            <a:extLst>
              <a:ext uri="{FF2B5EF4-FFF2-40B4-BE49-F238E27FC236}">
                <a16:creationId xmlns:a16="http://schemas.microsoft.com/office/drawing/2014/main" id="{C4402D4F-4938-704A-8388-217F7679E4D7}"/>
              </a:ext>
            </a:extLst>
          </p:cNvPr>
          <p:cNvSpPr/>
          <p:nvPr/>
        </p:nvSpPr>
        <p:spPr>
          <a:xfrm>
            <a:off x="726520" y="4572482"/>
            <a:ext cx="1953038" cy="76779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失智年長者</a:t>
            </a: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1D82F0F8-4958-1C4A-9485-D9641B92848E}"/>
              </a:ext>
            </a:extLst>
          </p:cNvPr>
          <p:cNvCxnSpPr/>
          <p:nvPr/>
        </p:nvCxnSpPr>
        <p:spPr>
          <a:xfrm flipH="1" flipV="1">
            <a:off x="1651180" y="3918988"/>
            <a:ext cx="7453" cy="52801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圓角矩形 14">
            <a:extLst>
              <a:ext uri="{FF2B5EF4-FFF2-40B4-BE49-F238E27FC236}">
                <a16:creationId xmlns:a16="http://schemas.microsoft.com/office/drawing/2014/main" id="{14619C03-DC6E-264B-86A7-0D08F60ACD92}"/>
              </a:ext>
            </a:extLst>
          </p:cNvPr>
          <p:cNvSpPr/>
          <p:nvPr/>
        </p:nvSpPr>
        <p:spPr>
          <a:xfrm>
            <a:off x="3465686" y="1015818"/>
            <a:ext cx="2124486" cy="7677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亞健康年長者</a:t>
            </a: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4A21797A-91BA-294A-A44D-4948AC3ACCC1}"/>
              </a:ext>
            </a:extLst>
          </p:cNvPr>
          <p:cNvCxnSpPr/>
          <p:nvPr/>
        </p:nvCxnSpPr>
        <p:spPr>
          <a:xfrm flipV="1">
            <a:off x="4520475" y="1899397"/>
            <a:ext cx="0" cy="37737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圓角矩形 16">
            <a:extLst>
              <a:ext uri="{FF2B5EF4-FFF2-40B4-BE49-F238E27FC236}">
                <a16:creationId xmlns:a16="http://schemas.microsoft.com/office/drawing/2014/main" id="{A1774CA9-16FA-B046-B62B-E6A95154967D}"/>
              </a:ext>
            </a:extLst>
          </p:cNvPr>
          <p:cNvSpPr/>
          <p:nvPr/>
        </p:nvSpPr>
        <p:spPr>
          <a:xfrm>
            <a:off x="6300192" y="4509120"/>
            <a:ext cx="1953038" cy="7677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健康年長者</a:t>
            </a:r>
          </a:p>
        </p:txBody>
      </p:sp>
    </p:spTree>
    <p:extLst>
      <p:ext uri="{BB962C8B-B14F-4D97-AF65-F5344CB8AC3E}">
        <p14:creationId xmlns:p14="http://schemas.microsoft.com/office/powerpoint/2010/main" val="2948748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7D07931-4340-8E44-B82E-ED0FE1AF2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9FAC-4B86-4121-B622-50028D35B744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6" name="內容版面配置區 4">
            <a:extLst>
              <a:ext uri="{FF2B5EF4-FFF2-40B4-BE49-F238E27FC236}">
                <a16:creationId xmlns:a16="http://schemas.microsoft.com/office/drawing/2014/main" id="{59F596B9-8E80-554D-94F5-F41BD2ACCB47}"/>
              </a:ext>
            </a:extLst>
          </p:cNvPr>
          <p:cNvSpPr txBox="1">
            <a:spLocks/>
          </p:cNvSpPr>
          <p:nvPr/>
        </p:nvSpPr>
        <p:spPr>
          <a:xfrm>
            <a:off x="900564" y="1725786"/>
            <a:ext cx="8208912" cy="45115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>
              <a:lnSpc>
                <a:spcPct val="150000"/>
              </a:lnSpc>
              <a:buNone/>
            </a:pPr>
            <a:r>
              <a:rPr kumimoji="1" lang="zh-TW" altLang="en-US" sz="2800" dirty="0">
                <a:solidFill>
                  <a:schemeClr val="accent3">
                    <a:lumMod val="50000"/>
                  </a:schemeClr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對當地居民的影響</a:t>
            </a:r>
          </a:p>
          <a:p>
            <a:pPr marL="1314450" lvl="2" indent="-514350">
              <a:lnSpc>
                <a:spcPct val="150000"/>
              </a:lnSpc>
              <a:buFont typeface="+mj-lt"/>
              <a:buAutoNum type="arabicPeriod"/>
            </a:pPr>
            <a:r>
              <a:rPr kumimoji="1" lang="zh-TW" altLang="en-US" sz="2600" dirty="0">
                <a:solidFill>
                  <a:schemeClr val="accent3">
                    <a:lumMod val="50000"/>
                  </a:schemeClr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培養老人自力支援能力</a:t>
            </a:r>
            <a:endParaRPr kumimoji="1" lang="en-US" altLang="zh-TW" sz="2600" dirty="0">
              <a:solidFill>
                <a:schemeClr val="accent3">
                  <a:lumMod val="50000"/>
                </a:schemeClr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1314450" lvl="2" indent="-514350">
              <a:lnSpc>
                <a:spcPct val="150000"/>
              </a:lnSpc>
              <a:buFont typeface="+mj-lt"/>
              <a:buAutoNum type="arabicPeriod"/>
            </a:pPr>
            <a:r>
              <a:rPr kumimoji="1" lang="zh-TW" altLang="en-US" sz="2600" dirty="0">
                <a:solidFill>
                  <a:schemeClr val="accent3">
                    <a:lumMod val="50000"/>
                  </a:schemeClr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社交能力</a:t>
            </a:r>
            <a:r>
              <a:rPr kumimoji="1" lang="en-US" altLang="zh-TW" sz="2600" dirty="0">
                <a:solidFill>
                  <a:schemeClr val="accent3">
                    <a:lumMod val="50000"/>
                  </a:schemeClr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:</a:t>
            </a:r>
            <a:br>
              <a:rPr kumimoji="1" lang="en-US" altLang="zh-TW" sz="2600" dirty="0">
                <a:solidFill>
                  <a:schemeClr val="accent3">
                    <a:lumMod val="50000"/>
                  </a:schemeClr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</a:br>
            <a:r>
              <a:rPr kumimoji="1" lang="zh-TW" altLang="en-US" sz="2600" dirty="0">
                <a:solidFill>
                  <a:schemeClr val="accent3">
                    <a:lumMod val="50000"/>
                  </a:schemeClr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多元化課程、團體活動維持年長者社交能力</a:t>
            </a:r>
            <a:endParaRPr kumimoji="1" lang="en-US" altLang="zh-TW" sz="2600" dirty="0">
              <a:solidFill>
                <a:schemeClr val="accent3">
                  <a:lumMod val="50000"/>
                </a:schemeClr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1314450" lvl="2" indent="-514350">
              <a:lnSpc>
                <a:spcPct val="150000"/>
              </a:lnSpc>
              <a:buFont typeface="+mj-lt"/>
              <a:buAutoNum type="arabicPeriod"/>
            </a:pPr>
            <a:r>
              <a:rPr kumimoji="1" lang="zh-TW" altLang="en-US" sz="2600" dirty="0">
                <a:solidFill>
                  <a:schemeClr val="accent3">
                    <a:lumMod val="50000"/>
                  </a:schemeClr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減輕家屬的照顧壓力</a:t>
            </a:r>
            <a:r>
              <a:rPr kumimoji="1" lang="en-US" altLang="zh-TW" sz="2600" dirty="0">
                <a:solidFill>
                  <a:schemeClr val="accent3">
                    <a:lumMod val="50000"/>
                  </a:schemeClr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:</a:t>
            </a:r>
            <a:br>
              <a:rPr kumimoji="1" lang="en-US" altLang="zh-TW" sz="2600" dirty="0">
                <a:solidFill>
                  <a:schemeClr val="accent3">
                    <a:lumMod val="50000"/>
                  </a:schemeClr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</a:br>
            <a:r>
              <a:rPr kumimoji="1" lang="zh-TW" altLang="en-US" sz="2600" dirty="0">
                <a:solidFill>
                  <a:schemeClr val="accent3">
                    <a:lumMod val="50000"/>
                  </a:schemeClr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失能、失智長者不需要長期離開家人，</a:t>
            </a:r>
            <a:br>
              <a:rPr kumimoji="1" lang="en-US" altLang="zh-TW" sz="2600" dirty="0">
                <a:solidFill>
                  <a:schemeClr val="accent3">
                    <a:lumMod val="50000"/>
                  </a:schemeClr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</a:br>
            <a:r>
              <a:rPr kumimoji="1" lang="zh-TW" altLang="en-US" sz="2600" dirty="0">
                <a:solidFill>
                  <a:schemeClr val="accent3">
                    <a:lumMod val="50000"/>
                  </a:schemeClr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也減輕家屬的照顧壓力。</a:t>
            </a:r>
            <a:endParaRPr kumimoji="1" lang="en-US" altLang="zh-TW" sz="2600" dirty="0">
              <a:solidFill>
                <a:schemeClr val="accent3">
                  <a:lumMod val="50000"/>
                </a:schemeClr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1314450" lvl="2" indent="-514350">
              <a:lnSpc>
                <a:spcPct val="150000"/>
              </a:lnSpc>
              <a:buFont typeface="+mj-lt"/>
              <a:buAutoNum type="arabicPeriod"/>
            </a:pPr>
            <a:r>
              <a:rPr kumimoji="1" lang="zh-TW" altLang="en-US" sz="2600" dirty="0">
                <a:solidFill>
                  <a:schemeClr val="accent3">
                    <a:lumMod val="50000"/>
                  </a:schemeClr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非藥物治療：減緩退化速度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B054B444-4C10-BD46-B108-2672F5927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620688"/>
            <a:ext cx="7272808" cy="1143000"/>
          </a:xfrm>
        </p:spPr>
        <p:txBody>
          <a:bodyPr/>
          <a:lstStyle/>
          <a:p>
            <a:pPr marL="400050" lvl="1" indent="0">
              <a:buNone/>
            </a:pPr>
            <a:r>
              <a:rPr kumimoji="1" lang="zh-TW" altLang="en-US" sz="4000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大肚青春會館 日照中心</a:t>
            </a:r>
            <a:endParaRPr kumimoji="1" lang="zh-TW" altLang="en-US" sz="2800" dirty="0">
              <a:solidFill>
                <a:srgbClr val="EC660D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9040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370CF8E-878E-B94C-B7B4-93C1BE240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9FAC-4B86-4121-B622-50028D35B744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F9972954-FBEE-7B44-9604-394C402F4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16649"/>
            <a:ext cx="7272808" cy="1143000"/>
          </a:xfrm>
        </p:spPr>
        <p:txBody>
          <a:bodyPr/>
          <a:lstStyle/>
          <a:p>
            <a:pPr marL="400050" lvl="1" indent="0">
              <a:buNone/>
            </a:pPr>
            <a:r>
              <a:rPr kumimoji="1" lang="zh-CN" altLang="en-US" sz="4000" dirty="0">
                <a:solidFill>
                  <a:srgbClr val="EC660D"/>
                </a:solidFill>
                <a:latin typeface="STXihei" panose="02010600040101010101" pitchFamily="2" charset="-122"/>
                <a:ea typeface="STXihei" panose="02010600040101010101" pitchFamily="2" charset="-122"/>
              </a:rPr>
              <a:t>對應的</a:t>
            </a:r>
            <a:r>
              <a:rPr kumimoji="1" lang="en-US" altLang="zh-CN" sz="4000" dirty="0">
                <a:solidFill>
                  <a:srgbClr val="EC660D"/>
                </a:solidFill>
                <a:latin typeface="STXihei" panose="02010600040101010101" pitchFamily="2" charset="-122"/>
                <a:ea typeface="STXihei" panose="02010600040101010101" pitchFamily="2" charset="-122"/>
              </a:rPr>
              <a:t>SDGs</a:t>
            </a:r>
            <a:endParaRPr kumimoji="1" lang="zh-TW" altLang="en-US" sz="2800" dirty="0">
              <a:solidFill>
                <a:srgbClr val="EC660D"/>
              </a:solidFill>
              <a:latin typeface="STXihei" panose="02010600040101010101" pitchFamily="2" charset="-122"/>
              <a:ea typeface="STXihei" panose="02010600040101010101" pitchFamily="2" charset="-122"/>
            </a:endParaRPr>
          </a:p>
        </p:txBody>
      </p:sp>
      <p:pic>
        <p:nvPicPr>
          <p:cNvPr id="6" name="Picture 2" descr="SDGs 懶人包》什麼是聯合國永續發展目標SDGs ？一次掌握17項核心目標- 未來城市@天下">
            <a:extLst>
              <a:ext uri="{FF2B5EF4-FFF2-40B4-BE49-F238E27FC236}">
                <a16:creationId xmlns:a16="http://schemas.microsoft.com/office/drawing/2014/main" id="{D9BBAA56-F221-464D-BC5F-E16083713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8477504" cy="429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甜甜圈 6">
            <a:extLst>
              <a:ext uri="{FF2B5EF4-FFF2-40B4-BE49-F238E27FC236}">
                <a16:creationId xmlns:a16="http://schemas.microsoft.com/office/drawing/2014/main" id="{18FE3BC6-7627-5944-8257-E7EC73C3175C}"/>
              </a:ext>
            </a:extLst>
          </p:cNvPr>
          <p:cNvSpPr/>
          <p:nvPr/>
        </p:nvSpPr>
        <p:spPr>
          <a:xfrm>
            <a:off x="2771800" y="1340768"/>
            <a:ext cx="2311896" cy="2311896"/>
          </a:xfrm>
          <a:prstGeom prst="donut">
            <a:avLst>
              <a:gd name="adj" fmla="val 901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51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C2DB3F7-191D-4685-9957-6EC6741C2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492896"/>
            <a:ext cx="9217024" cy="2304256"/>
          </a:xfrm>
        </p:spPr>
        <p:txBody>
          <a:bodyPr/>
          <a:lstStyle/>
          <a:p>
            <a:r>
              <a:rPr lang="zh-TW" altLang="en-US" sz="9600" b="1" dirty="0">
                <a:ln w="22225">
                  <a:solidFill>
                    <a:schemeClr val="accent3"/>
                  </a:solidFill>
                  <a:prstDash val="solid"/>
                </a:ln>
                <a:solidFill>
                  <a:schemeClr val="accent3"/>
                </a:solidFill>
              </a:rPr>
              <a:t>我們設計的桌遊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13BE2B8-55D8-46FF-85CC-3160C4F79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9FAC-4B86-4121-B622-50028D35B744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2596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83568" y="738916"/>
            <a:ext cx="6491064" cy="1143000"/>
          </a:xfrm>
        </p:spPr>
        <p:txBody>
          <a:bodyPr>
            <a:normAutofit/>
          </a:bodyPr>
          <a:lstStyle/>
          <a:p>
            <a:r>
              <a:rPr lang="zh-CN" altLang="en-US" sz="6000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目錄</a:t>
            </a:r>
            <a:endParaRPr lang="en-US" sz="6000" dirty="0">
              <a:solidFill>
                <a:srgbClr val="EC660D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22A8A-E335-4B01-9B47-7F79D612943A}" type="slidenum">
              <a:rPr lang="en-US" smtClean="0">
                <a:latin typeface="Weibei SC" panose="03000800000000000000" pitchFamily="66" charset="-128"/>
                <a:ea typeface="Weibei SC" panose="03000800000000000000" pitchFamily="66" charset="-128"/>
              </a:rPr>
              <a:pPr/>
              <a:t>2</a:t>
            </a:fld>
            <a:endParaRPr lang="en-US" dirty="0">
              <a:latin typeface="Weibei SC" panose="03000800000000000000" pitchFamily="66" charset="-128"/>
              <a:ea typeface="Weibei SC" panose="03000800000000000000" pitchFamily="66" charset="-128"/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sz="quarter" idx="13"/>
          </p:nvPr>
        </p:nvSpPr>
        <p:spPr>
          <a:xfrm>
            <a:off x="3563888" y="2194670"/>
            <a:ext cx="3096344" cy="6054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en-US" sz="3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學習流程</a:t>
            </a:r>
            <a:endParaRPr lang="fr-FR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F6B8BC9C-6EBD-434A-8C07-7B070D391822}"/>
              </a:ext>
            </a:extLst>
          </p:cNvPr>
          <p:cNvSpPr>
            <a:spLocks/>
          </p:cNvSpPr>
          <p:nvPr/>
        </p:nvSpPr>
        <p:spPr bwMode="auto">
          <a:xfrm>
            <a:off x="2499048" y="1710791"/>
            <a:ext cx="855138" cy="1089283"/>
          </a:xfrm>
          <a:custGeom>
            <a:avLst/>
            <a:gdLst>
              <a:gd name="T0" fmla="*/ 0 w 336"/>
              <a:gd name="T1" fmla="*/ 0 h 428"/>
              <a:gd name="T2" fmla="*/ 0 w 336"/>
              <a:gd name="T3" fmla="*/ 0 h 428"/>
              <a:gd name="T4" fmla="*/ 36 w 336"/>
              <a:gd name="T5" fmla="*/ 48 h 428"/>
              <a:gd name="T6" fmla="*/ 52 w 336"/>
              <a:gd name="T7" fmla="*/ 68 h 428"/>
              <a:gd name="T8" fmla="*/ 68 w 336"/>
              <a:gd name="T9" fmla="*/ 86 h 428"/>
              <a:gd name="T10" fmla="*/ 68 w 336"/>
              <a:gd name="T11" fmla="*/ 86 h 428"/>
              <a:gd name="T12" fmla="*/ 84 w 336"/>
              <a:gd name="T13" fmla="*/ 98 h 428"/>
              <a:gd name="T14" fmla="*/ 98 w 336"/>
              <a:gd name="T15" fmla="*/ 110 h 428"/>
              <a:gd name="T16" fmla="*/ 114 w 336"/>
              <a:gd name="T17" fmla="*/ 120 h 428"/>
              <a:gd name="T18" fmla="*/ 130 w 336"/>
              <a:gd name="T19" fmla="*/ 128 h 428"/>
              <a:gd name="T20" fmla="*/ 146 w 336"/>
              <a:gd name="T21" fmla="*/ 136 h 428"/>
              <a:gd name="T22" fmla="*/ 164 w 336"/>
              <a:gd name="T23" fmla="*/ 142 h 428"/>
              <a:gd name="T24" fmla="*/ 182 w 336"/>
              <a:gd name="T25" fmla="*/ 146 h 428"/>
              <a:gd name="T26" fmla="*/ 200 w 336"/>
              <a:gd name="T27" fmla="*/ 150 h 428"/>
              <a:gd name="T28" fmla="*/ 200 w 336"/>
              <a:gd name="T29" fmla="*/ 150 h 428"/>
              <a:gd name="T30" fmla="*/ 226 w 336"/>
              <a:gd name="T31" fmla="*/ 156 h 428"/>
              <a:gd name="T32" fmla="*/ 250 w 336"/>
              <a:gd name="T33" fmla="*/ 162 h 428"/>
              <a:gd name="T34" fmla="*/ 274 w 336"/>
              <a:gd name="T35" fmla="*/ 172 h 428"/>
              <a:gd name="T36" fmla="*/ 294 w 336"/>
              <a:gd name="T37" fmla="*/ 182 h 428"/>
              <a:gd name="T38" fmla="*/ 302 w 336"/>
              <a:gd name="T39" fmla="*/ 190 h 428"/>
              <a:gd name="T40" fmla="*/ 310 w 336"/>
              <a:gd name="T41" fmla="*/ 196 h 428"/>
              <a:gd name="T42" fmla="*/ 318 w 336"/>
              <a:gd name="T43" fmla="*/ 206 h 428"/>
              <a:gd name="T44" fmla="*/ 324 w 336"/>
              <a:gd name="T45" fmla="*/ 216 h 428"/>
              <a:gd name="T46" fmla="*/ 328 w 336"/>
              <a:gd name="T47" fmla="*/ 226 h 428"/>
              <a:gd name="T48" fmla="*/ 332 w 336"/>
              <a:gd name="T49" fmla="*/ 240 h 428"/>
              <a:gd name="T50" fmla="*/ 334 w 336"/>
              <a:gd name="T51" fmla="*/ 254 h 428"/>
              <a:gd name="T52" fmla="*/ 336 w 336"/>
              <a:gd name="T53" fmla="*/ 268 h 428"/>
              <a:gd name="T54" fmla="*/ 336 w 336"/>
              <a:gd name="T55" fmla="*/ 268 h 428"/>
              <a:gd name="T56" fmla="*/ 336 w 336"/>
              <a:gd name="T57" fmla="*/ 286 h 428"/>
              <a:gd name="T58" fmla="*/ 334 w 336"/>
              <a:gd name="T59" fmla="*/ 302 h 428"/>
              <a:gd name="T60" fmla="*/ 328 w 336"/>
              <a:gd name="T61" fmla="*/ 320 h 428"/>
              <a:gd name="T62" fmla="*/ 322 w 336"/>
              <a:gd name="T63" fmla="*/ 334 h 428"/>
              <a:gd name="T64" fmla="*/ 316 w 336"/>
              <a:gd name="T65" fmla="*/ 350 h 428"/>
              <a:gd name="T66" fmla="*/ 306 w 336"/>
              <a:gd name="T67" fmla="*/ 364 h 428"/>
              <a:gd name="T68" fmla="*/ 296 w 336"/>
              <a:gd name="T69" fmla="*/ 376 h 428"/>
              <a:gd name="T70" fmla="*/ 284 w 336"/>
              <a:gd name="T71" fmla="*/ 388 h 428"/>
              <a:gd name="T72" fmla="*/ 272 w 336"/>
              <a:gd name="T73" fmla="*/ 398 h 428"/>
              <a:gd name="T74" fmla="*/ 258 w 336"/>
              <a:gd name="T75" fmla="*/ 408 h 428"/>
              <a:gd name="T76" fmla="*/ 244 w 336"/>
              <a:gd name="T77" fmla="*/ 414 h 428"/>
              <a:gd name="T78" fmla="*/ 230 w 336"/>
              <a:gd name="T79" fmla="*/ 420 h 428"/>
              <a:gd name="T80" fmla="*/ 214 w 336"/>
              <a:gd name="T81" fmla="*/ 424 h 428"/>
              <a:gd name="T82" fmla="*/ 198 w 336"/>
              <a:gd name="T83" fmla="*/ 426 h 428"/>
              <a:gd name="T84" fmla="*/ 180 w 336"/>
              <a:gd name="T85" fmla="*/ 428 h 428"/>
              <a:gd name="T86" fmla="*/ 164 w 336"/>
              <a:gd name="T87" fmla="*/ 426 h 428"/>
              <a:gd name="T88" fmla="*/ 164 w 336"/>
              <a:gd name="T89" fmla="*/ 426 h 428"/>
              <a:gd name="T90" fmla="*/ 146 w 336"/>
              <a:gd name="T91" fmla="*/ 422 h 428"/>
              <a:gd name="T92" fmla="*/ 130 w 336"/>
              <a:gd name="T93" fmla="*/ 416 h 428"/>
              <a:gd name="T94" fmla="*/ 114 w 336"/>
              <a:gd name="T95" fmla="*/ 410 h 428"/>
              <a:gd name="T96" fmla="*/ 100 w 336"/>
              <a:gd name="T97" fmla="*/ 404 h 428"/>
              <a:gd name="T98" fmla="*/ 88 w 336"/>
              <a:gd name="T99" fmla="*/ 396 h 428"/>
              <a:gd name="T100" fmla="*/ 76 w 336"/>
              <a:gd name="T101" fmla="*/ 386 h 428"/>
              <a:gd name="T102" fmla="*/ 66 w 336"/>
              <a:gd name="T103" fmla="*/ 376 h 428"/>
              <a:gd name="T104" fmla="*/ 56 w 336"/>
              <a:gd name="T105" fmla="*/ 366 h 428"/>
              <a:gd name="T106" fmla="*/ 40 w 336"/>
              <a:gd name="T107" fmla="*/ 340 h 428"/>
              <a:gd name="T108" fmla="*/ 26 w 336"/>
              <a:gd name="T109" fmla="*/ 314 h 428"/>
              <a:gd name="T110" fmla="*/ 16 w 336"/>
              <a:gd name="T111" fmla="*/ 284 h 428"/>
              <a:gd name="T112" fmla="*/ 10 w 336"/>
              <a:gd name="T113" fmla="*/ 254 h 428"/>
              <a:gd name="T114" fmla="*/ 4 w 336"/>
              <a:gd name="T115" fmla="*/ 222 h 428"/>
              <a:gd name="T116" fmla="*/ 2 w 336"/>
              <a:gd name="T117" fmla="*/ 188 h 428"/>
              <a:gd name="T118" fmla="*/ 0 w 336"/>
              <a:gd name="T119" fmla="*/ 154 h 428"/>
              <a:gd name="T120" fmla="*/ 0 w 336"/>
              <a:gd name="T121" fmla="*/ 122 h 428"/>
              <a:gd name="T122" fmla="*/ 0 w 336"/>
              <a:gd name="T123" fmla="*/ 0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36" h="428">
                <a:moveTo>
                  <a:pt x="0" y="0"/>
                </a:moveTo>
                <a:lnTo>
                  <a:pt x="0" y="0"/>
                </a:lnTo>
                <a:lnTo>
                  <a:pt x="36" y="48"/>
                </a:lnTo>
                <a:lnTo>
                  <a:pt x="52" y="68"/>
                </a:lnTo>
                <a:lnTo>
                  <a:pt x="68" y="86"/>
                </a:lnTo>
                <a:lnTo>
                  <a:pt x="68" y="86"/>
                </a:lnTo>
                <a:lnTo>
                  <a:pt x="84" y="98"/>
                </a:lnTo>
                <a:lnTo>
                  <a:pt x="98" y="110"/>
                </a:lnTo>
                <a:lnTo>
                  <a:pt x="114" y="120"/>
                </a:lnTo>
                <a:lnTo>
                  <a:pt x="130" y="128"/>
                </a:lnTo>
                <a:lnTo>
                  <a:pt x="146" y="136"/>
                </a:lnTo>
                <a:lnTo>
                  <a:pt x="164" y="142"/>
                </a:lnTo>
                <a:lnTo>
                  <a:pt x="182" y="146"/>
                </a:lnTo>
                <a:lnTo>
                  <a:pt x="200" y="150"/>
                </a:lnTo>
                <a:lnTo>
                  <a:pt x="200" y="150"/>
                </a:lnTo>
                <a:lnTo>
                  <a:pt x="226" y="156"/>
                </a:lnTo>
                <a:lnTo>
                  <a:pt x="250" y="162"/>
                </a:lnTo>
                <a:lnTo>
                  <a:pt x="274" y="172"/>
                </a:lnTo>
                <a:lnTo>
                  <a:pt x="294" y="182"/>
                </a:lnTo>
                <a:lnTo>
                  <a:pt x="302" y="190"/>
                </a:lnTo>
                <a:lnTo>
                  <a:pt x="310" y="196"/>
                </a:lnTo>
                <a:lnTo>
                  <a:pt x="318" y="206"/>
                </a:lnTo>
                <a:lnTo>
                  <a:pt x="324" y="216"/>
                </a:lnTo>
                <a:lnTo>
                  <a:pt x="328" y="226"/>
                </a:lnTo>
                <a:lnTo>
                  <a:pt x="332" y="240"/>
                </a:lnTo>
                <a:lnTo>
                  <a:pt x="334" y="254"/>
                </a:lnTo>
                <a:lnTo>
                  <a:pt x="336" y="268"/>
                </a:lnTo>
                <a:lnTo>
                  <a:pt x="336" y="268"/>
                </a:lnTo>
                <a:lnTo>
                  <a:pt x="336" y="286"/>
                </a:lnTo>
                <a:lnTo>
                  <a:pt x="334" y="302"/>
                </a:lnTo>
                <a:lnTo>
                  <a:pt x="328" y="320"/>
                </a:lnTo>
                <a:lnTo>
                  <a:pt x="322" y="334"/>
                </a:lnTo>
                <a:lnTo>
                  <a:pt x="316" y="350"/>
                </a:lnTo>
                <a:lnTo>
                  <a:pt x="306" y="364"/>
                </a:lnTo>
                <a:lnTo>
                  <a:pt x="296" y="376"/>
                </a:lnTo>
                <a:lnTo>
                  <a:pt x="284" y="388"/>
                </a:lnTo>
                <a:lnTo>
                  <a:pt x="272" y="398"/>
                </a:lnTo>
                <a:lnTo>
                  <a:pt x="258" y="408"/>
                </a:lnTo>
                <a:lnTo>
                  <a:pt x="244" y="414"/>
                </a:lnTo>
                <a:lnTo>
                  <a:pt x="230" y="420"/>
                </a:lnTo>
                <a:lnTo>
                  <a:pt x="214" y="424"/>
                </a:lnTo>
                <a:lnTo>
                  <a:pt x="198" y="426"/>
                </a:lnTo>
                <a:lnTo>
                  <a:pt x="180" y="428"/>
                </a:lnTo>
                <a:lnTo>
                  <a:pt x="164" y="426"/>
                </a:lnTo>
                <a:lnTo>
                  <a:pt x="164" y="426"/>
                </a:lnTo>
                <a:lnTo>
                  <a:pt x="146" y="422"/>
                </a:lnTo>
                <a:lnTo>
                  <a:pt x="130" y="416"/>
                </a:lnTo>
                <a:lnTo>
                  <a:pt x="114" y="410"/>
                </a:lnTo>
                <a:lnTo>
                  <a:pt x="100" y="404"/>
                </a:lnTo>
                <a:lnTo>
                  <a:pt x="88" y="396"/>
                </a:lnTo>
                <a:lnTo>
                  <a:pt x="76" y="386"/>
                </a:lnTo>
                <a:lnTo>
                  <a:pt x="66" y="376"/>
                </a:lnTo>
                <a:lnTo>
                  <a:pt x="56" y="366"/>
                </a:lnTo>
                <a:lnTo>
                  <a:pt x="40" y="340"/>
                </a:lnTo>
                <a:lnTo>
                  <a:pt x="26" y="314"/>
                </a:lnTo>
                <a:lnTo>
                  <a:pt x="16" y="284"/>
                </a:lnTo>
                <a:lnTo>
                  <a:pt x="10" y="254"/>
                </a:lnTo>
                <a:lnTo>
                  <a:pt x="4" y="222"/>
                </a:lnTo>
                <a:lnTo>
                  <a:pt x="2" y="188"/>
                </a:lnTo>
                <a:lnTo>
                  <a:pt x="0" y="154"/>
                </a:lnTo>
                <a:lnTo>
                  <a:pt x="0" y="122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14400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eibei SC" panose="03000800000000000000" pitchFamily="66" charset="-128"/>
                <a:ea typeface="Weibei SC" panose="03000800000000000000" pitchFamily="66" charset="-128"/>
                <a:cs typeface="Verdana" pitchFamily="34" charset="0"/>
              </a:rPr>
              <a:t>1</a:t>
            </a: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3D5FF6A8-D3C8-E149-AB9E-3051ABE237E7}"/>
              </a:ext>
            </a:extLst>
          </p:cNvPr>
          <p:cNvSpPr>
            <a:spLocks/>
          </p:cNvSpPr>
          <p:nvPr/>
        </p:nvSpPr>
        <p:spPr bwMode="auto">
          <a:xfrm>
            <a:off x="2499048" y="2762049"/>
            <a:ext cx="855138" cy="1089283"/>
          </a:xfrm>
          <a:custGeom>
            <a:avLst/>
            <a:gdLst>
              <a:gd name="T0" fmla="*/ 0 w 336"/>
              <a:gd name="T1" fmla="*/ 0 h 428"/>
              <a:gd name="T2" fmla="*/ 0 w 336"/>
              <a:gd name="T3" fmla="*/ 0 h 428"/>
              <a:gd name="T4" fmla="*/ 36 w 336"/>
              <a:gd name="T5" fmla="*/ 48 h 428"/>
              <a:gd name="T6" fmla="*/ 52 w 336"/>
              <a:gd name="T7" fmla="*/ 68 h 428"/>
              <a:gd name="T8" fmla="*/ 68 w 336"/>
              <a:gd name="T9" fmla="*/ 86 h 428"/>
              <a:gd name="T10" fmla="*/ 68 w 336"/>
              <a:gd name="T11" fmla="*/ 86 h 428"/>
              <a:gd name="T12" fmla="*/ 84 w 336"/>
              <a:gd name="T13" fmla="*/ 98 h 428"/>
              <a:gd name="T14" fmla="*/ 98 w 336"/>
              <a:gd name="T15" fmla="*/ 110 h 428"/>
              <a:gd name="T16" fmla="*/ 114 w 336"/>
              <a:gd name="T17" fmla="*/ 120 h 428"/>
              <a:gd name="T18" fmla="*/ 130 w 336"/>
              <a:gd name="T19" fmla="*/ 128 h 428"/>
              <a:gd name="T20" fmla="*/ 146 w 336"/>
              <a:gd name="T21" fmla="*/ 136 h 428"/>
              <a:gd name="T22" fmla="*/ 164 w 336"/>
              <a:gd name="T23" fmla="*/ 142 h 428"/>
              <a:gd name="T24" fmla="*/ 182 w 336"/>
              <a:gd name="T25" fmla="*/ 146 h 428"/>
              <a:gd name="T26" fmla="*/ 200 w 336"/>
              <a:gd name="T27" fmla="*/ 150 h 428"/>
              <a:gd name="T28" fmla="*/ 200 w 336"/>
              <a:gd name="T29" fmla="*/ 150 h 428"/>
              <a:gd name="T30" fmla="*/ 226 w 336"/>
              <a:gd name="T31" fmla="*/ 156 h 428"/>
              <a:gd name="T32" fmla="*/ 250 w 336"/>
              <a:gd name="T33" fmla="*/ 162 h 428"/>
              <a:gd name="T34" fmla="*/ 274 w 336"/>
              <a:gd name="T35" fmla="*/ 172 h 428"/>
              <a:gd name="T36" fmla="*/ 294 w 336"/>
              <a:gd name="T37" fmla="*/ 182 h 428"/>
              <a:gd name="T38" fmla="*/ 302 w 336"/>
              <a:gd name="T39" fmla="*/ 190 h 428"/>
              <a:gd name="T40" fmla="*/ 310 w 336"/>
              <a:gd name="T41" fmla="*/ 196 h 428"/>
              <a:gd name="T42" fmla="*/ 318 w 336"/>
              <a:gd name="T43" fmla="*/ 206 h 428"/>
              <a:gd name="T44" fmla="*/ 324 w 336"/>
              <a:gd name="T45" fmla="*/ 216 h 428"/>
              <a:gd name="T46" fmla="*/ 328 w 336"/>
              <a:gd name="T47" fmla="*/ 226 h 428"/>
              <a:gd name="T48" fmla="*/ 332 w 336"/>
              <a:gd name="T49" fmla="*/ 240 h 428"/>
              <a:gd name="T50" fmla="*/ 334 w 336"/>
              <a:gd name="T51" fmla="*/ 254 h 428"/>
              <a:gd name="T52" fmla="*/ 336 w 336"/>
              <a:gd name="T53" fmla="*/ 268 h 428"/>
              <a:gd name="T54" fmla="*/ 336 w 336"/>
              <a:gd name="T55" fmla="*/ 268 h 428"/>
              <a:gd name="T56" fmla="*/ 336 w 336"/>
              <a:gd name="T57" fmla="*/ 286 h 428"/>
              <a:gd name="T58" fmla="*/ 334 w 336"/>
              <a:gd name="T59" fmla="*/ 302 h 428"/>
              <a:gd name="T60" fmla="*/ 328 w 336"/>
              <a:gd name="T61" fmla="*/ 320 h 428"/>
              <a:gd name="T62" fmla="*/ 322 w 336"/>
              <a:gd name="T63" fmla="*/ 334 h 428"/>
              <a:gd name="T64" fmla="*/ 316 w 336"/>
              <a:gd name="T65" fmla="*/ 350 h 428"/>
              <a:gd name="T66" fmla="*/ 306 w 336"/>
              <a:gd name="T67" fmla="*/ 364 h 428"/>
              <a:gd name="T68" fmla="*/ 296 w 336"/>
              <a:gd name="T69" fmla="*/ 376 h 428"/>
              <a:gd name="T70" fmla="*/ 284 w 336"/>
              <a:gd name="T71" fmla="*/ 388 h 428"/>
              <a:gd name="T72" fmla="*/ 272 w 336"/>
              <a:gd name="T73" fmla="*/ 398 h 428"/>
              <a:gd name="T74" fmla="*/ 258 w 336"/>
              <a:gd name="T75" fmla="*/ 408 h 428"/>
              <a:gd name="T76" fmla="*/ 244 w 336"/>
              <a:gd name="T77" fmla="*/ 414 h 428"/>
              <a:gd name="T78" fmla="*/ 230 w 336"/>
              <a:gd name="T79" fmla="*/ 420 h 428"/>
              <a:gd name="T80" fmla="*/ 214 w 336"/>
              <a:gd name="T81" fmla="*/ 424 h 428"/>
              <a:gd name="T82" fmla="*/ 198 w 336"/>
              <a:gd name="T83" fmla="*/ 426 h 428"/>
              <a:gd name="T84" fmla="*/ 180 w 336"/>
              <a:gd name="T85" fmla="*/ 428 h 428"/>
              <a:gd name="T86" fmla="*/ 164 w 336"/>
              <a:gd name="T87" fmla="*/ 426 h 428"/>
              <a:gd name="T88" fmla="*/ 164 w 336"/>
              <a:gd name="T89" fmla="*/ 426 h 428"/>
              <a:gd name="T90" fmla="*/ 146 w 336"/>
              <a:gd name="T91" fmla="*/ 422 h 428"/>
              <a:gd name="T92" fmla="*/ 130 w 336"/>
              <a:gd name="T93" fmla="*/ 416 h 428"/>
              <a:gd name="T94" fmla="*/ 114 w 336"/>
              <a:gd name="T95" fmla="*/ 410 h 428"/>
              <a:gd name="T96" fmla="*/ 100 w 336"/>
              <a:gd name="T97" fmla="*/ 404 h 428"/>
              <a:gd name="T98" fmla="*/ 88 w 336"/>
              <a:gd name="T99" fmla="*/ 396 h 428"/>
              <a:gd name="T100" fmla="*/ 76 w 336"/>
              <a:gd name="T101" fmla="*/ 386 h 428"/>
              <a:gd name="T102" fmla="*/ 66 w 336"/>
              <a:gd name="T103" fmla="*/ 376 h 428"/>
              <a:gd name="T104" fmla="*/ 56 w 336"/>
              <a:gd name="T105" fmla="*/ 366 h 428"/>
              <a:gd name="T106" fmla="*/ 40 w 336"/>
              <a:gd name="T107" fmla="*/ 340 h 428"/>
              <a:gd name="T108" fmla="*/ 26 w 336"/>
              <a:gd name="T109" fmla="*/ 314 h 428"/>
              <a:gd name="T110" fmla="*/ 16 w 336"/>
              <a:gd name="T111" fmla="*/ 284 h 428"/>
              <a:gd name="T112" fmla="*/ 10 w 336"/>
              <a:gd name="T113" fmla="*/ 254 h 428"/>
              <a:gd name="T114" fmla="*/ 4 w 336"/>
              <a:gd name="T115" fmla="*/ 222 h 428"/>
              <a:gd name="T116" fmla="*/ 2 w 336"/>
              <a:gd name="T117" fmla="*/ 188 h 428"/>
              <a:gd name="T118" fmla="*/ 0 w 336"/>
              <a:gd name="T119" fmla="*/ 154 h 428"/>
              <a:gd name="T120" fmla="*/ 0 w 336"/>
              <a:gd name="T121" fmla="*/ 122 h 428"/>
              <a:gd name="T122" fmla="*/ 0 w 336"/>
              <a:gd name="T123" fmla="*/ 0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36" h="428">
                <a:moveTo>
                  <a:pt x="0" y="0"/>
                </a:moveTo>
                <a:lnTo>
                  <a:pt x="0" y="0"/>
                </a:lnTo>
                <a:lnTo>
                  <a:pt x="36" y="48"/>
                </a:lnTo>
                <a:lnTo>
                  <a:pt x="52" y="68"/>
                </a:lnTo>
                <a:lnTo>
                  <a:pt x="68" y="86"/>
                </a:lnTo>
                <a:lnTo>
                  <a:pt x="68" y="86"/>
                </a:lnTo>
                <a:lnTo>
                  <a:pt x="84" y="98"/>
                </a:lnTo>
                <a:lnTo>
                  <a:pt x="98" y="110"/>
                </a:lnTo>
                <a:lnTo>
                  <a:pt x="114" y="120"/>
                </a:lnTo>
                <a:lnTo>
                  <a:pt x="130" y="128"/>
                </a:lnTo>
                <a:lnTo>
                  <a:pt x="146" y="136"/>
                </a:lnTo>
                <a:lnTo>
                  <a:pt x="164" y="142"/>
                </a:lnTo>
                <a:lnTo>
                  <a:pt x="182" y="146"/>
                </a:lnTo>
                <a:lnTo>
                  <a:pt x="200" y="150"/>
                </a:lnTo>
                <a:lnTo>
                  <a:pt x="200" y="150"/>
                </a:lnTo>
                <a:lnTo>
                  <a:pt x="226" y="156"/>
                </a:lnTo>
                <a:lnTo>
                  <a:pt x="250" y="162"/>
                </a:lnTo>
                <a:lnTo>
                  <a:pt x="274" y="172"/>
                </a:lnTo>
                <a:lnTo>
                  <a:pt x="294" y="182"/>
                </a:lnTo>
                <a:lnTo>
                  <a:pt x="302" y="190"/>
                </a:lnTo>
                <a:lnTo>
                  <a:pt x="310" y="196"/>
                </a:lnTo>
                <a:lnTo>
                  <a:pt x="318" y="206"/>
                </a:lnTo>
                <a:lnTo>
                  <a:pt x="324" y="216"/>
                </a:lnTo>
                <a:lnTo>
                  <a:pt x="328" y="226"/>
                </a:lnTo>
                <a:lnTo>
                  <a:pt x="332" y="240"/>
                </a:lnTo>
                <a:lnTo>
                  <a:pt x="334" y="254"/>
                </a:lnTo>
                <a:lnTo>
                  <a:pt x="336" y="268"/>
                </a:lnTo>
                <a:lnTo>
                  <a:pt x="336" y="268"/>
                </a:lnTo>
                <a:lnTo>
                  <a:pt x="336" y="286"/>
                </a:lnTo>
                <a:lnTo>
                  <a:pt x="334" y="302"/>
                </a:lnTo>
                <a:lnTo>
                  <a:pt x="328" y="320"/>
                </a:lnTo>
                <a:lnTo>
                  <a:pt x="322" y="334"/>
                </a:lnTo>
                <a:lnTo>
                  <a:pt x="316" y="350"/>
                </a:lnTo>
                <a:lnTo>
                  <a:pt x="306" y="364"/>
                </a:lnTo>
                <a:lnTo>
                  <a:pt x="296" y="376"/>
                </a:lnTo>
                <a:lnTo>
                  <a:pt x="284" y="388"/>
                </a:lnTo>
                <a:lnTo>
                  <a:pt x="272" y="398"/>
                </a:lnTo>
                <a:lnTo>
                  <a:pt x="258" y="408"/>
                </a:lnTo>
                <a:lnTo>
                  <a:pt x="244" y="414"/>
                </a:lnTo>
                <a:lnTo>
                  <a:pt x="230" y="420"/>
                </a:lnTo>
                <a:lnTo>
                  <a:pt x="214" y="424"/>
                </a:lnTo>
                <a:lnTo>
                  <a:pt x="198" y="426"/>
                </a:lnTo>
                <a:lnTo>
                  <a:pt x="180" y="428"/>
                </a:lnTo>
                <a:lnTo>
                  <a:pt x="164" y="426"/>
                </a:lnTo>
                <a:lnTo>
                  <a:pt x="164" y="426"/>
                </a:lnTo>
                <a:lnTo>
                  <a:pt x="146" y="422"/>
                </a:lnTo>
                <a:lnTo>
                  <a:pt x="130" y="416"/>
                </a:lnTo>
                <a:lnTo>
                  <a:pt x="114" y="410"/>
                </a:lnTo>
                <a:lnTo>
                  <a:pt x="100" y="404"/>
                </a:lnTo>
                <a:lnTo>
                  <a:pt x="88" y="396"/>
                </a:lnTo>
                <a:lnTo>
                  <a:pt x="76" y="386"/>
                </a:lnTo>
                <a:lnTo>
                  <a:pt x="66" y="376"/>
                </a:lnTo>
                <a:lnTo>
                  <a:pt x="56" y="366"/>
                </a:lnTo>
                <a:lnTo>
                  <a:pt x="40" y="340"/>
                </a:lnTo>
                <a:lnTo>
                  <a:pt x="26" y="314"/>
                </a:lnTo>
                <a:lnTo>
                  <a:pt x="16" y="284"/>
                </a:lnTo>
                <a:lnTo>
                  <a:pt x="10" y="254"/>
                </a:lnTo>
                <a:lnTo>
                  <a:pt x="4" y="222"/>
                </a:lnTo>
                <a:lnTo>
                  <a:pt x="2" y="188"/>
                </a:lnTo>
                <a:lnTo>
                  <a:pt x="0" y="154"/>
                </a:lnTo>
                <a:lnTo>
                  <a:pt x="0" y="122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14400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eibei SC" panose="03000800000000000000" pitchFamily="66" charset="-128"/>
                <a:ea typeface="Weibei SC" panose="03000800000000000000" pitchFamily="66" charset="-128"/>
                <a:cs typeface="Verdana" pitchFamily="34" charset="0"/>
              </a:rPr>
              <a:t>2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A02F536B-1467-B24B-BCE2-EE2870776B05}"/>
              </a:ext>
            </a:extLst>
          </p:cNvPr>
          <p:cNvSpPr>
            <a:spLocks/>
          </p:cNvSpPr>
          <p:nvPr/>
        </p:nvSpPr>
        <p:spPr bwMode="auto">
          <a:xfrm>
            <a:off x="2499048" y="3813307"/>
            <a:ext cx="855138" cy="1089283"/>
          </a:xfrm>
          <a:custGeom>
            <a:avLst/>
            <a:gdLst>
              <a:gd name="T0" fmla="*/ 0 w 336"/>
              <a:gd name="T1" fmla="*/ 0 h 428"/>
              <a:gd name="T2" fmla="*/ 0 w 336"/>
              <a:gd name="T3" fmla="*/ 0 h 428"/>
              <a:gd name="T4" fmla="*/ 36 w 336"/>
              <a:gd name="T5" fmla="*/ 48 h 428"/>
              <a:gd name="T6" fmla="*/ 52 w 336"/>
              <a:gd name="T7" fmla="*/ 68 h 428"/>
              <a:gd name="T8" fmla="*/ 68 w 336"/>
              <a:gd name="T9" fmla="*/ 86 h 428"/>
              <a:gd name="T10" fmla="*/ 68 w 336"/>
              <a:gd name="T11" fmla="*/ 86 h 428"/>
              <a:gd name="T12" fmla="*/ 84 w 336"/>
              <a:gd name="T13" fmla="*/ 98 h 428"/>
              <a:gd name="T14" fmla="*/ 98 w 336"/>
              <a:gd name="T15" fmla="*/ 110 h 428"/>
              <a:gd name="T16" fmla="*/ 114 w 336"/>
              <a:gd name="T17" fmla="*/ 120 h 428"/>
              <a:gd name="T18" fmla="*/ 130 w 336"/>
              <a:gd name="T19" fmla="*/ 128 h 428"/>
              <a:gd name="T20" fmla="*/ 146 w 336"/>
              <a:gd name="T21" fmla="*/ 136 h 428"/>
              <a:gd name="T22" fmla="*/ 164 w 336"/>
              <a:gd name="T23" fmla="*/ 142 h 428"/>
              <a:gd name="T24" fmla="*/ 182 w 336"/>
              <a:gd name="T25" fmla="*/ 146 h 428"/>
              <a:gd name="T26" fmla="*/ 200 w 336"/>
              <a:gd name="T27" fmla="*/ 150 h 428"/>
              <a:gd name="T28" fmla="*/ 200 w 336"/>
              <a:gd name="T29" fmla="*/ 150 h 428"/>
              <a:gd name="T30" fmla="*/ 226 w 336"/>
              <a:gd name="T31" fmla="*/ 156 h 428"/>
              <a:gd name="T32" fmla="*/ 250 w 336"/>
              <a:gd name="T33" fmla="*/ 162 h 428"/>
              <a:gd name="T34" fmla="*/ 274 w 336"/>
              <a:gd name="T35" fmla="*/ 172 h 428"/>
              <a:gd name="T36" fmla="*/ 294 w 336"/>
              <a:gd name="T37" fmla="*/ 182 h 428"/>
              <a:gd name="T38" fmla="*/ 302 w 336"/>
              <a:gd name="T39" fmla="*/ 190 h 428"/>
              <a:gd name="T40" fmla="*/ 310 w 336"/>
              <a:gd name="T41" fmla="*/ 196 h 428"/>
              <a:gd name="T42" fmla="*/ 318 w 336"/>
              <a:gd name="T43" fmla="*/ 206 h 428"/>
              <a:gd name="T44" fmla="*/ 324 w 336"/>
              <a:gd name="T45" fmla="*/ 216 h 428"/>
              <a:gd name="T46" fmla="*/ 328 w 336"/>
              <a:gd name="T47" fmla="*/ 226 h 428"/>
              <a:gd name="T48" fmla="*/ 332 w 336"/>
              <a:gd name="T49" fmla="*/ 240 h 428"/>
              <a:gd name="T50" fmla="*/ 334 w 336"/>
              <a:gd name="T51" fmla="*/ 254 h 428"/>
              <a:gd name="T52" fmla="*/ 336 w 336"/>
              <a:gd name="T53" fmla="*/ 268 h 428"/>
              <a:gd name="T54" fmla="*/ 336 w 336"/>
              <a:gd name="T55" fmla="*/ 268 h 428"/>
              <a:gd name="T56" fmla="*/ 336 w 336"/>
              <a:gd name="T57" fmla="*/ 286 h 428"/>
              <a:gd name="T58" fmla="*/ 334 w 336"/>
              <a:gd name="T59" fmla="*/ 302 h 428"/>
              <a:gd name="T60" fmla="*/ 328 w 336"/>
              <a:gd name="T61" fmla="*/ 320 h 428"/>
              <a:gd name="T62" fmla="*/ 322 w 336"/>
              <a:gd name="T63" fmla="*/ 334 h 428"/>
              <a:gd name="T64" fmla="*/ 316 w 336"/>
              <a:gd name="T65" fmla="*/ 350 h 428"/>
              <a:gd name="T66" fmla="*/ 306 w 336"/>
              <a:gd name="T67" fmla="*/ 364 h 428"/>
              <a:gd name="T68" fmla="*/ 296 w 336"/>
              <a:gd name="T69" fmla="*/ 376 h 428"/>
              <a:gd name="T70" fmla="*/ 284 w 336"/>
              <a:gd name="T71" fmla="*/ 388 h 428"/>
              <a:gd name="T72" fmla="*/ 272 w 336"/>
              <a:gd name="T73" fmla="*/ 398 h 428"/>
              <a:gd name="T74" fmla="*/ 258 w 336"/>
              <a:gd name="T75" fmla="*/ 408 h 428"/>
              <a:gd name="T76" fmla="*/ 244 w 336"/>
              <a:gd name="T77" fmla="*/ 414 h 428"/>
              <a:gd name="T78" fmla="*/ 230 w 336"/>
              <a:gd name="T79" fmla="*/ 420 h 428"/>
              <a:gd name="T80" fmla="*/ 214 w 336"/>
              <a:gd name="T81" fmla="*/ 424 h 428"/>
              <a:gd name="T82" fmla="*/ 198 w 336"/>
              <a:gd name="T83" fmla="*/ 426 h 428"/>
              <a:gd name="T84" fmla="*/ 180 w 336"/>
              <a:gd name="T85" fmla="*/ 428 h 428"/>
              <a:gd name="T86" fmla="*/ 164 w 336"/>
              <a:gd name="T87" fmla="*/ 426 h 428"/>
              <a:gd name="T88" fmla="*/ 164 w 336"/>
              <a:gd name="T89" fmla="*/ 426 h 428"/>
              <a:gd name="T90" fmla="*/ 146 w 336"/>
              <a:gd name="T91" fmla="*/ 422 h 428"/>
              <a:gd name="T92" fmla="*/ 130 w 336"/>
              <a:gd name="T93" fmla="*/ 416 h 428"/>
              <a:gd name="T94" fmla="*/ 114 w 336"/>
              <a:gd name="T95" fmla="*/ 410 h 428"/>
              <a:gd name="T96" fmla="*/ 100 w 336"/>
              <a:gd name="T97" fmla="*/ 404 h 428"/>
              <a:gd name="T98" fmla="*/ 88 w 336"/>
              <a:gd name="T99" fmla="*/ 396 h 428"/>
              <a:gd name="T100" fmla="*/ 76 w 336"/>
              <a:gd name="T101" fmla="*/ 386 h 428"/>
              <a:gd name="T102" fmla="*/ 66 w 336"/>
              <a:gd name="T103" fmla="*/ 376 h 428"/>
              <a:gd name="T104" fmla="*/ 56 w 336"/>
              <a:gd name="T105" fmla="*/ 366 h 428"/>
              <a:gd name="T106" fmla="*/ 40 w 336"/>
              <a:gd name="T107" fmla="*/ 340 h 428"/>
              <a:gd name="T108" fmla="*/ 26 w 336"/>
              <a:gd name="T109" fmla="*/ 314 h 428"/>
              <a:gd name="T110" fmla="*/ 16 w 336"/>
              <a:gd name="T111" fmla="*/ 284 h 428"/>
              <a:gd name="T112" fmla="*/ 10 w 336"/>
              <a:gd name="T113" fmla="*/ 254 h 428"/>
              <a:gd name="T114" fmla="*/ 4 w 336"/>
              <a:gd name="T115" fmla="*/ 222 h 428"/>
              <a:gd name="T116" fmla="*/ 2 w 336"/>
              <a:gd name="T117" fmla="*/ 188 h 428"/>
              <a:gd name="T118" fmla="*/ 0 w 336"/>
              <a:gd name="T119" fmla="*/ 154 h 428"/>
              <a:gd name="T120" fmla="*/ 0 w 336"/>
              <a:gd name="T121" fmla="*/ 122 h 428"/>
              <a:gd name="T122" fmla="*/ 0 w 336"/>
              <a:gd name="T123" fmla="*/ 0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36" h="428">
                <a:moveTo>
                  <a:pt x="0" y="0"/>
                </a:moveTo>
                <a:lnTo>
                  <a:pt x="0" y="0"/>
                </a:lnTo>
                <a:lnTo>
                  <a:pt x="36" y="48"/>
                </a:lnTo>
                <a:lnTo>
                  <a:pt x="52" y="68"/>
                </a:lnTo>
                <a:lnTo>
                  <a:pt x="68" y="86"/>
                </a:lnTo>
                <a:lnTo>
                  <a:pt x="68" y="86"/>
                </a:lnTo>
                <a:lnTo>
                  <a:pt x="84" y="98"/>
                </a:lnTo>
                <a:lnTo>
                  <a:pt x="98" y="110"/>
                </a:lnTo>
                <a:lnTo>
                  <a:pt x="114" y="120"/>
                </a:lnTo>
                <a:lnTo>
                  <a:pt x="130" y="128"/>
                </a:lnTo>
                <a:lnTo>
                  <a:pt x="146" y="136"/>
                </a:lnTo>
                <a:lnTo>
                  <a:pt x="164" y="142"/>
                </a:lnTo>
                <a:lnTo>
                  <a:pt x="182" y="146"/>
                </a:lnTo>
                <a:lnTo>
                  <a:pt x="200" y="150"/>
                </a:lnTo>
                <a:lnTo>
                  <a:pt x="200" y="150"/>
                </a:lnTo>
                <a:lnTo>
                  <a:pt x="226" y="156"/>
                </a:lnTo>
                <a:lnTo>
                  <a:pt x="250" y="162"/>
                </a:lnTo>
                <a:lnTo>
                  <a:pt x="274" y="172"/>
                </a:lnTo>
                <a:lnTo>
                  <a:pt x="294" y="182"/>
                </a:lnTo>
                <a:lnTo>
                  <a:pt x="302" y="190"/>
                </a:lnTo>
                <a:lnTo>
                  <a:pt x="310" y="196"/>
                </a:lnTo>
                <a:lnTo>
                  <a:pt x="318" y="206"/>
                </a:lnTo>
                <a:lnTo>
                  <a:pt x="324" y="216"/>
                </a:lnTo>
                <a:lnTo>
                  <a:pt x="328" y="226"/>
                </a:lnTo>
                <a:lnTo>
                  <a:pt x="332" y="240"/>
                </a:lnTo>
                <a:lnTo>
                  <a:pt x="334" y="254"/>
                </a:lnTo>
                <a:lnTo>
                  <a:pt x="336" y="268"/>
                </a:lnTo>
                <a:lnTo>
                  <a:pt x="336" y="268"/>
                </a:lnTo>
                <a:lnTo>
                  <a:pt x="336" y="286"/>
                </a:lnTo>
                <a:lnTo>
                  <a:pt x="334" y="302"/>
                </a:lnTo>
                <a:lnTo>
                  <a:pt x="328" y="320"/>
                </a:lnTo>
                <a:lnTo>
                  <a:pt x="322" y="334"/>
                </a:lnTo>
                <a:lnTo>
                  <a:pt x="316" y="350"/>
                </a:lnTo>
                <a:lnTo>
                  <a:pt x="306" y="364"/>
                </a:lnTo>
                <a:lnTo>
                  <a:pt x="296" y="376"/>
                </a:lnTo>
                <a:lnTo>
                  <a:pt x="284" y="388"/>
                </a:lnTo>
                <a:lnTo>
                  <a:pt x="272" y="398"/>
                </a:lnTo>
                <a:lnTo>
                  <a:pt x="258" y="408"/>
                </a:lnTo>
                <a:lnTo>
                  <a:pt x="244" y="414"/>
                </a:lnTo>
                <a:lnTo>
                  <a:pt x="230" y="420"/>
                </a:lnTo>
                <a:lnTo>
                  <a:pt x="214" y="424"/>
                </a:lnTo>
                <a:lnTo>
                  <a:pt x="198" y="426"/>
                </a:lnTo>
                <a:lnTo>
                  <a:pt x="180" y="428"/>
                </a:lnTo>
                <a:lnTo>
                  <a:pt x="164" y="426"/>
                </a:lnTo>
                <a:lnTo>
                  <a:pt x="164" y="426"/>
                </a:lnTo>
                <a:lnTo>
                  <a:pt x="146" y="422"/>
                </a:lnTo>
                <a:lnTo>
                  <a:pt x="130" y="416"/>
                </a:lnTo>
                <a:lnTo>
                  <a:pt x="114" y="410"/>
                </a:lnTo>
                <a:lnTo>
                  <a:pt x="100" y="404"/>
                </a:lnTo>
                <a:lnTo>
                  <a:pt x="88" y="396"/>
                </a:lnTo>
                <a:lnTo>
                  <a:pt x="76" y="386"/>
                </a:lnTo>
                <a:lnTo>
                  <a:pt x="66" y="376"/>
                </a:lnTo>
                <a:lnTo>
                  <a:pt x="56" y="366"/>
                </a:lnTo>
                <a:lnTo>
                  <a:pt x="40" y="340"/>
                </a:lnTo>
                <a:lnTo>
                  <a:pt x="26" y="314"/>
                </a:lnTo>
                <a:lnTo>
                  <a:pt x="16" y="284"/>
                </a:lnTo>
                <a:lnTo>
                  <a:pt x="10" y="254"/>
                </a:lnTo>
                <a:lnTo>
                  <a:pt x="4" y="222"/>
                </a:lnTo>
                <a:lnTo>
                  <a:pt x="2" y="188"/>
                </a:lnTo>
                <a:lnTo>
                  <a:pt x="0" y="154"/>
                </a:lnTo>
                <a:lnTo>
                  <a:pt x="0" y="122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14400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eibei SC" panose="03000800000000000000" pitchFamily="66" charset="-128"/>
                <a:ea typeface="Weibei SC" panose="03000800000000000000" pitchFamily="66" charset="-128"/>
                <a:cs typeface="Verdana" pitchFamily="34" charset="0"/>
              </a:rPr>
              <a:t>3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74A32A6-1997-DF4D-AF30-6AFD2D8E35D4}"/>
              </a:ext>
            </a:extLst>
          </p:cNvPr>
          <p:cNvSpPr>
            <a:spLocks/>
          </p:cNvSpPr>
          <p:nvPr/>
        </p:nvSpPr>
        <p:spPr bwMode="auto">
          <a:xfrm>
            <a:off x="2499048" y="4864565"/>
            <a:ext cx="855138" cy="1089283"/>
          </a:xfrm>
          <a:custGeom>
            <a:avLst/>
            <a:gdLst>
              <a:gd name="T0" fmla="*/ 0 w 336"/>
              <a:gd name="T1" fmla="*/ 0 h 428"/>
              <a:gd name="T2" fmla="*/ 0 w 336"/>
              <a:gd name="T3" fmla="*/ 0 h 428"/>
              <a:gd name="T4" fmla="*/ 36 w 336"/>
              <a:gd name="T5" fmla="*/ 48 h 428"/>
              <a:gd name="T6" fmla="*/ 52 w 336"/>
              <a:gd name="T7" fmla="*/ 68 h 428"/>
              <a:gd name="T8" fmla="*/ 68 w 336"/>
              <a:gd name="T9" fmla="*/ 86 h 428"/>
              <a:gd name="T10" fmla="*/ 68 w 336"/>
              <a:gd name="T11" fmla="*/ 86 h 428"/>
              <a:gd name="T12" fmla="*/ 84 w 336"/>
              <a:gd name="T13" fmla="*/ 98 h 428"/>
              <a:gd name="T14" fmla="*/ 98 w 336"/>
              <a:gd name="T15" fmla="*/ 110 h 428"/>
              <a:gd name="T16" fmla="*/ 114 w 336"/>
              <a:gd name="T17" fmla="*/ 120 h 428"/>
              <a:gd name="T18" fmla="*/ 130 w 336"/>
              <a:gd name="T19" fmla="*/ 128 h 428"/>
              <a:gd name="T20" fmla="*/ 146 w 336"/>
              <a:gd name="T21" fmla="*/ 136 h 428"/>
              <a:gd name="T22" fmla="*/ 164 w 336"/>
              <a:gd name="T23" fmla="*/ 142 h 428"/>
              <a:gd name="T24" fmla="*/ 182 w 336"/>
              <a:gd name="T25" fmla="*/ 146 h 428"/>
              <a:gd name="T26" fmla="*/ 200 w 336"/>
              <a:gd name="T27" fmla="*/ 150 h 428"/>
              <a:gd name="T28" fmla="*/ 200 w 336"/>
              <a:gd name="T29" fmla="*/ 150 h 428"/>
              <a:gd name="T30" fmla="*/ 226 w 336"/>
              <a:gd name="T31" fmla="*/ 156 h 428"/>
              <a:gd name="T32" fmla="*/ 250 w 336"/>
              <a:gd name="T33" fmla="*/ 162 h 428"/>
              <a:gd name="T34" fmla="*/ 274 w 336"/>
              <a:gd name="T35" fmla="*/ 172 h 428"/>
              <a:gd name="T36" fmla="*/ 294 w 336"/>
              <a:gd name="T37" fmla="*/ 182 h 428"/>
              <a:gd name="T38" fmla="*/ 302 w 336"/>
              <a:gd name="T39" fmla="*/ 190 h 428"/>
              <a:gd name="T40" fmla="*/ 310 w 336"/>
              <a:gd name="T41" fmla="*/ 196 h 428"/>
              <a:gd name="T42" fmla="*/ 318 w 336"/>
              <a:gd name="T43" fmla="*/ 206 h 428"/>
              <a:gd name="T44" fmla="*/ 324 w 336"/>
              <a:gd name="T45" fmla="*/ 216 h 428"/>
              <a:gd name="T46" fmla="*/ 328 w 336"/>
              <a:gd name="T47" fmla="*/ 226 h 428"/>
              <a:gd name="T48" fmla="*/ 332 w 336"/>
              <a:gd name="T49" fmla="*/ 240 h 428"/>
              <a:gd name="T50" fmla="*/ 334 w 336"/>
              <a:gd name="T51" fmla="*/ 254 h 428"/>
              <a:gd name="T52" fmla="*/ 336 w 336"/>
              <a:gd name="T53" fmla="*/ 268 h 428"/>
              <a:gd name="T54" fmla="*/ 336 w 336"/>
              <a:gd name="T55" fmla="*/ 268 h 428"/>
              <a:gd name="T56" fmla="*/ 336 w 336"/>
              <a:gd name="T57" fmla="*/ 286 h 428"/>
              <a:gd name="T58" fmla="*/ 334 w 336"/>
              <a:gd name="T59" fmla="*/ 302 h 428"/>
              <a:gd name="T60" fmla="*/ 328 w 336"/>
              <a:gd name="T61" fmla="*/ 320 h 428"/>
              <a:gd name="T62" fmla="*/ 322 w 336"/>
              <a:gd name="T63" fmla="*/ 334 h 428"/>
              <a:gd name="T64" fmla="*/ 316 w 336"/>
              <a:gd name="T65" fmla="*/ 350 h 428"/>
              <a:gd name="T66" fmla="*/ 306 w 336"/>
              <a:gd name="T67" fmla="*/ 364 h 428"/>
              <a:gd name="T68" fmla="*/ 296 w 336"/>
              <a:gd name="T69" fmla="*/ 376 h 428"/>
              <a:gd name="T70" fmla="*/ 284 w 336"/>
              <a:gd name="T71" fmla="*/ 388 h 428"/>
              <a:gd name="T72" fmla="*/ 272 w 336"/>
              <a:gd name="T73" fmla="*/ 398 h 428"/>
              <a:gd name="T74" fmla="*/ 258 w 336"/>
              <a:gd name="T75" fmla="*/ 408 h 428"/>
              <a:gd name="T76" fmla="*/ 244 w 336"/>
              <a:gd name="T77" fmla="*/ 414 h 428"/>
              <a:gd name="T78" fmla="*/ 230 w 336"/>
              <a:gd name="T79" fmla="*/ 420 h 428"/>
              <a:gd name="T80" fmla="*/ 214 w 336"/>
              <a:gd name="T81" fmla="*/ 424 h 428"/>
              <a:gd name="T82" fmla="*/ 198 w 336"/>
              <a:gd name="T83" fmla="*/ 426 h 428"/>
              <a:gd name="T84" fmla="*/ 180 w 336"/>
              <a:gd name="T85" fmla="*/ 428 h 428"/>
              <a:gd name="T86" fmla="*/ 164 w 336"/>
              <a:gd name="T87" fmla="*/ 426 h 428"/>
              <a:gd name="T88" fmla="*/ 164 w 336"/>
              <a:gd name="T89" fmla="*/ 426 h 428"/>
              <a:gd name="T90" fmla="*/ 146 w 336"/>
              <a:gd name="T91" fmla="*/ 422 h 428"/>
              <a:gd name="T92" fmla="*/ 130 w 336"/>
              <a:gd name="T93" fmla="*/ 416 h 428"/>
              <a:gd name="T94" fmla="*/ 114 w 336"/>
              <a:gd name="T95" fmla="*/ 410 h 428"/>
              <a:gd name="T96" fmla="*/ 100 w 336"/>
              <a:gd name="T97" fmla="*/ 404 h 428"/>
              <a:gd name="T98" fmla="*/ 88 w 336"/>
              <a:gd name="T99" fmla="*/ 396 h 428"/>
              <a:gd name="T100" fmla="*/ 76 w 336"/>
              <a:gd name="T101" fmla="*/ 386 h 428"/>
              <a:gd name="T102" fmla="*/ 66 w 336"/>
              <a:gd name="T103" fmla="*/ 376 h 428"/>
              <a:gd name="T104" fmla="*/ 56 w 336"/>
              <a:gd name="T105" fmla="*/ 366 h 428"/>
              <a:gd name="T106" fmla="*/ 40 w 336"/>
              <a:gd name="T107" fmla="*/ 340 h 428"/>
              <a:gd name="T108" fmla="*/ 26 w 336"/>
              <a:gd name="T109" fmla="*/ 314 h 428"/>
              <a:gd name="T110" fmla="*/ 16 w 336"/>
              <a:gd name="T111" fmla="*/ 284 h 428"/>
              <a:gd name="T112" fmla="*/ 10 w 336"/>
              <a:gd name="T113" fmla="*/ 254 h 428"/>
              <a:gd name="T114" fmla="*/ 4 w 336"/>
              <a:gd name="T115" fmla="*/ 222 h 428"/>
              <a:gd name="T116" fmla="*/ 2 w 336"/>
              <a:gd name="T117" fmla="*/ 188 h 428"/>
              <a:gd name="T118" fmla="*/ 0 w 336"/>
              <a:gd name="T119" fmla="*/ 154 h 428"/>
              <a:gd name="T120" fmla="*/ 0 w 336"/>
              <a:gd name="T121" fmla="*/ 122 h 428"/>
              <a:gd name="T122" fmla="*/ 0 w 336"/>
              <a:gd name="T123" fmla="*/ 0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36" h="428">
                <a:moveTo>
                  <a:pt x="0" y="0"/>
                </a:moveTo>
                <a:lnTo>
                  <a:pt x="0" y="0"/>
                </a:lnTo>
                <a:lnTo>
                  <a:pt x="36" y="48"/>
                </a:lnTo>
                <a:lnTo>
                  <a:pt x="52" y="68"/>
                </a:lnTo>
                <a:lnTo>
                  <a:pt x="68" y="86"/>
                </a:lnTo>
                <a:lnTo>
                  <a:pt x="68" y="86"/>
                </a:lnTo>
                <a:lnTo>
                  <a:pt x="84" y="98"/>
                </a:lnTo>
                <a:lnTo>
                  <a:pt x="98" y="110"/>
                </a:lnTo>
                <a:lnTo>
                  <a:pt x="114" y="120"/>
                </a:lnTo>
                <a:lnTo>
                  <a:pt x="130" y="128"/>
                </a:lnTo>
                <a:lnTo>
                  <a:pt x="146" y="136"/>
                </a:lnTo>
                <a:lnTo>
                  <a:pt x="164" y="142"/>
                </a:lnTo>
                <a:lnTo>
                  <a:pt x="182" y="146"/>
                </a:lnTo>
                <a:lnTo>
                  <a:pt x="200" y="150"/>
                </a:lnTo>
                <a:lnTo>
                  <a:pt x="200" y="150"/>
                </a:lnTo>
                <a:lnTo>
                  <a:pt x="226" y="156"/>
                </a:lnTo>
                <a:lnTo>
                  <a:pt x="250" y="162"/>
                </a:lnTo>
                <a:lnTo>
                  <a:pt x="274" y="172"/>
                </a:lnTo>
                <a:lnTo>
                  <a:pt x="294" y="182"/>
                </a:lnTo>
                <a:lnTo>
                  <a:pt x="302" y="190"/>
                </a:lnTo>
                <a:lnTo>
                  <a:pt x="310" y="196"/>
                </a:lnTo>
                <a:lnTo>
                  <a:pt x="318" y="206"/>
                </a:lnTo>
                <a:lnTo>
                  <a:pt x="324" y="216"/>
                </a:lnTo>
                <a:lnTo>
                  <a:pt x="328" y="226"/>
                </a:lnTo>
                <a:lnTo>
                  <a:pt x="332" y="240"/>
                </a:lnTo>
                <a:lnTo>
                  <a:pt x="334" y="254"/>
                </a:lnTo>
                <a:lnTo>
                  <a:pt x="336" y="268"/>
                </a:lnTo>
                <a:lnTo>
                  <a:pt x="336" y="268"/>
                </a:lnTo>
                <a:lnTo>
                  <a:pt x="336" y="286"/>
                </a:lnTo>
                <a:lnTo>
                  <a:pt x="334" y="302"/>
                </a:lnTo>
                <a:lnTo>
                  <a:pt x="328" y="320"/>
                </a:lnTo>
                <a:lnTo>
                  <a:pt x="322" y="334"/>
                </a:lnTo>
                <a:lnTo>
                  <a:pt x="316" y="350"/>
                </a:lnTo>
                <a:lnTo>
                  <a:pt x="306" y="364"/>
                </a:lnTo>
                <a:lnTo>
                  <a:pt x="296" y="376"/>
                </a:lnTo>
                <a:lnTo>
                  <a:pt x="284" y="388"/>
                </a:lnTo>
                <a:lnTo>
                  <a:pt x="272" y="398"/>
                </a:lnTo>
                <a:lnTo>
                  <a:pt x="258" y="408"/>
                </a:lnTo>
                <a:lnTo>
                  <a:pt x="244" y="414"/>
                </a:lnTo>
                <a:lnTo>
                  <a:pt x="230" y="420"/>
                </a:lnTo>
                <a:lnTo>
                  <a:pt x="214" y="424"/>
                </a:lnTo>
                <a:lnTo>
                  <a:pt x="198" y="426"/>
                </a:lnTo>
                <a:lnTo>
                  <a:pt x="180" y="428"/>
                </a:lnTo>
                <a:lnTo>
                  <a:pt x="164" y="426"/>
                </a:lnTo>
                <a:lnTo>
                  <a:pt x="164" y="426"/>
                </a:lnTo>
                <a:lnTo>
                  <a:pt x="146" y="422"/>
                </a:lnTo>
                <a:lnTo>
                  <a:pt x="130" y="416"/>
                </a:lnTo>
                <a:lnTo>
                  <a:pt x="114" y="410"/>
                </a:lnTo>
                <a:lnTo>
                  <a:pt x="100" y="404"/>
                </a:lnTo>
                <a:lnTo>
                  <a:pt x="88" y="396"/>
                </a:lnTo>
                <a:lnTo>
                  <a:pt x="76" y="386"/>
                </a:lnTo>
                <a:lnTo>
                  <a:pt x="66" y="376"/>
                </a:lnTo>
                <a:lnTo>
                  <a:pt x="56" y="366"/>
                </a:lnTo>
                <a:lnTo>
                  <a:pt x="40" y="340"/>
                </a:lnTo>
                <a:lnTo>
                  <a:pt x="26" y="314"/>
                </a:lnTo>
                <a:lnTo>
                  <a:pt x="16" y="284"/>
                </a:lnTo>
                <a:lnTo>
                  <a:pt x="10" y="254"/>
                </a:lnTo>
                <a:lnTo>
                  <a:pt x="4" y="222"/>
                </a:lnTo>
                <a:lnTo>
                  <a:pt x="2" y="188"/>
                </a:lnTo>
                <a:lnTo>
                  <a:pt x="0" y="154"/>
                </a:lnTo>
                <a:lnTo>
                  <a:pt x="0" y="122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14400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eibei SC" panose="03000800000000000000" pitchFamily="66" charset="-128"/>
                <a:ea typeface="Weibei SC" panose="03000800000000000000" pitchFamily="66" charset="-128"/>
                <a:cs typeface="Verdana" pitchFamily="34" charset="0"/>
              </a:rPr>
              <a:t>4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685CC65-0A02-1C44-B792-B70A7CB27449}"/>
              </a:ext>
            </a:extLst>
          </p:cNvPr>
          <p:cNvSpPr/>
          <p:nvPr/>
        </p:nvSpPr>
        <p:spPr>
          <a:xfrm>
            <a:off x="3563888" y="3212390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關注議題</a:t>
            </a:r>
            <a:endParaRPr lang="en-US" altLang="zh-CN" sz="36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62AE3E3-DD79-D945-9742-7B83434B379E}"/>
              </a:ext>
            </a:extLst>
          </p:cNvPr>
          <p:cNvSpPr/>
          <p:nvPr/>
        </p:nvSpPr>
        <p:spPr>
          <a:xfrm>
            <a:off x="3545637" y="4259096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桌遊介紹</a:t>
            </a:r>
            <a:endParaRPr lang="en-US" altLang="zh-CN" sz="36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62766CB-201F-4F41-A195-AA92A4A47946}"/>
              </a:ext>
            </a:extLst>
          </p:cNvPr>
          <p:cNvSpPr/>
          <p:nvPr/>
        </p:nvSpPr>
        <p:spPr>
          <a:xfrm>
            <a:off x="3545637" y="5389978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工作分配</a:t>
            </a:r>
            <a:endParaRPr lang="en-US" altLang="zh-CN" sz="36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84331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AEBC06B-1B9E-054A-B992-BFC317D3B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9FAC-4B86-4121-B622-50028D35B744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6" name="Espace réservé du contenu 1">
            <a:extLst>
              <a:ext uri="{FF2B5EF4-FFF2-40B4-BE49-F238E27FC236}">
                <a16:creationId xmlns:a16="http://schemas.microsoft.com/office/drawing/2014/main" id="{7456CFA8-773A-024A-A98D-F5313F223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836712"/>
            <a:ext cx="6491064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6000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遊戲目的</a:t>
            </a:r>
            <a:endParaRPr lang="en-US" altLang="zh-CN" sz="6000" dirty="0">
              <a:solidFill>
                <a:srgbClr val="EC660D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C6E5131-2E5F-DB44-861A-4166DF30635B}"/>
              </a:ext>
            </a:extLst>
          </p:cNvPr>
          <p:cNvSpPr txBox="1"/>
          <p:nvPr/>
        </p:nvSpPr>
        <p:spPr>
          <a:xfrm>
            <a:off x="971600" y="2708920"/>
            <a:ext cx="8032968" cy="2468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54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1.</a:t>
            </a:r>
            <a:r>
              <a:rPr lang="zh-TW" altLang="en-US" sz="5400" dirty="0">
                <a:solidFill>
                  <a:srgbClr val="4E95A1"/>
                </a:solidFill>
              </a:rPr>
              <a:t>讓</a:t>
            </a:r>
            <a:r>
              <a:rPr lang="zh-TW" altLang="en-US" sz="54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民眾知道長照是什麼</a:t>
            </a:r>
            <a:r>
              <a:rPr lang="en-US" altLang="zh-TW" sz="54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?</a:t>
            </a:r>
            <a:br>
              <a:rPr lang="en-US" altLang="zh-TW" sz="54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</a:br>
            <a:r>
              <a:rPr lang="en-US" altLang="zh-TW" sz="54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2.</a:t>
            </a:r>
            <a:r>
              <a:rPr lang="zh-TW" altLang="en-US" sz="54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有哪些資源可以利用</a:t>
            </a:r>
          </a:p>
        </p:txBody>
      </p:sp>
    </p:spTree>
    <p:extLst>
      <p:ext uri="{BB962C8B-B14F-4D97-AF65-F5344CB8AC3E}">
        <p14:creationId xmlns:p14="http://schemas.microsoft.com/office/powerpoint/2010/main" val="3525204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71FF5A-9EFB-F540-8AD0-249F60F9D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764704"/>
            <a:ext cx="6491064" cy="1143000"/>
          </a:xfrm>
        </p:spPr>
        <p:txBody>
          <a:bodyPr/>
          <a:lstStyle/>
          <a:p>
            <a:r>
              <a:rPr lang="zh-CN" altLang="en-US" sz="6000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玩家目標</a:t>
            </a:r>
            <a:endParaRPr kumimoji="1" lang="zh-TW" altLang="en-US" sz="6000" dirty="0">
              <a:solidFill>
                <a:srgbClr val="EC660D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7D24B0A-B45B-6442-AB79-E076A4C42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9FAC-4B86-4121-B622-50028D35B744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43F49127-5B16-B040-8D23-3627D0940A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79712" y="2204864"/>
            <a:ext cx="5544616" cy="266429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zh-TW" altLang="en-US" sz="6000" dirty="0">
                <a:solidFill>
                  <a:srgbClr val="4E95A1"/>
                </a:solidFill>
                <a:latin typeface="+mn-lt"/>
                <a:ea typeface="+mn-ea"/>
                <a:cs typeface="+mn-cs"/>
              </a:rPr>
              <a:t>最大幸福指數</a:t>
            </a:r>
            <a:endParaRPr lang="en-US" altLang="zh-TW" sz="6000" dirty="0">
              <a:solidFill>
                <a:srgbClr val="4E95A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150000"/>
              </a:lnSpc>
            </a:pPr>
            <a:r>
              <a:rPr lang="zh-TW" altLang="en-US" sz="6000" dirty="0">
                <a:solidFill>
                  <a:srgbClr val="4E95A1"/>
                </a:solidFill>
                <a:latin typeface="+mn-lt"/>
                <a:ea typeface="+mn-ea"/>
                <a:cs typeface="+mn-cs"/>
              </a:rPr>
              <a:t>最多資金</a:t>
            </a:r>
            <a:endParaRPr lang="en-US" altLang="zh-TW" sz="6000" dirty="0">
              <a:solidFill>
                <a:srgbClr val="4E95A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999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EB885DA-41F0-AC4E-8022-E8F101182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668426"/>
            <a:ext cx="6491064" cy="1143000"/>
          </a:xfrm>
        </p:spPr>
        <p:txBody>
          <a:bodyPr/>
          <a:lstStyle/>
          <a:p>
            <a:r>
              <a:rPr kumimoji="1" lang="zh-TW" altLang="en-US" sz="6000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規則機制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2C51D7C-9EB0-A342-B07E-E86131E6B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9FAC-4B86-4121-B622-50028D35B744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0DE2FDAE-32A5-FB48-BEEB-1ADD186BE2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98440" y="2360770"/>
            <a:ext cx="6926088" cy="2186399"/>
          </a:xfrm>
        </p:spPr>
        <p:txBody>
          <a:bodyPr>
            <a:no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kumimoji="1" lang="en-US" altLang="zh-TW" sz="40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 </a:t>
            </a:r>
            <a:r>
              <a:rPr kumimoji="1" lang="zh-TW" altLang="en-US" sz="40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抽角色卡牌</a:t>
            </a:r>
            <a:endParaRPr kumimoji="1" lang="en-US" altLang="zh-TW" sz="40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kumimoji="1" lang="zh-TW" altLang="en-US" sz="40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 </a:t>
            </a:r>
            <a:r>
              <a:rPr kumimoji="1" lang="zh-CN" altLang="en-US" sz="40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抽手牌</a:t>
            </a:r>
            <a:endParaRPr kumimoji="1" lang="en-US" altLang="zh-CN" sz="40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0" indent="0">
              <a:lnSpc>
                <a:spcPct val="150000"/>
              </a:lnSpc>
              <a:buNone/>
            </a:pPr>
            <a:endParaRPr kumimoji="1" lang="en-US" altLang="zh-CN" sz="4000" dirty="0">
              <a:solidFill>
                <a:srgbClr val="EC660D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457200" indent="-457200">
              <a:buFont typeface="+mj-lt"/>
              <a:buAutoNum type="arabicPeriod"/>
            </a:pPr>
            <a:endParaRPr kumimoji="1" lang="en-US" altLang="zh-TW" sz="4000" dirty="0">
              <a:latin typeface="Weibei SC" panose="03000800000000000000" pitchFamily="66" charset="-128"/>
              <a:ea typeface="Weibei SC" panose="03000800000000000000" pitchFamily="66" charset="-128"/>
            </a:endParaRPr>
          </a:p>
        </p:txBody>
      </p:sp>
      <p:sp>
        <p:nvSpPr>
          <p:cNvPr id="8" name="向右箭號 7">
            <a:extLst>
              <a:ext uri="{FF2B5EF4-FFF2-40B4-BE49-F238E27FC236}">
                <a16:creationId xmlns:a16="http://schemas.microsoft.com/office/drawing/2014/main" id="{FC9F8464-B1FF-9649-BBE4-EBBE30200304}"/>
              </a:ext>
            </a:extLst>
          </p:cNvPr>
          <p:cNvSpPr/>
          <p:nvPr/>
        </p:nvSpPr>
        <p:spPr>
          <a:xfrm>
            <a:off x="2286325" y="5068858"/>
            <a:ext cx="917523" cy="765802"/>
          </a:xfrm>
          <a:prstGeom prst="rightArrow">
            <a:avLst/>
          </a:prstGeom>
          <a:solidFill>
            <a:srgbClr val="E237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EC660D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ED82CD1-730A-D346-844B-43AAC9316FBF}"/>
              </a:ext>
            </a:extLst>
          </p:cNvPr>
          <p:cNvSpPr/>
          <p:nvPr/>
        </p:nvSpPr>
        <p:spPr>
          <a:xfrm>
            <a:off x="3491880" y="4512897"/>
            <a:ext cx="4500750" cy="1676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3600" dirty="0">
                <a:solidFill>
                  <a:srgbClr val="E23750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開始遊戲</a:t>
            </a:r>
            <a:endParaRPr kumimoji="1" lang="en-US" altLang="zh-CN" sz="3600" dirty="0">
              <a:solidFill>
                <a:srgbClr val="E23750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>
              <a:lnSpc>
                <a:spcPct val="150000"/>
              </a:lnSpc>
            </a:pPr>
            <a:r>
              <a:rPr kumimoji="1" lang="zh-TW" altLang="en-US" sz="3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玩家人數：</a:t>
            </a:r>
            <a:r>
              <a:rPr kumimoji="1" lang="en-US" altLang="zh-TW" sz="3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4</a:t>
            </a:r>
            <a:r>
              <a:rPr kumimoji="1" lang="zh-CN" altLang="en-US" sz="3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人</a:t>
            </a:r>
            <a:endParaRPr kumimoji="1" lang="en-US" altLang="zh-CN" sz="36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2414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EB885DA-41F0-AC4E-8022-E8F101182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683386"/>
            <a:ext cx="6491064" cy="1143000"/>
          </a:xfrm>
        </p:spPr>
        <p:txBody>
          <a:bodyPr/>
          <a:lstStyle/>
          <a:p>
            <a:r>
              <a:rPr kumimoji="1" lang="zh-TW" altLang="en-US" sz="6000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規則機制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2C51D7C-9EB0-A342-B07E-E86131E6B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9FAC-4B86-4121-B622-50028D35B744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0DE2FDAE-32A5-FB48-BEEB-1ADD186BE2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79712" y="1800498"/>
            <a:ext cx="6798096" cy="432048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kumimoji="1" lang="en-US" altLang="zh-TW" sz="4000" dirty="0">
                <a:latin typeface="Weibei SC" panose="03000800000000000000" pitchFamily="66" charset="-128"/>
                <a:ea typeface="Weibei SC" panose="03000800000000000000" pitchFamily="66" charset="-128"/>
              </a:rPr>
              <a:t> </a:t>
            </a:r>
            <a:r>
              <a:rPr kumimoji="1" lang="zh-TW" altLang="en-US" sz="40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抽角色卡牌</a:t>
            </a:r>
            <a:r>
              <a:rPr kumimoji="1" lang="en-US" altLang="zh-TW" sz="40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*1</a:t>
            </a:r>
            <a:r>
              <a:rPr kumimoji="1" lang="zh-TW" altLang="en-US" sz="40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（蓋牌）</a:t>
            </a:r>
            <a:endParaRPr kumimoji="1" lang="en-US" altLang="zh-TW" sz="40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857250" lvl="1" indent="-457200">
              <a:lnSpc>
                <a:spcPct val="150000"/>
              </a:lnSpc>
              <a:buFont typeface="+mj-lt"/>
              <a:buAutoNum type="arabicParenR"/>
            </a:pPr>
            <a:r>
              <a:rPr kumimoji="1" lang="zh-TW" altLang="en-US" sz="3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董事長（</a:t>
            </a:r>
            <a:r>
              <a:rPr kumimoji="1" lang="en-US" altLang="zh-TW" sz="3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150</a:t>
            </a:r>
            <a:r>
              <a:rPr kumimoji="1" lang="zh-CN" altLang="en-US" sz="3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萬</a:t>
            </a:r>
            <a:r>
              <a:rPr kumimoji="1" lang="zh-TW" altLang="en-US" sz="3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）</a:t>
            </a:r>
            <a:endParaRPr kumimoji="1" lang="en-US" altLang="zh-TW" sz="36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857250" lvl="1" indent="-457200">
              <a:lnSpc>
                <a:spcPct val="150000"/>
              </a:lnSpc>
              <a:buFont typeface="+mj-lt"/>
              <a:buAutoNum type="arabicParenR"/>
            </a:pPr>
            <a:r>
              <a:rPr kumimoji="1" lang="zh-TW" altLang="en-US" sz="3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業務（</a:t>
            </a:r>
            <a:r>
              <a:rPr kumimoji="1" lang="en-US" altLang="zh-TW" sz="3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100</a:t>
            </a:r>
            <a:r>
              <a:rPr kumimoji="1" lang="zh-CN" altLang="en-US" sz="3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萬</a:t>
            </a:r>
            <a:r>
              <a:rPr kumimoji="1" lang="zh-TW" altLang="en-US" sz="3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）</a:t>
            </a:r>
            <a:endParaRPr kumimoji="1" lang="en-US" altLang="zh-TW" sz="36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857250" lvl="1" indent="-457200">
              <a:lnSpc>
                <a:spcPct val="150000"/>
              </a:lnSpc>
              <a:buFont typeface="+mj-lt"/>
              <a:buAutoNum type="arabicParenR"/>
            </a:pPr>
            <a:r>
              <a:rPr kumimoji="1" lang="zh-TW" altLang="en-US" sz="3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公務員（</a:t>
            </a:r>
            <a:r>
              <a:rPr kumimoji="1" lang="en-US" altLang="zh-TW" sz="3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70</a:t>
            </a:r>
            <a:r>
              <a:rPr kumimoji="1" lang="zh-CN" altLang="en-US" sz="3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萬</a:t>
            </a:r>
            <a:r>
              <a:rPr kumimoji="1" lang="zh-TW" altLang="en-US" sz="3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）</a:t>
            </a:r>
          </a:p>
          <a:p>
            <a:pPr marL="857250" lvl="1" indent="-457200">
              <a:lnSpc>
                <a:spcPct val="150000"/>
              </a:lnSpc>
              <a:buFont typeface="+mj-lt"/>
              <a:buAutoNum type="arabicParenR"/>
            </a:pPr>
            <a:r>
              <a:rPr kumimoji="1" lang="zh-TW" altLang="en-US" sz="3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小</a:t>
            </a:r>
            <a:r>
              <a:rPr kumimoji="1" lang="zh-CN" altLang="en-US" sz="3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七</a:t>
            </a:r>
            <a:r>
              <a:rPr kumimoji="1" lang="zh-TW" altLang="en-US" sz="3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（</a:t>
            </a:r>
            <a:r>
              <a:rPr kumimoji="1" lang="en-US" altLang="zh-TW" sz="3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40</a:t>
            </a:r>
            <a:r>
              <a:rPr kumimoji="1" lang="zh-CN" altLang="en-US" sz="3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萬</a:t>
            </a:r>
            <a:r>
              <a:rPr kumimoji="1" lang="zh-TW" altLang="en-US" sz="3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）</a:t>
            </a:r>
            <a:endParaRPr kumimoji="1" lang="en-US" altLang="zh-TW" sz="36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34450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22DD94C-8A2B-8145-A9CE-F2842990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9FAC-4B86-4121-B622-50028D35B744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F07B4BB5-538F-B146-AED9-865269F06B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71076" y="1963151"/>
            <a:ext cx="6912768" cy="4320480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kumimoji="1" lang="zh-CN" altLang="en-US" sz="40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抽手牌</a:t>
            </a:r>
            <a:r>
              <a:rPr kumimoji="1" lang="en-US" altLang="zh-CN" sz="40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*3</a:t>
            </a:r>
          </a:p>
          <a:p>
            <a:pPr marL="857250" lvl="1" indent="-457200">
              <a:lnSpc>
                <a:spcPct val="150000"/>
              </a:lnSpc>
              <a:buFont typeface="+mj-lt"/>
              <a:buAutoNum type="arabicParenR"/>
            </a:pPr>
            <a:r>
              <a:rPr kumimoji="1" lang="zh-CN" altLang="en-US" sz="3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攻擊（扣其他玩家資本）</a:t>
            </a:r>
            <a:endParaRPr kumimoji="1" lang="en-US" altLang="zh-CN" sz="36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857250" lvl="1" indent="-457200">
              <a:lnSpc>
                <a:spcPct val="150000"/>
              </a:lnSpc>
              <a:buFont typeface="+mj-lt"/>
              <a:buAutoNum type="arabicParenR"/>
            </a:pPr>
            <a:r>
              <a:rPr kumimoji="1" lang="zh-CN" altLang="en-US" sz="3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防禦（增加自己資本）</a:t>
            </a:r>
            <a:endParaRPr kumimoji="1" lang="en-US" altLang="zh-CN" sz="36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857250" lvl="1" indent="-457200">
              <a:lnSpc>
                <a:spcPct val="150000"/>
              </a:lnSpc>
              <a:buFont typeface="+mj-lt"/>
              <a:buAutoNum type="arabicParenR"/>
            </a:pPr>
            <a:r>
              <a:rPr kumimoji="1" lang="zh-CN" altLang="en-US" sz="3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補充資源（增加幸福指數）</a:t>
            </a:r>
            <a:endParaRPr kumimoji="1" lang="en-US" altLang="zh-CN" sz="36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857250" lvl="1" indent="-457200">
              <a:lnSpc>
                <a:spcPct val="150000"/>
              </a:lnSpc>
              <a:buFont typeface="+mj-lt"/>
              <a:buAutoNum type="arabicParenR"/>
            </a:pPr>
            <a:r>
              <a:rPr kumimoji="1" lang="zh-CN" altLang="en-US" sz="3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小錢（投保、存錢）</a:t>
            </a:r>
            <a:endParaRPr kumimoji="1" lang="en-US" altLang="zh-CN" sz="36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400050" lvl="1" indent="0">
              <a:lnSpc>
                <a:spcPct val="150000"/>
              </a:lnSpc>
              <a:buNone/>
            </a:pPr>
            <a:r>
              <a:rPr kumimoji="1" lang="zh-TW" altLang="en-US" sz="3600" dirty="0">
                <a:solidFill>
                  <a:srgbClr val="E23750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出牌順序：先抽</a:t>
            </a:r>
            <a:r>
              <a:rPr kumimoji="1" lang="en-US" altLang="zh-TW" sz="3600" dirty="0">
                <a:solidFill>
                  <a:srgbClr val="E23750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2</a:t>
            </a:r>
            <a:r>
              <a:rPr kumimoji="1" lang="zh-CN" altLang="en-US" sz="3600" dirty="0">
                <a:solidFill>
                  <a:srgbClr val="E23750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後</a:t>
            </a:r>
            <a:r>
              <a:rPr kumimoji="1" lang="zh-TW" altLang="en-US" sz="3600" dirty="0">
                <a:solidFill>
                  <a:srgbClr val="E23750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出</a:t>
            </a:r>
            <a:r>
              <a:rPr kumimoji="1" lang="en-US" altLang="zh-TW" sz="3600" dirty="0">
                <a:solidFill>
                  <a:srgbClr val="E23750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2</a:t>
            </a: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E3FBE86C-0795-D24F-81D9-88570496F9DD}"/>
              </a:ext>
            </a:extLst>
          </p:cNvPr>
          <p:cNvSpPr txBox="1">
            <a:spLocks/>
          </p:cNvSpPr>
          <p:nvPr/>
        </p:nvSpPr>
        <p:spPr>
          <a:xfrm>
            <a:off x="1465748" y="764704"/>
            <a:ext cx="649106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kumimoji="1" lang="zh-TW" altLang="en-US" sz="6000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規則機制</a:t>
            </a:r>
          </a:p>
        </p:txBody>
      </p:sp>
    </p:spTree>
    <p:extLst>
      <p:ext uri="{BB962C8B-B14F-4D97-AF65-F5344CB8AC3E}">
        <p14:creationId xmlns:p14="http://schemas.microsoft.com/office/powerpoint/2010/main" val="2283549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C9D801-E65C-B84D-B797-9FC1AF135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" y="772060"/>
            <a:ext cx="6491064" cy="1143000"/>
          </a:xfrm>
        </p:spPr>
        <p:txBody>
          <a:bodyPr/>
          <a:lstStyle/>
          <a:p>
            <a:r>
              <a:rPr kumimoji="1" lang="zh-CN" altLang="en-US" sz="6000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攻擊</a:t>
            </a:r>
            <a:endParaRPr kumimoji="1" lang="zh-TW" altLang="en-US" sz="6000" dirty="0">
              <a:solidFill>
                <a:srgbClr val="EC660D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23F03F2-4E7F-6345-8C02-6EF7C627A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9FAC-4B86-4121-B622-50028D35B744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0D4FDD0B-75E5-DD4E-9B17-92E7577225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7504" y="2261282"/>
            <a:ext cx="6768752" cy="374441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kumimoji="1" lang="zh-TW" altLang="en-US" sz="3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永久性</a:t>
            </a:r>
            <a:r>
              <a:rPr kumimoji="1" lang="zh-TW" altLang="en-US" sz="3600" dirty="0">
                <a:solidFill>
                  <a:srgbClr val="FF0000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（每輪扣錢）</a:t>
            </a:r>
            <a:endParaRPr kumimoji="1" lang="en-US" altLang="zh-TW" sz="3600" dirty="0">
              <a:solidFill>
                <a:srgbClr val="FF0000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1143000" lvl="1" indent="-742950">
              <a:lnSpc>
                <a:spcPct val="150000"/>
              </a:lnSpc>
              <a:buFont typeface="+mj-lt"/>
              <a:buAutoNum type="arabicParenR"/>
            </a:pPr>
            <a:r>
              <a:rPr kumimoji="1" lang="zh-TW" altLang="en-US" sz="3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失智</a:t>
            </a:r>
            <a:endParaRPr kumimoji="1" lang="en-US" altLang="zh-TW" sz="36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1143000" lvl="1" indent="-742950">
              <a:lnSpc>
                <a:spcPct val="150000"/>
              </a:lnSpc>
              <a:buFont typeface="+mj-lt"/>
              <a:buAutoNum type="arabicParenR"/>
            </a:pPr>
            <a:r>
              <a:rPr kumimoji="1" lang="zh-TW" altLang="en-US" sz="3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癱瘓</a:t>
            </a:r>
            <a:endParaRPr kumimoji="1" lang="en-US" altLang="zh-TW" sz="36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6586C30-218E-4752-B6AF-A42A248EA4A3}"/>
              </a:ext>
            </a:extLst>
          </p:cNvPr>
          <p:cNvSpPr txBox="1"/>
          <p:nvPr/>
        </p:nvSpPr>
        <p:spPr>
          <a:xfrm>
            <a:off x="4324429" y="2310060"/>
            <a:ext cx="4731798" cy="3716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kumimoji="1" lang="zh-TW" altLang="en-US" sz="32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一次性</a:t>
            </a:r>
            <a:r>
              <a:rPr kumimoji="1" lang="zh-TW" altLang="en-US" sz="3200" dirty="0">
                <a:solidFill>
                  <a:srgbClr val="FF0000"/>
                </a:solidFill>
              </a:rPr>
              <a:t>（扣一輪錢）</a:t>
            </a:r>
            <a:endParaRPr kumimoji="1" lang="en-US" altLang="zh-TW" sz="3200" dirty="0">
              <a:solidFill>
                <a:srgbClr val="FF0000"/>
              </a:solidFill>
            </a:endParaRPr>
          </a:p>
          <a:p>
            <a:pPr marL="1143000" lvl="1" indent="-742950">
              <a:lnSpc>
                <a:spcPct val="150000"/>
              </a:lnSpc>
              <a:buFont typeface="+mj-lt"/>
              <a:buAutoNum type="arabicParenR"/>
            </a:pPr>
            <a:r>
              <a:rPr kumimoji="1" lang="zh-TW" altLang="en-US" sz="32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扭傷</a:t>
            </a:r>
            <a:endParaRPr kumimoji="1" lang="en-US" altLang="zh-TW" sz="32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1143000" lvl="1" indent="-742950">
              <a:lnSpc>
                <a:spcPct val="150000"/>
              </a:lnSpc>
              <a:buFont typeface="+mj-lt"/>
              <a:buAutoNum type="arabicParenR"/>
            </a:pPr>
            <a:r>
              <a:rPr kumimoji="1" lang="zh-TW" altLang="en-US" sz="32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車禍</a:t>
            </a:r>
            <a:endParaRPr kumimoji="1" lang="en-US" altLang="zh-TW" sz="32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1143000" lvl="1" indent="-742950">
              <a:lnSpc>
                <a:spcPct val="150000"/>
              </a:lnSpc>
              <a:buFont typeface="+mj-lt"/>
              <a:buAutoNum type="arabicParenR"/>
            </a:pPr>
            <a:r>
              <a:rPr kumimoji="1" lang="zh-TW" altLang="en-US" sz="32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掉牙</a:t>
            </a:r>
            <a:endParaRPr kumimoji="1" lang="en-US" altLang="zh-TW" sz="32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400050" lvl="1" indent="0">
              <a:lnSpc>
                <a:spcPct val="150000"/>
              </a:lnSpc>
              <a:buNone/>
            </a:pPr>
            <a:r>
              <a:rPr kumimoji="1" lang="zh-TW" altLang="en-US" sz="3200" dirty="0">
                <a:solidFill>
                  <a:srgbClr val="FFC000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當輪結算完蓋牌</a:t>
            </a:r>
            <a:endParaRPr kumimoji="1" lang="en-US" altLang="zh-TW" sz="3200" dirty="0">
              <a:solidFill>
                <a:srgbClr val="FFC000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51417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C9D801-E65C-B84D-B797-9FC1AF135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908720"/>
            <a:ext cx="6491064" cy="1143000"/>
          </a:xfrm>
        </p:spPr>
        <p:txBody>
          <a:bodyPr/>
          <a:lstStyle/>
          <a:p>
            <a:r>
              <a:rPr kumimoji="1" lang="zh-CN" altLang="en-US" sz="6000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防禦</a:t>
            </a:r>
            <a:endParaRPr kumimoji="1" lang="zh-TW" altLang="en-US" sz="6000" dirty="0">
              <a:solidFill>
                <a:srgbClr val="EC660D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23F03F2-4E7F-6345-8C02-6EF7C627A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9FAC-4B86-4121-B622-50028D35B744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0D4FDD0B-75E5-DD4E-9B17-92E7577225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8465" y="2276872"/>
            <a:ext cx="8208912" cy="3461354"/>
          </a:xfrm>
        </p:spPr>
        <p:txBody>
          <a:bodyPr>
            <a:normAutofit/>
          </a:bodyPr>
          <a:lstStyle/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kumimoji="1" lang="zh-TW" altLang="en-US" sz="28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防禦卡</a:t>
            </a:r>
            <a:r>
              <a:rPr kumimoji="1" lang="zh-TW" altLang="en-US" sz="2800" dirty="0">
                <a:solidFill>
                  <a:srgbClr val="E23750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（抵一張永久性攻擊）</a:t>
            </a:r>
            <a:endParaRPr kumimoji="1" lang="en-US" altLang="zh-TW" sz="2800" dirty="0">
              <a:solidFill>
                <a:srgbClr val="E23750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kumimoji="1" lang="zh-TW" altLang="en-US" sz="28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照顧卡</a:t>
            </a:r>
            <a:r>
              <a:rPr kumimoji="1" lang="zh-TW" altLang="en-US" sz="2800" dirty="0">
                <a:solidFill>
                  <a:srgbClr val="E23750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（抵一輪一張永久性攻擊，一輪出一次）</a:t>
            </a:r>
            <a:endParaRPr kumimoji="1" lang="en-US" altLang="zh-TW" sz="2800" dirty="0">
              <a:solidFill>
                <a:srgbClr val="E23750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 startAt="3"/>
            </a:pPr>
            <a:r>
              <a:rPr kumimoji="1" lang="zh-TW" altLang="en-US" sz="28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補助金</a:t>
            </a:r>
            <a:r>
              <a:rPr kumimoji="1" lang="zh-TW" altLang="en-US" sz="2800" dirty="0">
                <a:solidFill>
                  <a:srgbClr val="E23750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（抵一輪一次性攻擊，一輪出一次）</a:t>
            </a:r>
            <a:endParaRPr kumimoji="1" lang="en-US" altLang="zh-TW" sz="2800" dirty="0">
              <a:solidFill>
                <a:srgbClr val="E23750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 startAt="5"/>
            </a:pPr>
            <a:r>
              <a:rPr kumimoji="1" lang="zh-TW" altLang="en-US" sz="28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短期收入、意外財</a:t>
            </a:r>
            <a:r>
              <a:rPr kumimoji="1" lang="zh-TW" altLang="en-US" sz="2800" dirty="0">
                <a:solidFill>
                  <a:srgbClr val="E23750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（增加老本）</a:t>
            </a:r>
          </a:p>
        </p:txBody>
      </p:sp>
    </p:spTree>
    <p:extLst>
      <p:ext uri="{BB962C8B-B14F-4D97-AF65-F5344CB8AC3E}">
        <p14:creationId xmlns:p14="http://schemas.microsoft.com/office/powerpoint/2010/main" val="9182922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A8668BA-64BA-864D-98F4-99442C185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9FAC-4B86-4121-B622-50028D35B744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B6D827F-2134-3D44-8DD2-ED28E42FAAC8}"/>
              </a:ext>
            </a:extLst>
          </p:cNvPr>
          <p:cNvSpPr txBox="1">
            <a:spLocks/>
          </p:cNvSpPr>
          <p:nvPr/>
        </p:nvSpPr>
        <p:spPr>
          <a:xfrm>
            <a:off x="1835696" y="1533631"/>
            <a:ext cx="649106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kumimoji="1" lang="zh-CN" altLang="en-US" sz="4400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永久性攻擊對應防禦</a:t>
            </a:r>
            <a:endParaRPr kumimoji="1" lang="zh-TW" altLang="en-US" sz="4400" dirty="0">
              <a:solidFill>
                <a:srgbClr val="EC660D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</p:txBody>
      </p:sp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2AE90DD9-086D-C64D-9618-403320200AD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178546" y="2993193"/>
            <a:ext cx="2797968" cy="208823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kumimoji="1" lang="zh-TW" altLang="en-US" sz="3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失智</a:t>
            </a:r>
            <a:endParaRPr kumimoji="1" lang="en-US" altLang="zh-TW" sz="36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kumimoji="1" lang="zh-TW" altLang="en-US" sz="3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癱瘓</a:t>
            </a:r>
            <a:endParaRPr kumimoji="1" lang="en-US" altLang="zh-TW" sz="36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1143000" lvl="1" indent="-742950">
              <a:buFont typeface="+mj-lt"/>
              <a:buAutoNum type="arabicParenR"/>
            </a:pPr>
            <a:endParaRPr kumimoji="1" lang="en-US" altLang="zh-TW" sz="3600" dirty="0">
              <a:latin typeface="Weibei SC" panose="03000800000000000000" pitchFamily="66" charset="-128"/>
              <a:ea typeface="Weibei SC" panose="03000800000000000000" pitchFamily="66" charset="-128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992449F-84AD-4D43-99D8-FBB48EC76D4F}"/>
              </a:ext>
            </a:extLst>
          </p:cNvPr>
          <p:cNvSpPr/>
          <p:nvPr/>
        </p:nvSpPr>
        <p:spPr>
          <a:xfrm>
            <a:off x="5238328" y="2993193"/>
            <a:ext cx="4572000" cy="178555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50000"/>
              </a:lnSpc>
              <a:spcBef>
                <a:spcPct val="20000"/>
              </a:spcBef>
            </a:pPr>
            <a:r>
              <a:rPr kumimoji="1" lang="zh-TW" altLang="en-US" sz="3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  <a:cs typeface="Verdana" pitchFamily="34" charset="0"/>
              </a:rPr>
              <a:t>防禦卡</a:t>
            </a:r>
            <a:endParaRPr kumimoji="1" lang="en-US" altLang="zh-TW" sz="36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  <a:cs typeface="Verdana" pitchFamily="34" charset="0"/>
            </a:endParaRPr>
          </a:p>
          <a:p>
            <a:pPr lvl="0">
              <a:lnSpc>
                <a:spcPct val="150000"/>
              </a:lnSpc>
              <a:spcBef>
                <a:spcPct val="20000"/>
              </a:spcBef>
            </a:pPr>
            <a:r>
              <a:rPr kumimoji="1" lang="zh-TW" altLang="en-US" sz="3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  <a:cs typeface="Verdana" pitchFamily="34" charset="0"/>
              </a:rPr>
              <a:t>照顧卡</a:t>
            </a:r>
            <a:endParaRPr lang="zh-TW" altLang="en-US" sz="3600" dirty="0">
              <a:solidFill>
                <a:srgbClr val="4E95A1"/>
              </a:solidFill>
            </a:endParaRPr>
          </a:p>
        </p:txBody>
      </p:sp>
      <p:sp>
        <p:nvSpPr>
          <p:cNvPr id="9" name="向右箭號 8">
            <a:extLst>
              <a:ext uri="{FF2B5EF4-FFF2-40B4-BE49-F238E27FC236}">
                <a16:creationId xmlns:a16="http://schemas.microsoft.com/office/drawing/2014/main" id="{C2CBF6CE-803B-AB4C-982F-6D1DB19A4734}"/>
              </a:ext>
            </a:extLst>
          </p:cNvPr>
          <p:cNvSpPr/>
          <p:nvPr/>
        </p:nvSpPr>
        <p:spPr>
          <a:xfrm>
            <a:off x="3923928" y="3503068"/>
            <a:ext cx="917523" cy="765802"/>
          </a:xfrm>
          <a:prstGeom prst="rightArrow">
            <a:avLst/>
          </a:prstGeom>
          <a:solidFill>
            <a:srgbClr val="4E9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EC660D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45733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A8668BA-64BA-864D-98F4-99442C185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9FAC-4B86-4121-B622-50028D35B744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B6D827F-2134-3D44-8DD2-ED28E42FAAC8}"/>
              </a:ext>
            </a:extLst>
          </p:cNvPr>
          <p:cNvSpPr txBox="1">
            <a:spLocks/>
          </p:cNvSpPr>
          <p:nvPr/>
        </p:nvSpPr>
        <p:spPr>
          <a:xfrm>
            <a:off x="1619672" y="958400"/>
            <a:ext cx="649106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kumimoji="1" lang="zh-CN" altLang="en-US" sz="4400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一次性攻擊對應防禦</a:t>
            </a:r>
            <a:endParaRPr kumimoji="1" lang="zh-TW" altLang="en-US" sz="4400" dirty="0">
              <a:solidFill>
                <a:srgbClr val="EC660D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</p:txBody>
      </p:sp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2AE90DD9-086D-C64D-9618-403320200AD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69977" y="2623146"/>
            <a:ext cx="2797968" cy="2088232"/>
          </a:xfrm>
        </p:spPr>
        <p:txBody>
          <a:bodyPr>
            <a:noAutofit/>
          </a:bodyPr>
          <a:lstStyle/>
          <a:p>
            <a:pPr marL="1143000" lvl="1" indent="-742950">
              <a:buFont typeface="+mj-lt"/>
              <a:buAutoNum type="arabicPeriod"/>
            </a:pPr>
            <a:r>
              <a:rPr kumimoji="1" lang="zh-TW" altLang="en-US" sz="3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扭傷</a:t>
            </a:r>
            <a:endParaRPr kumimoji="1" lang="en-US" altLang="zh-TW" sz="36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1143000" lvl="1" indent="-742950">
              <a:buFont typeface="+mj-lt"/>
              <a:buAutoNum type="arabicPeriod"/>
            </a:pPr>
            <a:r>
              <a:rPr kumimoji="1" lang="zh-TW" altLang="en-US" sz="3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車禍</a:t>
            </a:r>
            <a:endParaRPr kumimoji="1" lang="en-US" altLang="zh-TW" sz="36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1143000" lvl="1" indent="-742950">
              <a:buFont typeface="+mj-lt"/>
              <a:buAutoNum type="arabicPeriod"/>
            </a:pPr>
            <a:r>
              <a:rPr kumimoji="1" lang="zh-TW" altLang="en-US" sz="3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掉牙</a:t>
            </a:r>
            <a:endParaRPr kumimoji="1" lang="en-US" altLang="zh-TW" sz="36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1143000" lvl="1" indent="-742950">
              <a:buFont typeface="+mj-lt"/>
              <a:buAutoNum type="arabicPeriod"/>
            </a:pPr>
            <a:endParaRPr kumimoji="1" lang="en-US" altLang="zh-TW" sz="3600" dirty="0">
              <a:latin typeface="Weibei SC" panose="03000800000000000000" pitchFamily="66" charset="-128"/>
              <a:ea typeface="Weibei SC" panose="03000800000000000000" pitchFamily="66" charset="-128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992449F-84AD-4D43-99D8-FBB48EC76D4F}"/>
              </a:ext>
            </a:extLst>
          </p:cNvPr>
          <p:cNvSpPr/>
          <p:nvPr/>
        </p:nvSpPr>
        <p:spPr>
          <a:xfrm>
            <a:off x="5334000" y="334409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20000"/>
              </a:spcBef>
            </a:pPr>
            <a:r>
              <a:rPr kumimoji="1" lang="zh-TW" altLang="en-US" sz="3600" dirty="0">
                <a:solidFill>
                  <a:srgbClr val="E23750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補助金</a:t>
            </a:r>
            <a:endParaRPr lang="zh-TW" altLang="en-US" sz="3600" dirty="0">
              <a:solidFill>
                <a:srgbClr val="E23750"/>
              </a:solidFill>
            </a:endParaRPr>
          </a:p>
        </p:txBody>
      </p:sp>
      <p:sp>
        <p:nvSpPr>
          <p:cNvPr id="9" name="向右箭號 8">
            <a:extLst>
              <a:ext uri="{FF2B5EF4-FFF2-40B4-BE49-F238E27FC236}">
                <a16:creationId xmlns:a16="http://schemas.microsoft.com/office/drawing/2014/main" id="{C2CBF6CE-803B-AB4C-982F-6D1DB19A4734}"/>
              </a:ext>
            </a:extLst>
          </p:cNvPr>
          <p:cNvSpPr/>
          <p:nvPr/>
        </p:nvSpPr>
        <p:spPr>
          <a:xfrm>
            <a:off x="4067945" y="3284361"/>
            <a:ext cx="917523" cy="765802"/>
          </a:xfrm>
          <a:prstGeom prst="rightArrow">
            <a:avLst/>
          </a:prstGeom>
          <a:solidFill>
            <a:srgbClr val="4E9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EC660D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60354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C9D801-E65C-B84D-B797-9FC1AF135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6" y="818511"/>
            <a:ext cx="6491064" cy="1143000"/>
          </a:xfrm>
        </p:spPr>
        <p:txBody>
          <a:bodyPr/>
          <a:lstStyle/>
          <a:p>
            <a:r>
              <a:rPr kumimoji="1" lang="zh-CN" altLang="en-US" sz="6000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補充資源</a:t>
            </a:r>
            <a:endParaRPr kumimoji="1" lang="zh-TW" altLang="en-US" sz="6000" dirty="0">
              <a:solidFill>
                <a:srgbClr val="EC660D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23F03F2-4E7F-6345-8C02-6EF7C627A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9FAC-4B86-4121-B622-50028D35B744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0D4FDD0B-75E5-DD4E-9B17-92E7577225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63688" y="2204864"/>
            <a:ext cx="7704856" cy="3664779"/>
          </a:xfrm>
        </p:spPr>
        <p:txBody>
          <a:bodyPr>
            <a:normAutofit fontScale="85000" lnSpcReduction="20000"/>
          </a:bodyPr>
          <a:lstStyle/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kumimoji="1" lang="zh-TW" altLang="en-US" sz="3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子女卡</a:t>
            </a:r>
            <a:r>
              <a:rPr kumimoji="1" lang="zh-TW" altLang="en-US" sz="3600" dirty="0">
                <a:solidFill>
                  <a:srgbClr val="E23750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（愛心＋５）</a:t>
            </a:r>
            <a:endParaRPr kumimoji="1" lang="en-US" altLang="zh-TW" sz="3600" dirty="0">
              <a:solidFill>
                <a:srgbClr val="E23750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kumimoji="1" lang="zh-TW" altLang="en-US" sz="3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孝順金</a:t>
            </a:r>
            <a:r>
              <a:rPr kumimoji="1" lang="zh-TW" altLang="en-US" sz="3600" dirty="0">
                <a:solidFill>
                  <a:srgbClr val="E23750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（愛心＋４，＋１萬）</a:t>
            </a:r>
            <a:endParaRPr kumimoji="1" lang="en-US" altLang="zh-TW" sz="3600" dirty="0">
              <a:solidFill>
                <a:srgbClr val="E23750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kumimoji="1" lang="zh-TW" altLang="en-US" sz="3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出遊卡</a:t>
            </a:r>
            <a:r>
              <a:rPr kumimoji="1" lang="zh-TW" altLang="en-US" sz="3600" dirty="0">
                <a:solidFill>
                  <a:srgbClr val="E23750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（愛心＋３）</a:t>
            </a:r>
            <a:endParaRPr kumimoji="1" lang="en-US" altLang="zh-TW" sz="3600" dirty="0">
              <a:solidFill>
                <a:srgbClr val="E23750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kumimoji="1" lang="zh-TW" altLang="en-US" sz="3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才藝班</a:t>
            </a:r>
            <a:r>
              <a:rPr kumimoji="1" lang="zh-TW" altLang="en-US" sz="3600" dirty="0">
                <a:solidFill>
                  <a:srgbClr val="E23750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（愛心＋２）</a:t>
            </a:r>
            <a:endParaRPr kumimoji="1" lang="en-US" altLang="zh-TW" sz="3600" dirty="0">
              <a:solidFill>
                <a:srgbClr val="E23750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kumimoji="1" lang="zh-TW" altLang="en-US" sz="3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運動卡</a:t>
            </a:r>
            <a:r>
              <a:rPr kumimoji="1" lang="zh-TW" altLang="en-US" sz="3600" dirty="0">
                <a:solidFill>
                  <a:srgbClr val="E23750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（愛心＋１）</a:t>
            </a:r>
            <a:endParaRPr kumimoji="1" lang="en-US" altLang="zh-TW" sz="3600" dirty="0">
              <a:solidFill>
                <a:srgbClr val="E23750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0" indent="0">
              <a:buNone/>
            </a:pPr>
            <a:endParaRPr kumimoji="1" lang="en-US" altLang="zh-TW" sz="3600" dirty="0">
              <a:solidFill>
                <a:srgbClr val="E23750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3330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9B7AA0-116A-A94F-845C-FF9AAECFE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767" y="620688"/>
            <a:ext cx="8280920" cy="1800200"/>
          </a:xfrm>
        </p:spPr>
        <p:txBody>
          <a:bodyPr/>
          <a:lstStyle/>
          <a:p>
            <a:r>
              <a:rPr kumimoji="1" lang="zh-TW" altLang="en-US" sz="6000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學習流程</a:t>
            </a:r>
            <a:br>
              <a:rPr kumimoji="1" lang="en-US" altLang="zh-TW" sz="6000" dirty="0">
                <a:latin typeface="Weibei SC" panose="03000800000000000000" pitchFamily="66" charset="-128"/>
                <a:ea typeface="Weibei SC" panose="03000800000000000000" pitchFamily="66" charset="-128"/>
              </a:rPr>
            </a:br>
            <a:r>
              <a:rPr kumimoji="1" lang="zh-TW" altLang="en-US" sz="4400" dirty="0">
                <a:solidFill>
                  <a:schemeClr val="accent3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未來設計與跨域創新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0D10B8F-16FB-A141-8E24-61B9CFEF7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9FAC-4B86-4121-B622-50028D35B744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DB8D6048-094D-624B-B414-79A1FE11D26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71600" y="2708920"/>
            <a:ext cx="7091808" cy="281429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zh-TW" altLang="en-US" sz="32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 </a:t>
            </a:r>
            <a:r>
              <a:rPr lang="zh-TW" altLang="zh-TW" sz="32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3月21日</a:t>
            </a:r>
            <a:r>
              <a:rPr lang="zh-TW" altLang="en-US" sz="32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（六）</a:t>
            </a:r>
            <a:r>
              <a:rPr lang="zh-CN" altLang="en-US" sz="32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課程</a:t>
            </a:r>
            <a:endParaRPr lang="en-US" altLang="zh-TW" sz="32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TW" sz="32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 </a:t>
            </a:r>
            <a:r>
              <a:rPr lang="zh-TW" altLang="zh-TW" sz="32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4月11日</a:t>
            </a:r>
            <a:r>
              <a:rPr lang="zh-TW" altLang="en-US" sz="32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（六）課程</a:t>
            </a:r>
            <a:endParaRPr lang="zh-TW" altLang="zh-TW" sz="32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zh-TW" altLang="en-US" sz="32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 </a:t>
            </a:r>
            <a:r>
              <a:rPr kumimoji="1" lang="en-US" altLang="zh-TW" sz="32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4</a:t>
            </a:r>
            <a:r>
              <a:rPr kumimoji="1" lang="zh-CN" altLang="en-US" sz="32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月</a:t>
            </a:r>
            <a:r>
              <a:rPr kumimoji="1" lang="en-US" altLang="zh-TW" sz="32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29</a:t>
            </a:r>
            <a:r>
              <a:rPr kumimoji="1" lang="zh-CN" altLang="en-US" sz="32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日（四）報告簡報</a:t>
            </a:r>
            <a:endParaRPr kumimoji="1" lang="en-US" altLang="zh-CN" sz="32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zh-TW" altLang="en-US" sz="32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 </a:t>
            </a:r>
            <a:r>
              <a:rPr kumimoji="1" lang="en-US" altLang="zh-TW" sz="32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5</a:t>
            </a:r>
            <a:r>
              <a:rPr kumimoji="1" lang="zh-CN" altLang="en-US" sz="32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月</a:t>
            </a:r>
            <a:r>
              <a:rPr kumimoji="1" lang="en-US" altLang="zh-TW" sz="32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27</a:t>
            </a:r>
            <a:r>
              <a:rPr kumimoji="1" lang="zh-CN" altLang="en-US" sz="32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日（四）簡報影片</a:t>
            </a:r>
            <a:endParaRPr kumimoji="1" lang="zh-TW" altLang="en-US" sz="32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37128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E9C6DB6-4595-304E-A645-0A2C55BAD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908720"/>
            <a:ext cx="6491064" cy="1143000"/>
          </a:xfrm>
        </p:spPr>
        <p:txBody>
          <a:bodyPr/>
          <a:lstStyle/>
          <a:p>
            <a:r>
              <a:rPr kumimoji="1" lang="zh-TW" altLang="en-US" sz="6000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小錢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95CFB06-C5D6-DB4E-9035-BFDF01EE9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9FAC-4B86-4121-B622-50028D35B744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05A0DD05-1594-5C44-ADF3-2620559607D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84946" y="2229768"/>
            <a:ext cx="6992564" cy="3744416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kumimoji="1" lang="zh-TW" altLang="en-US" sz="3600" dirty="0">
                <a:solidFill>
                  <a:schemeClr val="accent3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買保險：</a:t>
            </a:r>
            <a:endParaRPr kumimoji="1" lang="en-US" altLang="zh-TW" sz="3600" dirty="0">
              <a:solidFill>
                <a:schemeClr val="accent3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400050" lvl="1" indent="0">
              <a:lnSpc>
                <a:spcPct val="150000"/>
              </a:lnSpc>
              <a:buNone/>
            </a:pPr>
            <a:r>
              <a:rPr kumimoji="1" lang="zh-TW" altLang="en-US" sz="3200" dirty="0">
                <a:solidFill>
                  <a:srgbClr val="FFC000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可抵扣此一輪任何攻擊的一半金額</a:t>
            </a:r>
            <a:endParaRPr kumimoji="1" lang="en-US" altLang="zh-TW" sz="3200" dirty="0">
              <a:solidFill>
                <a:srgbClr val="FFC000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 startAt="2"/>
            </a:pPr>
            <a:r>
              <a:rPr kumimoji="1" lang="zh-TW" altLang="en-US" sz="3600" dirty="0">
                <a:solidFill>
                  <a:schemeClr val="accent3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投銀行：</a:t>
            </a:r>
            <a:endParaRPr kumimoji="1" lang="en-US" altLang="zh-TW" sz="3600" dirty="0">
              <a:solidFill>
                <a:schemeClr val="accent3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400050" lvl="1" indent="0">
              <a:lnSpc>
                <a:spcPct val="150000"/>
              </a:lnSpc>
              <a:buNone/>
            </a:pPr>
            <a:r>
              <a:rPr kumimoji="1" lang="zh-TW" altLang="en-US" sz="3200" dirty="0">
                <a:solidFill>
                  <a:srgbClr val="FFC000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將小錢存放銀行，每張小錢每輪可各獲得利息一萬</a:t>
            </a:r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1099A59C-8249-2D43-8BF6-F1F3D9929808}"/>
              </a:ext>
            </a:extLst>
          </p:cNvPr>
          <p:cNvSpPr>
            <a:spLocks/>
          </p:cNvSpPr>
          <p:nvPr/>
        </p:nvSpPr>
        <p:spPr bwMode="auto">
          <a:xfrm>
            <a:off x="701404" y="760536"/>
            <a:ext cx="855138" cy="1089283"/>
          </a:xfrm>
          <a:custGeom>
            <a:avLst/>
            <a:gdLst>
              <a:gd name="T0" fmla="*/ 0 w 336"/>
              <a:gd name="T1" fmla="*/ 0 h 428"/>
              <a:gd name="T2" fmla="*/ 0 w 336"/>
              <a:gd name="T3" fmla="*/ 0 h 428"/>
              <a:gd name="T4" fmla="*/ 36 w 336"/>
              <a:gd name="T5" fmla="*/ 48 h 428"/>
              <a:gd name="T6" fmla="*/ 52 w 336"/>
              <a:gd name="T7" fmla="*/ 68 h 428"/>
              <a:gd name="T8" fmla="*/ 68 w 336"/>
              <a:gd name="T9" fmla="*/ 86 h 428"/>
              <a:gd name="T10" fmla="*/ 68 w 336"/>
              <a:gd name="T11" fmla="*/ 86 h 428"/>
              <a:gd name="T12" fmla="*/ 84 w 336"/>
              <a:gd name="T13" fmla="*/ 98 h 428"/>
              <a:gd name="T14" fmla="*/ 98 w 336"/>
              <a:gd name="T15" fmla="*/ 110 h 428"/>
              <a:gd name="T16" fmla="*/ 114 w 336"/>
              <a:gd name="T17" fmla="*/ 120 h 428"/>
              <a:gd name="T18" fmla="*/ 130 w 336"/>
              <a:gd name="T19" fmla="*/ 128 h 428"/>
              <a:gd name="T20" fmla="*/ 146 w 336"/>
              <a:gd name="T21" fmla="*/ 136 h 428"/>
              <a:gd name="T22" fmla="*/ 164 w 336"/>
              <a:gd name="T23" fmla="*/ 142 h 428"/>
              <a:gd name="T24" fmla="*/ 182 w 336"/>
              <a:gd name="T25" fmla="*/ 146 h 428"/>
              <a:gd name="T26" fmla="*/ 200 w 336"/>
              <a:gd name="T27" fmla="*/ 150 h 428"/>
              <a:gd name="T28" fmla="*/ 200 w 336"/>
              <a:gd name="T29" fmla="*/ 150 h 428"/>
              <a:gd name="T30" fmla="*/ 226 w 336"/>
              <a:gd name="T31" fmla="*/ 156 h 428"/>
              <a:gd name="T32" fmla="*/ 250 w 336"/>
              <a:gd name="T33" fmla="*/ 162 h 428"/>
              <a:gd name="T34" fmla="*/ 274 w 336"/>
              <a:gd name="T35" fmla="*/ 172 h 428"/>
              <a:gd name="T36" fmla="*/ 294 w 336"/>
              <a:gd name="T37" fmla="*/ 182 h 428"/>
              <a:gd name="T38" fmla="*/ 302 w 336"/>
              <a:gd name="T39" fmla="*/ 190 h 428"/>
              <a:gd name="T40" fmla="*/ 310 w 336"/>
              <a:gd name="T41" fmla="*/ 196 h 428"/>
              <a:gd name="T42" fmla="*/ 318 w 336"/>
              <a:gd name="T43" fmla="*/ 206 h 428"/>
              <a:gd name="T44" fmla="*/ 324 w 336"/>
              <a:gd name="T45" fmla="*/ 216 h 428"/>
              <a:gd name="T46" fmla="*/ 328 w 336"/>
              <a:gd name="T47" fmla="*/ 226 h 428"/>
              <a:gd name="T48" fmla="*/ 332 w 336"/>
              <a:gd name="T49" fmla="*/ 240 h 428"/>
              <a:gd name="T50" fmla="*/ 334 w 336"/>
              <a:gd name="T51" fmla="*/ 254 h 428"/>
              <a:gd name="T52" fmla="*/ 336 w 336"/>
              <a:gd name="T53" fmla="*/ 268 h 428"/>
              <a:gd name="T54" fmla="*/ 336 w 336"/>
              <a:gd name="T55" fmla="*/ 268 h 428"/>
              <a:gd name="T56" fmla="*/ 336 w 336"/>
              <a:gd name="T57" fmla="*/ 286 h 428"/>
              <a:gd name="T58" fmla="*/ 334 w 336"/>
              <a:gd name="T59" fmla="*/ 302 h 428"/>
              <a:gd name="T60" fmla="*/ 328 w 336"/>
              <a:gd name="T61" fmla="*/ 320 h 428"/>
              <a:gd name="T62" fmla="*/ 322 w 336"/>
              <a:gd name="T63" fmla="*/ 334 h 428"/>
              <a:gd name="T64" fmla="*/ 316 w 336"/>
              <a:gd name="T65" fmla="*/ 350 h 428"/>
              <a:gd name="T66" fmla="*/ 306 w 336"/>
              <a:gd name="T67" fmla="*/ 364 h 428"/>
              <a:gd name="T68" fmla="*/ 296 w 336"/>
              <a:gd name="T69" fmla="*/ 376 h 428"/>
              <a:gd name="T70" fmla="*/ 284 w 336"/>
              <a:gd name="T71" fmla="*/ 388 h 428"/>
              <a:gd name="T72" fmla="*/ 272 w 336"/>
              <a:gd name="T73" fmla="*/ 398 h 428"/>
              <a:gd name="T74" fmla="*/ 258 w 336"/>
              <a:gd name="T75" fmla="*/ 408 h 428"/>
              <a:gd name="T76" fmla="*/ 244 w 336"/>
              <a:gd name="T77" fmla="*/ 414 h 428"/>
              <a:gd name="T78" fmla="*/ 230 w 336"/>
              <a:gd name="T79" fmla="*/ 420 h 428"/>
              <a:gd name="T80" fmla="*/ 214 w 336"/>
              <a:gd name="T81" fmla="*/ 424 h 428"/>
              <a:gd name="T82" fmla="*/ 198 w 336"/>
              <a:gd name="T83" fmla="*/ 426 h 428"/>
              <a:gd name="T84" fmla="*/ 180 w 336"/>
              <a:gd name="T85" fmla="*/ 428 h 428"/>
              <a:gd name="T86" fmla="*/ 164 w 336"/>
              <a:gd name="T87" fmla="*/ 426 h 428"/>
              <a:gd name="T88" fmla="*/ 164 w 336"/>
              <a:gd name="T89" fmla="*/ 426 h 428"/>
              <a:gd name="T90" fmla="*/ 146 w 336"/>
              <a:gd name="T91" fmla="*/ 422 h 428"/>
              <a:gd name="T92" fmla="*/ 130 w 336"/>
              <a:gd name="T93" fmla="*/ 416 h 428"/>
              <a:gd name="T94" fmla="*/ 114 w 336"/>
              <a:gd name="T95" fmla="*/ 410 h 428"/>
              <a:gd name="T96" fmla="*/ 100 w 336"/>
              <a:gd name="T97" fmla="*/ 404 h 428"/>
              <a:gd name="T98" fmla="*/ 88 w 336"/>
              <a:gd name="T99" fmla="*/ 396 h 428"/>
              <a:gd name="T100" fmla="*/ 76 w 336"/>
              <a:gd name="T101" fmla="*/ 386 h 428"/>
              <a:gd name="T102" fmla="*/ 66 w 336"/>
              <a:gd name="T103" fmla="*/ 376 h 428"/>
              <a:gd name="T104" fmla="*/ 56 w 336"/>
              <a:gd name="T105" fmla="*/ 366 h 428"/>
              <a:gd name="T106" fmla="*/ 40 w 336"/>
              <a:gd name="T107" fmla="*/ 340 h 428"/>
              <a:gd name="T108" fmla="*/ 26 w 336"/>
              <a:gd name="T109" fmla="*/ 314 h 428"/>
              <a:gd name="T110" fmla="*/ 16 w 336"/>
              <a:gd name="T111" fmla="*/ 284 h 428"/>
              <a:gd name="T112" fmla="*/ 10 w 336"/>
              <a:gd name="T113" fmla="*/ 254 h 428"/>
              <a:gd name="T114" fmla="*/ 4 w 336"/>
              <a:gd name="T115" fmla="*/ 222 h 428"/>
              <a:gd name="T116" fmla="*/ 2 w 336"/>
              <a:gd name="T117" fmla="*/ 188 h 428"/>
              <a:gd name="T118" fmla="*/ 0 w 336"/>
              <a:gd name="T119" fmla="*/ 154 h 428"/>
              <a:gd name="T120" fmla="*/ 0 w 336"/>
              <a:gd name="T121" fmla="*/ 122 h 428"/>
              <a:gd name="T122" fmla="*/ 0 w 336"/>
              <a:gd name="T123" fmla="*/ 0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36" h="428">
                <a:moveTo>
                  <a:pt x="0" y="0"/>
                </a:moveTo>
                <a:lnTo>
                  <a:pt x="0" y="0"/>
                </a:lnTo>
                <a:lnTo>
                  <a:pt x="36" y="48"/>
                </a:lnTo>
                <a:lnTo>
                  <a:pt x="52" y="68"/>
                </a:lnTo>
                <a:lnTo>
                  <a:pt x="68" y="86"/>
                </a:lnTo>
                <a:lnTo>
                  <a:pt x="68" y="86"/>
                </a:lnTo>
                <a:lnTo>
                  <a:pt x="84" y="98"/>
                </a:lnTo>
                <a:lnTo>
                  <a:pt x="98" y="110"/>
                </a:lnTo>
                <a:lnTo>
                  <a:pt x="114" y="120"/>
                </a:lnTo>
                <a:lnTo>
                  <a:pt x="130" y="128"/>
                </a:lnTo>
                <a:lnTo>
                  <a:pt x="146" y="136"/>
                </a:lnTo>
                <a:lnTo>
                  <a:pt x="164" y="142"/>
                </a:lnTo>
                <a:lnTo>
                  <a:pt x="182" y="146"/>
                </a:lnTo>
                <a:lnTo>
                  <a:pt x="200" y="150"/>
                </a:lnTo>
                <a:lnTo>
                  <a:pt x="200" y="150"/>
                </a:lnTo>
                <a:lnTo>
                  <a:pt x="226" y="156"/>
                </a:lnTo>
                <a:lnTo>
                  <a:pt x="250" y="162"/>
                </a:lnTo>
                <a:lnTo>
                  <a:pt x="274" y="172"/>
                </a:lnTo>
                <a:lnTo>
                  <a:pt x="294" y="182"/>
                </a:lnTo>
                <a:lnTo>
                  <a:pt x="302" y="190"/>
                </a:lnTo>
                <a:lnTo>
                  <a:pt x="310" y="196"/>
                </a:lnTo>
                <a:lnTo>
                  <a:pt x="318" y="206"/>
                </a:lnTo>
                <a:lnTo>
                  <a:pt x="324" y="216"/>
                </a:lnTo>
                <a:lnTo>
                  <a:pt x="328" y="226"/>
                </a:lnTo>
                <a:lnTo>
                  <a:pt x="332" y="240"/>
                </a:lnTo>
                <a:lnTo>
                  <a:pt x="334" y="254"/>
                </a:lnTo>
                <a:lnTo>
                  <a:pt x="336" y="268"/>
                </a:lnTo>
                <a:lnTo>
                  <a:pt x="336" y="268"/>
                </a:lnTo>
                <a:lnTo>
                  <a:pt x="336" y="286"/>
                </a:lnTo>
                <a:lnTo>
                  <a:pt x="334" y="302"/>
                </a:lnTo>
                <a:lnTo>
                  <a:pt x="328" y="320"/>
                </a:lnTo>
                <a:lnTo>
                  <a:pt x="322" y="334"/>
                </a:lnTo>
                <a:lnTo>
                  <a:pt x="316" y="350"/>
                </a:lnTo>
                <a:lnTo>
                  <a:pt x="306" y="364"/>
                </a:lnTo>
                <a:lnTo>
                  <a:pt x="296" y="376"/>
                </a:lnTo>
                <a:lnTo>
                  <a:pt x="284" y="388"/>
                </a:lnTo>
                <a:lnTo>
                  <a:pt x="272" y="398"/>
                </a:lnTo>
                <a:lnTo>
                  <a:pt x="258" y="408"/>
                </a:lnTo>
                <a:lnTo>
                  <a:pt x="244" y="414"/>
                </a:lnTo>
                <a:lnTo>
                  <a:pt x="230" y="420"/>
                </a:lnTo>
                <a:lnTo>
                  <a:pt x="214" y="424"/>
                </a:lnTo>
                <a:lnTo>
                  <a:pt x="198" y="426"/>
                </a:lnTo>
                <a:lnTo>
                  <a:pt x="180" y="428"/>
                </a:lnTo>
                <a:lnTo>
                  <a:pt x="164" y="426"/>
                </a:lnTo>
                <a:lnTo>
                  <a:pt x="164" y="426"/>
                </a:lnTo>
                <a:lnTo>
                  <a:pt x="146" y="422"/>
                </a:lnTo>
                <a:lnTo>
                  <a:pt x="130" y="416"/>
                </a:lnTo>
                <a:lnTo>
                  <a:pt x="114" y="410"/>
                </a:lnTo>
                <a:lnTo>
                  <a:pt x="100" y="404"/>
                </a:lnTo>
                <a:lnTo>
                  <a:pt x="88" y="396"/>
                </a:lnTo>
                <a:lnTo>
                  <a:pt x="76" y="386"/>
                </a:lnTo>
                <a:lnTo>
                  <a:pt x="66" y="376"/>
                </a:lnTo>
                <a:lnTo>
                  <a:pt x="56" y="366"/>
                </a:lnTo>
                <a:lnTo>
                  <a:pt x="40" y="340"/>
                </a:lnTo>
                <a:lnTo>
                  <a:pt x="26" y="314"/>
                </a:lnTo>
                <a:lnTo>
                  <a:pt x="16" y="284"/>
                </a:lnTo>
                <a:lnTo>
                  <a:pt x="10" y="254"/>
                </a:lnTo>
                <a:lnTo>
                  <a:pt x="4" y="222"/>
                </a:lnTo>
                <a:lnTo>
                  <a:pt x="2" y="188"/>
                </a:lnTo>
                <a:lnTo>
                  <a:pt x="0" y="154"/>
                </a:lnTo>
                <a:lnTo>
                  <a:pt x="0" y="122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14400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eibei SC" panose="03000800000000000000" pitchFamily="66" charset="-128"/>
                <a:ea typeface="Weibei SC" panose="03000800000000000000" pitchFamily="66" charset="-128"/>
                <a:cs typeface="Verdana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739509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E9C6DB6-4595-304E-A645-0A2C55BAD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751741"/>
            <a:ext cx="6491064" cy="1143000"/>
          </a:xfrm>
        </p:spPr>
        <p:txBody>
          <a:bodyPr/>
          <a:lstStyle/>
          <a:p>
            <a:r>
              <a:rPr kumimoji="1" lang="zh-TW" altLang="en-US" sz="6000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成發</a:t>
            </a:r>
            <a:r>
              <a:rPr kumimoji="1" lang="zh-CN" altLang="en-US" sz="6000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工作分配</a:t>
            </a:r>
            <a:endParaRPr kumimoji="1" lang="zh-TW" altLang="en-US" sz="6000" dirty="0">
              <a:solidFill>
                <a:srgbClr val="EC660D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95CFB06-C5D6-DB4E-9035-BFDF01EE9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9FAC-4B86-4121-B622-50028D35B744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05A0DD05-1594-5C44-ADF3-2620559607D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95128" y="2035870"/>
            <a:ext cx="7848872" cy="432048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kumimoji="1" lang="zh-TW" altLang="en-US" sz="32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陳雅祺：</a:t>
            </a:r>
            <a:r>
              <a:rPr kumimoji="1" lang="en-US" altLang="zh-TW" sz="32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ppt</a:t>
            </a:r>
            <a:r>
              <a:rPr kumimoji="1" lang="zh-TW" altLang="en-US" sz="32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製作</a:t>
            </a:r>
            <a:endParaRPr kumimoji="1" lang="en-US" altLang="zh-TW" sz="32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>
              <a:lnSpc>
                <a:spcPct val="150000"/>
              </a:lnSpc>
            </a:pPr>
            <a:r>
              <a:rPr kumimoji="1" lang="zh-TW" altLang="en-US" sz="32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陳曉盈：報告</a:t>
            </a:r>
            <a:r>
              <a:rPr kumimoji="1" lang="en-US" altLang="zh-TW" sz="32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ppt</a:t>
            </a:r>
          </a:p>
          <a:p>
            <a:pPr>
              <a:lnSpc>
                <a:spcPct val="150000"/>
              </a:lnSpc>
            </a:pPr>
            <a:r>
              <a:rPr kumimoji="1" lang="zh-TW" altLang="en-US" sz="32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李芷寧：規則說明文字檔</a:t>
            </a:r>
            <a:endParaRPr kumimoji="1" lang="en-US" altLang="zh-TW" sz="32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>
              <a:lnSpc>
                <a:spcPct val="150000"/>
              </a:lnSpc>
            </a:pPr>
            <a:r>
              <a:rPr kumimoji="1" lang="zh-TW" altLang="en-US" sz="32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周恩秀：</a:t>
            </a:r>
            <a:r>
              <a:rPr kumimoji="1" lang="en" altLang="zh-TW" sz="32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DEMO</a:t>
            </a:r>
            <a:r>
              <a:rPr kumimoji="1" lang="zh-TW" altLang="en-US" sz="32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圖案設計</a:t>
            </a:r>
            <a:endParaRPr kumimoji="1" lang="en-US" altLang="zh-TW" sz="32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>
              <a:lnSpc>
                <a:spcPct val="150000"/>
              </a:lnSpc>
            </a:pPr>
            <a:r>
              <a:rPr kumimoji="1" lang="zh-TW" altLang="en-US" sz="32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黃羿寧：紀錄玩遊戲狀況和結果</a:t>
            </a:r>
            <a:endParaRPr kumimoji="1" lang="en-US" altLang="zh-TW" sz="32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>
              <a:lnSpc>
                <a:spcPct val="150000"/>
              </a:lnSpc>
            </a:pPr>
            <a:r>
              <a:rPr kumimoji="1" lang="zh-TW" altLang="en-US" sz="32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黃可芯：協助規則說明文字與</a:t>
            </a:r>
            <a:r>
              <a:rPr kumimoji="1" lang="en" altLang="zh-TW" sz="32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DEMO</a:t>
            </a:r>
            <a:r>
              <a:rPr kumimoji="1" lang="zh-TW" altLang="en-US" sz="32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圖案設計</a:t>
            </a:r>
            <a:endParaRPr kumimoji="1" lang="en-US" altLang="zh-TW" sz="32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endParaRPr kumimoji="1" lang="zh-TW" altLang="en-US" sz="3200" dirty="0"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endParaRPr kumimoji="1" lang="en-US" altLang="zh-TW" sz="3200" dirty="0">
              <a:latin typeface="Weibei SC" panose="03000800000000000000" pitchFamily="66" charset="-128"/>
              <a:ea typeface="Weibei SC" panose="03000800000000000000" pitchFamily="66" charset="-128"/>
            </a:endParaRPr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1099A59C-8249-2D43-8BF6-F1F3D9929808}"/>
              </a:ext>
            </a:extLst>
          </p:cNvPr>
          <p:cNvSpPr>
            <a:spLocks/>
          </p:cNvSpPr>
          <p:nvPr/>
        </p:nvSpPr>
        <p:spPr bwMode="auto">
          <a:xfrm>
            <a:off x="620518" y="664329"/>
            <a:ext cx="855138" cy="1089283"/>
          </a:xfrm>
          <a:custGeom>
            <a:avLst/>
            <a:gdLst>
              <a:gd name="T0" fmla="*/ 0 w 336"/>
              <a:gd name="T1" fmla="*/ 0 h 428"/>
              <a:gd name="T2" fmla="*/ 0 w 336"/>
              <a:gd name="T3" fmla="*/ 0 h 428"/>
              <a:gd name="T4" fmla="*/ 36 w 336"/>
              <a:gd name="T5" fmla="*/ 48 h 428"/>
              <a:gd name="T6" fmla="*/ 52 w 336"/>
              <a:gd name="T7" fmla="*/ 68 h 428"/>
              <a:gd name="T8" fmla="*/ 68 w 336"/>
              <a:gd name="T9" fmla="*/ 86 h 428"/>
              <a:gd name="T10" fmla="*/ 68 w 336"/>
              <a:gd name="T11" fmla="*/ 86 h 428"/>
              <a:gd name="T12" fmla="*/ 84 w 336"/>
              <a:gd name="T13" fmla="*/ 98 h 428"/>
              <a:gd name="T14" fmla="*/ 98 w 336"/>
              <a:gd name="T15" fmla="*/ 110 h 428"/>
              <a:gd name="T16" fmla="*/ 114 w 336"/>
              <a:gd name="T17" fmla="*/ 120 h 428"/>
              <a:gd name="T18" fmla="*/ 130 w 336"/>
              <a:gd name="T19" fmla="*/ 128 h 428"/>
              <a:gd name="T20" fmla="*/ 146 w 336"/>
              <a:gd name="T21" fmla="*/ 136 h 428"/>
              <a:gd name="T22" fmla="*/ 164 w 336"/>
              <a:gd name="T23" fmla="*/ 142 h 428"/>
              <a:gd name="T24" fmla="*/ 182 w 336"/>
              <a:gd name="T25" fmla="*/ 146 h 428"/>
              <a:gd name="T26" fmla="*/ 200 w 336"/>
              <a:gd name="T27" fmla="*/ 150 h 428"/>
              <a:gd name="T28" fmla="*/ 200 w 336"/>
              <a:gd name="T29" fmla="*/ 150 h 428"/>
              <a:gd name="T30" fmla="*/ 226 w 336"/>
              <a:gd name="T31" fmla="*/ 156 h 428"/>
              <a:gd name="T32" fmla="*/ 250 w 336"/>
              <a:gd name="T33" fmla="*/ 162 h 428"/>
              <a:gd name="T34" fmla="*/ 274 w 336"/>
              <a:gd name="T35" fmla="*/ 172 h 428"/>
              <a:gd name="T36" fmla="*/ 294 w 336"/>
              <a:gd name="T37" fmla="*/ 182 h 428"/>
              <a:gd name="T38" fmla="*/ 302 w 336"/>
              <a:gd name="T39" fmla="*/ 190 h 428"/>
              <a:gd name="T40" fmla="*/ 310 w 336"/>
              <a:gd name="T41" fmla="*/ 196 h 428"/>
              <a:gd name="T42" fmla="*/ 318 w 336"/>
              <a:gd name="T43" fmla="*/ 206 h 428"/>
              <a:gd name="T44" fmla="*/ 324 w 336"/>
              <a:gd name="T45" fmla="*/ 216 h 428"/>
              <a:gd name="T46" fmla="*/ 328 w 336"/>
              <a:gd name="T47" fmla="*/ 226 h 428"/>
              <a:gd name="T48" fmla="*/ 332 w 336"/>
              <a:gd name="T49" fmla="*/ 240 h 428"/>
              <a:gd name="T50" fmla="*/ 334 w 336"/>
              <a:gd name="T51" fmla="*/ 254 h 428"/>
              <a:gd name="T52" fmla="*/ 336 w 336"/>
              <a:gd name="T53" fmla="*/ 268 h 428"/>
              <a:gd name="T54" fmla="*/ 336 w 336"/>
              <a:gd name="T55" fmla="*/ 268 h 428"/>
              <a:gd name="T56" fmla="*/ 336 w 336"/>
              <a:gd name="T57" fmla="*/ 286 h 428"/>
              <a:gd name="T58" fmla="*/ 334 w 336"/>
              <a:gd name="T59" fmla="*/ 302 h 428"/>
              <a:gd name="T60" fmla="*/ 328 w 336"/>
              <a:gd name="T61" fmla="*/ 320 h 428"/>
              <a:gd name="T62" fmla="*/ 322 w 336"/>
              <a:gd name="T63" fmla="*/ 334 h 428"/>
              <a:gd name="T64" fmla="*/ 316 w 336"/>
              <a:gd name="T65" fmla="*/ 350 h 428"/>
              <a:gd name="T66" fmla="*/ 306 w 336"/>
              <a:gd name="T67" fmla="*/ 364 h 428"/>
              <a:gd name="T68" fmla="*/ 296 w 336"/>
              <a:gd name="T69" fmla="*/ 376 h 428"/>
              <a:gd name="T70" fmla="*/ 284 w 336"/>
              <a:gd name="T71" fmla="*/ 388 h 428"/>
              <a:gd name="T72" fmla="*/ 272 w 336"/>
              <a:gd name="T73" fmla="*/ 398 h 428"/>
              <a:gd name="T74" fmla="*/ 258 w 336"/>
              <a:gd name="T75" fmla="*/ 408 h 428"/>
              <a:gd name="T76" fmla="*/ 244 w 336"/>
              <a:gd name="T77" fmla="*/ 414 h 428"/>
              <a:gd name="T78" fmla="*/ 230 w 336"/>
              <a:gd name="T79" fmla="*/ 420 h 428"/>
              <a:gd name="T80" fmla="*/ 214 w 336"/>
              <a:gd name="T81" fmla="*/ 424 h 428"/>
              <a:gd name="T82" fmla="*/ 198 w 336"/>
              <a:gd name="T83" fmla="*/ 426 h 428"/>
              <a:gd name="T84" fmla="*/ 180 w 336"/>
              <a:gd name="T85" fmla="*/ 428 h 428"/>
              <a:gd name="T86" fmla="*/ 164 w 336"/>
              <a:gd name="T87" fmla="*/ 426 h 428"/>
              <a:gd name="T88" fmla="*/ 164 w 336"/>
              <a:gd name="T89" fmla="*/ 426 h 428"/>
              <a:gd name="T90" fmla="*/ 146 w 336"/>
              <a:gd name="T91" fmla="*/ 422 h 428"/>
              <a:gd name="T92" fmla="*/ 130 w 336"/>
              <a:gd name="T93" fmla="*/ 416 h 428"/>
              <a:gd name="T94" fmla="*/ 114 w 336"/>
              <a:gd name="T95" fmla="*/ 410 h 428"/>
              <a:gd name="T96" fmla="*/ 100 w 336"/>
              <a:gd name="T97" fmla="*/ 404 h 428"/>
              <a:gd name="T98" fmla="*/ 88 w 336"/>
              <a:gd name="T99" fmla="*/ 396 h 428"/>
              <a:gd name="T100" fmla="*/ 76 w 336"/>
              <a:gd name="T101" fmla="*/ 386 h 428"/>
              <a:gd name="T102" fmla="*/ 66 w 336"/>
              <a:gd name="T103" fmla="*/ 376 h 428"/>
              <a:gd name="T104" fmla="*/ 56 w 336"/>
              <a:gd name="T105" fmla="*/ 366 h 428"/>
              <a:gd name="T106" fmla="*/ 40 w 336"/>
              <a:gd name="T107" fmla="*/ 340 h 428"/>
              <a:gd name="T108" fmla="*/ 26 w 336"/>
              <a:gd name="T109" fmla="*/ 314 h 428"/>
              <a:gd name="T110" fmla="*/ 16 w 336"/>
              <a:gd name="T111" fmla="*/ 284 h 428"/>
              <a:gd name="T112" fmla="*/ 10 w 336"/>
              <a:gd name="T113" fmla="*/ 254 h 428"/>
              <a:gd name="T114" fmla="*/ 4 w 336"/>
              <a:gd name="T115" fmla="*/ 222 h 428"/>
              <a:gd name="T116" fmla="*/ 2 w 336"/>
              <a:gd name="T117" fmla="*/ 188 h 428"/>
              <a:gd name="T118" fmla="*/ 0 w 336"/>
              <a:gd name="T119" fmla="*/ 154 h 428"/>
              <a:gd name="T120" fmla="*/ 0 w 336"/>
              <a:gd name="T121" fmla="*/ 122 h 428"/>
              <a:gd name="T122" fmla="*/ 0 w 336"/>
              <a:gd name="T123" fmla="*/ 0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36" h="428">
                <a:moveTo>
                  <a:pt x="0" y="0"/>
                </a:moveTo>
                <a:lnTo>
                  <a:pt x="0" y="0"/>
                </a:lnTo>
                <a:lnTo>
                  <a:pt x="36" y="48"/>
                </a:lnTo>
                <a:lnTo>
                  <a:pt x="52" y="68"/>
                </a:lnTo>
                <a:lnTo>
                  <a:pt x="68" y="86"/>
                </a:lnTo>
                <a:lnTo>
                  <a:pt x="68" y="86"/>
                </a:lnTo>
                <a:lnTo>
                  <a:pt x="84" y="98"/>
                </a:lnTo>
                <a:lnTo>
                  <a:pt x="98" y="110"/>
                </a:lnTo>
                <a:lnTo>
                  <a:pt x="114" y="120"/>
                </a:lnTo>
                <a:lnTo>
                  <a:pt x="130" y="128"/>
                </a:lnTo>
                <a:lnTo>
                  <a:pt x="146" y="136"/>
                </a:lnTo>
                <a:lnTo>
                  <a:pt x="164" y="142"/>
                </a:lnTo>
                <a:lnTo>
                  <a:pt x="182" y="146"/>
                </a:lnTo>
                <a:lnTo>
                  <a:pt x="200" y="150"/>
                </a:lnTo>
                <a:lnTo>
                  <a:pt x="200" y="150"/>
                </a:lnTo>
                <a:lnTo>
                  <a:pt x="226" y="156"/>
                </a:lnTo>
                <a:lnTo>
                  <a:pt x="250" y="162"/>
                </a:lnTo>
                <a:lnTo>
                  <a:pt x="274" y="172"/>
                </a:lnTo>
                <a:lnTo>
                  <a:pt x="294" y="182"/>
                </a:lnTo>
                <a:lnTo>
                  <a:pt x="302" y="190"/>
                </a:lnTo>
                <a:lnTo>
                  <a:pt x="310" y="196"/>
                </a:lnTo>
                <a:lnTo>
                  <a:pt x="318" y="206"/>
                </a:lnTo>
                <a:lnTo>
                  <a:pt x="324" y="216"/>
                </a:lnTo>
                <a:lnTo>
                  <a:pt x="328" y="226"/>
                </a:lnTo>
                <a:lnTo>
                  <a:pt x="332" y="240"/>
                </a:lnTo>
                <a:lnTo>
                  <a:pt x="334" y="254"/>
                </a:lnTo>
                <a:lnTo>
                  <a:pt x="336" y="268"/>
                </a:lnTo>
                <a:lnTo>
                  <a:pt x="336" y="268"/>
                </a:lnTo>
                <a:lnTo>
                  <a:pt x="336" y="286"/>
                </a:lnTo>
                <a:lnTo>
                  <a:pt x="334" y="302"/>
                </a:lnTo>
                <a:lnTo>
                  <a:pt x="328" y="320"/>
                </a:lnTo>
                <a:lnTo>
                  <a:pt x="322" y="334"/>
                </a:lnTo>
                <a:lnTo>
                  <a:pt x="316" y="350"/>
                </a:lnTo>
                <a:lnTo>
                  <a:pt x="306" y="364"/>
                </a:lnTo>
                <a:lnTo>
                  <a:pt x="296" y="376"/>
                </a:lnTo>
                <a:lnTo>
                  <a:pt x="284" y="388"/>
                </a:lnTo>
                <a:lnTo>
                  <a:pt x="272" y="398"/>
                </a:lnTo>
                <a:lnTo>
                  <a:pt x="258" y="408"/>
                </a:lnTo>
                <a:lnTo>
                  <a:pt x="244" y="414"/>
                </a:lnTo>
                <a:lnTo>
                  <a:pt x="230" y="420"/>
                </a:lnTo>
                <a:lnTo>
                  <a:pt x="214" y="424"/>
                </a:lnTo>
                <a:lnTo>
                  <a:pt x="198" y="426"/>
                </a:lnTo>
                <a:lnTo>
                  <a:pt x="180" y="428"/>
                </a:lnTo>
                <a:lnTo>
                  <a:pt x="164" y="426"/>
                </a:lnTo>
                <a:lnTo>
                  <a:pt x="164" y="426"/>
                </a:lnTo>
                <a:lnTo>
                  <a:pt x="146" y="422"/>
                </a:lnTo>
                <a:lnTo>
                  <a:pt x="130" y="416"/>
                </a:lnTo>
                <a:lnTo>
                  <a:pt x="114" y="410"/>
                </a:lnTo>
                <a:lnTo>
                  <a:pt x="100" y="404"/>
                </a:lnTo>
                <a:lnTo>
                  <a:pt x="88" y="396"/>
                </a:lnTo>
                <a:lnTo>
                  <a:pt x="76" y="386"/>
                </a:lnTo>
                <a:lnTo>
                  <a:pt x="66" y="376"/>
                </a:lnTo>
                <a:lnTo>
                  <a:pt x="56" y="366"/>
                </a:lnTo>
                <a:lnTo>
                  <a:pt x="40" y="340"/>
                </a:lnTo>
                <a:lnTo>
                  <a:pt x="26" y="314"/>
                </a:lnTo>
                <a:lnTo>
                  <a:pt x="16" y="284"/>
                </a:lnTo>
                <a:lnTo>
                  <a:pt x="10" y="254"/>
                </a:lnTo>
                <a:lnTo>
                  <a:pt x="4" y="222"/>
                </a:lnTo>
                <a:lnTo>
                  <a:pt x="2" y="188"/>
                </a:lnTo>
                <a:lnTo>
                  <a:pt x="0" y="154"/>
                </a:lnTo>
                <a:lnTo>
                  <a:pt x="0" y="122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14400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eibei SC" panose="03000800000000000000" pitchFamily="66" charset="-128"/>
                <a:ea typeface="Weibei SC" panose="03000800000000000000" pitchFamily="66" charset="-128"/>
                <a:cs typeface="Verdana" pitchFamily="34" charset="0"/>
              </a:rPr>
              <a:t>6</a:t>
            </a:r>
            <a:endParaRPr lang="fr-F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eibei SC" panose="03000800000000000000" pitchFamily="66" charset="-128"/>
              <a:ea typeface="Weibei SC" panose="03000800000000000000" pitchFamily="66" charset="-128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050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3068960"/>
            <a:ext cx="7606208" cy="1470025"/>
          </a:xfrm>
        </p:spPr>
        <p:txBody>
          <a:bodyPr/>
          <a:lstStyle/>
          <a:p>
            <a:pPr algn="ctr"/>
            <a:r>
              <a:rPr lang="zh-CN" altLang="en-US" sz="8800" b="1" dirty="0">
                <a:solidFill>
                  <a:schemeClr val="accent3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謝謝聆聽</a:t>
            </a:r>
            <a:br>
              <a:rPr lang="en-US" dirty="0">
                <a:latin typeface="Weibei SC" panose="03000800000000000000" pitchFamily="66" charset="-128"/>
                <a:ea typeface="Weibei SC" panose="03000800000000000000" pitchFamily="66" charset="-128"/>
              </a:rPr>
            </a:br>
            <a:endParaRPr lang="en-US" sz="4800" dirty="0">
              <a:latin typeface="Weibei SC" panose="03000800000000000000" pitchFamily="66" charset="-128"/>
              <a:ea typeface="Weibei SC" panose="03000800000000000000" pitchFamily="6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2487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507B089-E067-FF43-B90A-67049D3EC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9FAC-4B86-4121-B622-50028D35B744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37477382-08E7-7249-89C3-0CF710A207F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31640" y="1124744"/>
            <a:ext cx="8372455" cy="460851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zh-TW" altLang="zh-TW" sz="3600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3月21日</a:t>
            </a:r>
            <a:r>
              <a:rPr lang="zh-TW" altLang="en-US" sz="3600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（六）</a:t>
            </a:r>
            <a:endParaRPr lang="en-US" altLang="zh-TW" sz="3600" dirty="0">
              <a:solidFill>
                <a:srgbClr val="EC660D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914400" lvl="1" indent="-514350">
              <a:lnSpc>
                <a:spcPct val="150000"/>
              </a:lnSpc>
              <a:buFont typeface="+mj-ea"/>
              <a:buAutoNum type="ea1ChtPeriod"/>
            </a:pPr>
            <a:r>
              <a:rPr lang="zh-CN" altLang="en-US" sz="28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分組</a:t>
            </a:r>
            <a:endParaRPr lang="en-US" altLang="zh-CN" sz="28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1314450" lvl="2" indent="-51435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大肚文化組</a:t>
            </a:r>
            <a:r>
              <a:rPr lang="en-US" altLang="zh-CN" sz="2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*3</a:t>
            </a:r>
          </a:p>
          <a:p>
            <a:pPr marL="1314450" lvl="2" indent="-51435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大肚長照組</a:t>
            </a:r>
            <a:r>
              <a:rPr lang="en-US" altLang="zh-CN" sz="2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 (</a:t>
            </a:r>
            <a:r>
              <a:rPr lang="zh-CN" altLang="en-US" sz="2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學生</a:t>
            </a:r>
            <a:r>
              <a:rPr lang="en-US" altLang="zh-CN" sz="2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)*2</a:t>
            </a:r>
            <a:r>
              <a:rPr lang="zh-CN" altLang="en-US" sz="2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＋</a:t>
            </a:r>
            <a:r>
              <a:rPr lang="en-US" altLang="zh-CN" sz="2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(</a:t>
            </a:r>
            <a:r>
              <a:rPr lang="zh-CN" altLang="en-US" sz="2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教師</a:t>
            </a:r>
            <a:r>
              <a:rPr lang="en-US" altLang="zh-CN" sz="2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)*</a:t>
            </a:r>
            <a:r>
              <a:rPr lang="en-US" altLang="zh-TW" sz="2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1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ea1ChtPeriod"/>
            </a:pPr>
            <a:r>
              <a:rPr lang="zh-CN" altLang="en-US" sz="28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桌遊歷史起源</a:t>
            </a:r>
            <a:endParaRPr lang="en-US" altLang="zh-CN" sz="28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1314450" lvl="2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飢荒玩起桌遊 決定去留</a:t>
            </a:r>
          </a:p>
          <a:p>
            <a:pPr marL="1314450" lvl="2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地產大亨</a:t>
            </a:r>
            <a:r>
              <a:rPr lang="en-US" altLang="zh-TW" sz="2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(Monopoly) </a:t>
            </a:r>
            <a:br>
              <a:rPr lang="en-US" altLang="zh-TW" sz="2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</a:br>
            <a:r>
              <a:rPr lang="en-US" altLang="zh-TW" sz="2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– </a:t>
            </a:r>
            <a:r>
              <a:rPr lang="zh-TW" altLang="en-US" sz="2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圖板遊戲的始祖</a:t>
            </a:r>
            <a:r>
              <a:rPr lang="en-US" altLang="zh-TW" sz="2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(</a:t>
            </a:r>
            <a:r>
              <a:rPr lang="zh-TW" altLang="en-US" sz="2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今大富翁前身</a:t>
            </a:r>
            <a:r>
              <a:rPr lang="en-US" altLang="zh-TW" sz="2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)</a:t>
            </a:r>
          </a:p>
          <a:p>
            <a:pPr marL="400050" lvl="1" indent="0">
              <a:lnSpc>
                <a:spcPct val="150000"/>
              </a:lnSpc>
              <a:buNone/>
            </a:pPr>
            <a:endParaRPr lang="en-US" altLang="zh-TW" sz="2800" dirty="0"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0" indent="0">
              <a:buNone/>
            </a:pP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26072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AA5B807-8F76-8D45-BB52-0137B06F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9FAC-4B86-4121-B622-50028D35B744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6" name="內容版面配置區 4">
            <a:extLst>
              <a:ext uri="{FF2B5EF4-FFF2-40B4-BE49-F238E27FC236}">
                <a16:creationId xmlns:a16="http://schemas.microsoft.com/office/drawing/2014/main" id="{4B524C00-D029-2143-8454-E5C06A1CC91F}"/>
              </a:ext>
            </a:extLst>
          </p:cNvPr>
          <p:cNvSpPr txBox="1">
            <a:spLocks/>
          </p:cNvSpPr>
          <p:nvPr/>
        </p:nvSpPr>
        <p:spPr>
          <a:xfrm>
            <a:off x="470018" y="908720"/>
            <a:ext cx="4114800" cy="47525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zh-TW" altLang="zh-TW" sz="3600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3月21日</a:t>
            </a:r>
            <a:r>
              <a:rPr lang="zh-TW" altLang="en-US" sz="3600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（六）</a:t>
            </a:r>
            <a:endParaRPr lang="en-US" altLang="zh-TW" sz="3600" dirty="0">
              <a:solidFill>
                <a:srgbClr val="EC660D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857250" lvl="1" indent="-457200">
              <a:lnSpc>
                <a:spcPct val="150000"/>
              </a:lnSpc>
              <a:buFont typeface="+mj-ea"/>
              <a:buAutoNum type="ea1ChtPeriod" startAt="3"/>
            </a:pPr>
            <a:r>
              <a:rPr kumimoji="1" lang="zh-TW" altLang="en-US" sz="28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桌遊種類</a:t>
            </a:r>
            <a:endParaRPr kumimoji="1" lang="en-US" altLang="zh-TW" sz="28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1257300" lvl="2" indent="-457200">
              <a:lnSpc>
                <a:spcPct val="150000"/>
              </a:lnSpc>
              <a:buFont typeface="+mj-lt"/>
              <a:buAutoNum type="arabicPeriod"/>
            </a:pPr>
            <a:r>
              <a:rPr kumimoji="1" lang="zh-TW" altLang="en-US" sz="2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圖板遊戲</a:t>
            </a:r>
            <a:endParaRPr kumimoji="1" lang="en-US" altLang="zh-TW" sz="26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1257300" lvl="2" indent="-457200">
              <a:lnSpc>
                <a:spcPct val="150000"/>
              </a:lnSpc>
              <a:buFont typeface="+mj-lt"/>
              <a:buAutoNum type="arabicPeriod"/>
            </a:pPr>
            <a:r>
              <a:rPr kumimoji="1" lang="zh-TW" altLang="en-US" sz="2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卡片遊戲</a:t>
            </a:r>
            <a:endParaRPr kumimoji="1" lang="en-US" altLang="zh-TW" sz="26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1257300" lvl="2" indent="-457200">
              <a:lnSpc>
                <a:spcPct val="150000"/>
              </a:lnSpc>
              <a:buFont typeface="+mj-lt"/>
              <a:buAutoNum type="arabicPeriod"/>
            </a:pPr>
            <a:r>
              <a:rPr kumimoji="1" lang="zh-TW" altLang="en-US" sz="2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骰子遊戲</a:t>
            </a:r>
            <a:endParaRPr kumimoji="1" lang="en-US" altLang="zh-TW" sz="26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1257300" lvl="2" indent="-457200">
              <a:lnSpc>
                <a:spcPct val="150000"/>
              </a:lnSpc>
              <a:buFont typeface="+mj-lt"/>
              <a:buAutoNum type="arabicPeriod"/>
            </a:pPr>
            <a:r>
              <a:rPr kumimoji="1" lang="zh-TW" altLang="en-US" sz="2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棋子遊戲</a:t>
            </a:r>
            <a:endParaRPr kumimoji="1" lang="en-US" altLang="zh-TW" sz="26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1257300" lvl="2" indent="-457200">
              <a:lnSpc>
                <a:spcPct val="150000"/>
              </a:lnSpc>
              <a:buFont typeface="+mj-lt"/>
              <a:buAutoNum type="arabicPeriod"/>
            </a:pPr>
            <a:r>
              <a:rPr kumimoji="1" lang="zh-TW" altLang="en-US" sz="2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單人遊戲</a:t>
            </a:r>
            <a:endParaRPr kumimoji="1" lang="en-US" altLang="zh-TW" sz="26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1257300" lvl="2" indent="-457200">
              <a:lnSpc>
                <a:spcPct val="150000"/>
              </a:lnSpc>
              <a:buFont typeface="+mj-lt"/>
              <a:buAutoNum type="arabicPeriod"/>
            </a:pPr>
            <a:r>
              <a:rPr kumimoji="1" lang="zh-TW" altLang="en-US" sz="2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多人遊戲</a:t>
            </a:r>
          </a:p>
          <a:p>
            <a:pPr marL="400050" lvl="1" indent="0">
              <a:buFont typeface="Arial" pitchFamily="34" charset="0"/>
              <a:buNone/>
            </a:pPr>
            <a:endParaRPr lang="en-US" altLang="zh-TW" sz="2800" dirty="0"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0" indent="0">
              <a:buFont typeface="Arial" pitchFamily="34" charset="0"/>
              <a:buNone/>
            </a:pPr>
            <a:endParaRPr kumimoji="1"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E11F1B2-E53A-43DB-B92C-205B7231AD33}"/>
              </a:ext>
            </a:extLst>
          </p:cNvPr>
          <p:cNvSpPr txBox="1"/>
          <p:nvPr/>
        </p:nvSpPr>
        <p:spPr>
          <a:xfrm>
            <a:off x="3851920" y="1556792"/>
            <a:ext cx="4731798" cy="587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kumimoji="1" lang="zh-TW" altLang="en-US" sz="2400" dirty="0">
                <a:solidFill>
                  <a:srgbClr val="4E95A1"/>
                </a:solidFill>
              </a:rPr>
              <a:t>四</a:t>
            </a:r>
            <a:r>
              <a:rPr kumimoji="1" lang="en-US" altLang="zh-TW" sz="2400" dirty="0">
                <a:solidFill>
                  <a:srgbClr val="4E95A1"/>
                </a:solidFill>
              </a:rPr>
              <a:t>.</a:t>
            </a:r>
            <a:r>
              <a:rPr kumimoji="1" lang="zh-TW" altLang="en-US" sz="2400" dirty="0">
                <a:solidFill>
                  <a:srgbClr val="4E95A1"/>
                </a:solidFill>
              </a:rPr>
              <a:t>山林保衛戰桌遊試玩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94CFC41-788C-4B86-BAEA-9994BA840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256" y="2300068"/>
            <a:ext cx="3648744" cy="3239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30699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7D07931-4340-8E44-B82E-ED0FE1AF2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9FAC-4B86-4121-B622-50028D35B744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6" name="內容版面配置區 4">
            <a:extLst>
              <a:ext uri="{FF2B5EF4-FFF2-40B4-BE49-F238E27FC236}">
                <a16:creationId xmlns:a16="http://schemas.microsoft.com/office/drawing/2014/main" id="{59F596B9-8E80-554D-94F5-F41BD2ACCB47}"/>
              </a:ext>
            </a:extLst>
          </p:cNvPr>
          <p:cNvSpPr txBox="1">
            <a:spLocks/>
          </p:cNvSpPr>
          <p:nvPr/>
        </p:nvSpPr>
        <p:spPr>
          <a:xfrm>
            <a:off x="495631" y="620688"/>
            <a:ext cx="8208912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en-US" altLang="zh-TW" sz="3600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3</a:t>
            </a:r>
            <a:r>
              <a:rPr lang="zh-TW" altLang="zh-TW" sz="3600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月21日</a:t>
            </a:r>
            <a:r>
              <a:rPr lang="zh-TW" altLang="en-US" sz="3600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（六）</a:t>
            </a:r>
            <a:endParaRPr lang="en-US" altLang="zh-TW" sz="3600" dirty="0">
              <a:solidFill>
                <a:srgbClr val="EC660D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400050" lvl="1" indent="0">
              <a:lnSpc>
                <a:spcPct val="150000"/>
              </a:lnSpc>
              <a:buNone/>
            </a:pPr>
            <a:r>
              <a:rPr kumimoji="1" lang="zh-TW" altLang="en-US" sz="28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五</a:t>
            </a:r>
            <a:r>
              <a:rPr kumimoji="1" lang="en-US" altLang="zh-TW" sz="28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.</a:t>
            </a:r>
            <a:r>
              <a:rPr kumimoji="1" lang="zh-TW" altLang="en-US" sz="28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各組討論議題桌遊雛形</a:t>
            </a:r>
          </a:p>
          <a:p>
            <a:pPr marL="1314450" lvl="2" indent="-51435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心智圖</a:t>
            </a:r>
            <a:endParaRPr lang="en-US" altLang="zh-TW" sz="26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1257300" lvl="2" indent="-457200">
              <a:buFont typeface="+mj-lt"/>
              <a:buAutoNum type="arabicPeriod" startAt="2"/>
            </a:pPr>
            <a:endParaRPr lang="en-US" altLang="zh-TW" sz="2800" dirty="0"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0" indent="0">
              <a:buFont typeface="Arial" pitchFamily="34" charset="0"/>
              <a:buNone/>
            </a:pPr>
            <a:endParaRPr kumimoji="1"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4F27871-A0E3-624B-9FFB-FBFE0368F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6"/>
          <a:stretch/>
        </p:blipFill>
        <p:spPr>
          <a:xfrm rot="16200000">
            <a:off x="4193671" y="1863113"/>
            <a:ext cx="3638936" cy="48985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15239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7D07931-4340-8E44-B82E-ED0FE1AF2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9FAC-4B86-4121-B622-50028D35B744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6" name="內容版面配置區 4">
            <a:extLst>
              <a:ext uri="{FF2B5EF4-FFF2-40B4-BE49-F238E27FC236}">
                <a16:creationId xmlns:a16="http://schemas.microsoft.com/office/drawing/2014/main" id="{59F596B9-8E80-554D-94F5-F41BD2ACCB47}"/>
              </a:ext>
            </a:extLst>
          </p:cNvPr>
          <p:cNvSpPr txBox="1">
            <a:spLocks/>
          </p:cNvSpPr>
          <p:nvPr/>
        </p:nvSpPr>
        <p:spPr>
          <a:xfrm>
            <a:off x="755576" y="404664"/>
            <a:ext cx="8208912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zh-TW" altLang="zh-TW" sz="3600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3月21日</a:t>
            </a:r>
            <a:r>
              <a:rPr lang="zh-TW" altLang="en-US" sz="3600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（六）</a:t>
            </a:r>
            <a:endParaRPr lang="en-US" altLang="zh-TW" sz="3600" dirty="0">
              <a:solidFill>
                <a:srgbClr val="EC660D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400050" lvl="1" indent="0">
              <a:lnSpc>
                <a:spcPct val="150000"/>
              </a:lnSpc>
              <a:buNone/>
            </a:pPr>
            <a:r>
              <a:rPr kumimoji="1" lang="zh-TW" altLang="en-US" sz="28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五</a:t>
            </a:r>
            <a:r>
              <a:rPr kumimoji="1" lang="en-US" altLang="zh-TW" sz="28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.</a:t>
            </a:r>
            <a:r>
              <a:rPr kumimoji="1" lang="zh-TW" altLang="en-US" sz="28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各組討論議題桌遊</a:t>
            </a:r>
          </a:p>
          <a:p>
            <a:pPr marL="1314450" lvl="2" indent="-514350">
              <a:lnSpc>
                <a:spcPct val="150000"/>
              </a:lnSpc>
              <a:buFont typeface="+mj-lt"/>
              <a:buAutoNum type="arabicPeriod" startAt="2"/>
            </a:pPr>
            <a:r>
              <a:rPr lang="zh-TW" altLang="en-US" sz="2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各組回去依照自己的主題製做出桌遊</a:t>
            </a:r>
            <a:r>
              <a:rPr lang="en-US" altLang="zh-TW" sz="26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DEMO</a:t>
            </a:r>
          </a:p>
          <a:p>
            <a:pPr marL="1257300" lvl="2" indent="-457200">
              <a:lnSpc>
                <a:spcPct val="150000"/>
              </a:lnSpc>
              <a:buFont typeface="+mj-lt"/>
              <a:buAutoNum type="arabicPeriod" startAt="2"/>
            </a:pPr>
            <a:endParaRPr lang="en-US" altLang="zh-TW" sz="2800" dirty="0"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0" indent="0">
              <a:buFont typeface="Arial" pitchFamily="34" charset="0"/>
              <a:buNone/>
            </a:pPr>
            <a:endParaRPr kumimoji="1"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603ED3BF-5848-8340-85CA-E22E978853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2" r="8134" b="6726"/>
          <a:stretch/>
        </p:blipFill>
        <p:spPr>
          <a:xfrm rot="16200000">
            <a:off x="5113040" y="2196397"/>
            <a:ext cx="2880320" cy="4622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1C33E4CA-0122-5D4A-9B62-F268CE41AC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b="14300"/>
          <a:stretch/>
        </p:blipFill>
        <p:spPr>
          <a:xfrm>
            <a:off x="919119" y="2923553"/>
            <a:ext cx="2993247" cy="3024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63366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7D07931-4340-8E44-B82E-ED0FE1AF2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9FAC-4B86-4121-B622-50028D35B744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6" name="內容版面配置區 4">
            <a:extLst>
              <a:ext uri="{FF2B5EF4-FFF2-40B4-BE49-F238E27FC236}">
                <a16:creationId xmlns:a16="http://schemas.microsoft.com/office/drawing/2014/main" id="{59F596B9-8E80-554D-94F5-F41BD2ACCB47}"/>
              </a:ext>
            </a:extLst>
          </p:cNvPr>
          <p:cNvSpPr txBox="1">
            <a:spLocks/>
          </p:cNvSpPr>
          <p:nvPr/>
        </p:nvSpPr>
        <p:spPr>
          <a:xfrm>
            <a:off x="1259632" y="836712"/>
            <a:ext cx="8208912" cy="432048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Font typeface="Arial" pitchFamily="34" charset="0"/>
              <a:buNone/>
            </a:pPr>
            <a:r>
              <a:rPr lang="en-US" altLang="zh-TW" sz="11200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4</a:t>
            </a:r>
            <a:r>
              <a:rPr lang="zh-TW" altLang="zh-TW" sz="11200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月</a:t>
            </a:r>
            <a:r>
              <a:rPr lang="en-US" altLang="zh-TW" sz="11200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1</a:t>
            </a:r>
            <a:r>
              <a:rPr lang="zh-TW" altLang="zh-TW" sz="11200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1日</a:t>
            </a:r>
            <a:r>
              <a:rPr lang="zh-TW" altLang="en-US" sz="11200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（六）</a:t>
            </a:r>
            <a:endParaRPr lang="en-US" altLang="zh-TW" sz="11200" dirty="0">
              <a:solidFill>
                <a:srgbClr val="EC660D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400050" lvl="1" indent="0">
              <a:lnSpc>
                <a:spcPct val="160000"/>
              </a:lnSpc>
              <a:buNone/>
            </a:pPr>
            <a:r>
              <a:rPr kumimoji="1" lang="zh-TW" altLang="en-US" sz="112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一、老師授課</a:t>
            </a:r>
          </a:p>
          <a:p>
            <a:pPr marL="400050" lvl="1" indent="0">
              <a:lnSpc>
                <a:spcPct val="160000"/>
              </a:lnSpc>
              <a:buNone/>
            </a:pPr>
            <a:r>
              <a:rPr kumimoji="1" lang="zh-TW" altLang="en-US" sz="112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    桌遊設計完後，該如何後續製作加工</a:t>
            </a:r>
            <a:r>
              <a:rPr kumimoji="1" lang="en-US" altLang="zh-TW" sz="112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?</a:t>
            </a:r>
          </a:p>
          <a:p>
            <a:pPr marL="1314450" lvl="2" indent="-514350">
              <a:lnSpc>
                <a:spcPct val="160000"/>
              </a:lnSpc>
              <a:buFont typeface="+mj-lt"/>
              <a:buAutoNum type="arabicPeriod"/>
            </a:pPr>
            <a:r>
              <a:rPr kumimoji="1" lang="en" altLang="zh-TW" sz="112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DEMO</a:t>
            </a:r>
            <a:r>
              <a:rPr kumimoji="1" lang="zh-TW" altLang="en-US" sz="112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遊戲試玩、修改</a:t>
            </a:r>
            <a:endParaRPr kumimoji="1" lang="en-US" altLang="zh-TW" sz="112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1314450" lvl="2" indent="-514350">
              <a:lnSpc>
                <a:spcPct val="160000"/>
              </a:lnSpc>
              <a:buFont typeface="+mj-lt"/>
              <a:buAutoNum type="arabicPeriod"/>
            </a:pPr>
            <a:r>
              <a:rPr kumimoji="1" lang="zh-TW" altLang="en-US" sz="112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桌遊生產流程</a:t>
            </a:r>
            <a:endParaRPr kumimoji="1" lang="en-US" altLang="zh-TW" sz="112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1314450" lvl="2" indent="-514350">
              <a:lnSpc>
                <a:spcPct val="160000"/>
              </a:lnSpc>
              <a:buFont typeface="+mj-lt"/>
              <a:buAutoNum type="arabicPeriod"/>
            </a:pPr>
            <a:r>
              <a:rPr kumimoji="1" lang="zh-TW" altLang="en-US" sz="112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桌遊生產成本評估</a:t>
            </a:r>
            <a:endParaRPr kumimoji="1" lang="en-US" altLang="zh-TW" sz="112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1314450" lvl="2" indent="-514350">
              <a:lnSpc>
                <a:spcPct val="160000"/>
              </a:lnSpc>
              <a:buFont typeface="+mj-lt"/>
              <a:buAutoNum type="arabicPeriod"/>
            </a:pPr>
            <a:r>
              <a:rPr kumimoji="1" lang="zh-TW" altLang="en-US" sz="112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募資說明</a:t>
            </a:r>
            <a:endParaRPr kumimoji="1" lang="en-US" altLang="zh-TW" sz="112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1314450" lvl="2" indent="-514350">
              <a:lnSpc>
                <a:spcPct val="160000"/>
              </a:lnSpc>
              <a:buFont typeface="+mj-lt"/>
              <a:buAutoNum type="arabicPeriod"/>
            </a:pPr>
            <a:r>
              <a:rPr kumimoji="1" lang="zh-TW" altLang="en-US" sz="112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印刷廠商溝通</a:t>
            </a:r>
          </a:p>
          <a:p>
            <a:pPr marL="1257300" lvl="2" indent="-457200">
              <a:buFont typeface="+mj-lt"/>
              <a:buAutoNum type="arabicPeriod"/>
            </a:pPr>
            <a:endParaRPr lang="en-US" altLang="zh-TW" sz="2800" dirty="0"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0" indent="0">
              <a:buFont typeface="Arial" pitchFamily="34" charset="0"/>
              <a:buNone/>
            </a:pP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79855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7D07931-4340-8E44-B82E-ED0FE1AF2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9FAC-4B86-4121-B622-50028D35B744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6" name="內容版面配置區 4">
            <a:extLst>
              <a:ext uri="{FF2B5EF4-FFF2-40B4-BE49-F238E27FC236}">
                <a16:creationId xmlns:a16="http://schemas.microsoft.com/office/drawing/2014/main" id="{59F596B9-8E80-554D-94F5-F41BD2ACCB47}"/>
              </a:ext>
            </a:extLst>
          </p:cNvPr>
          <p:cNvSpPr txBox="1">
            <a:spLocks/>
          </p:cNvSpPr>
          <p:nvPr/>
        </p:nvSpPr>
        <p:spPr>
          <a:xfrm>
            <a:off x="1043608" y="332656"/>
            <a:ext cx="8208912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en-US" altLang="zh-TW" sz="3600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4</a:t>
            </a:r>
            <a:r>
              <a:rPr lang="zh-TW" altLang="zh-TW" sz="3600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月</a:t>
            </a:r>
            <a:r>
              <a:rPr lang="en-US" altLang="zh-TW" sz="3600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1</a:t>
            </a:r>
            <a:r>
              <a:rPr lang="zh-TW" altLang="zh-TW" sz="3600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1日</a:t>
            </a:r>
            <a:r>
              <a:rPr lang="zh-TW" altLang="en-US" sz="3600" dirty="0">
                <a:solidFill>
                  <a:srgbClr val="EC660D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（六）</a:t>
            </a:r>
            <a:endParaRPr lang="en-US" altLang="zh-TW" sz="3600" dirty="0">
              <a:solidFill>
                <a:srgbClr val="EC660D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914400" lvl="1" indent="-514350">
              <a:lnSpc>
                <a:spcPct val="150000"/>
              </a:lnSpc>
              <a:buFont typeface="+mj-ea"/>
              <a:buAutoNum type="ea1ChtPeriod" startAt="2"/>
            </a:pPr>
            <a:r>
              <a:rPr kumimoji="1" lang="zh-CN" altLang="en-US" sz="28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桌遊介紹（簡報）</a:t>
            </a:r>
            <a:endParaRPr kumimoji="1" lang="en-US" altLang="zh-CN" sz="28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914400" lvl="1" indent="-514350">
              <a:lnSpc>
                <a:spcPct val="150000"/>
              </a:lnSpc>
              <a:buFont typeface="+mj-ea"/>
              <a:buAutoNum type="ea1ChtPeriod" startAt="2"/>
            </a:pPr>
            <a:r>
              <a:rPr kumimoji="1" lang="zh-TW" altLang="en-US" sz="28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跨組試玩，並</a:t>
            </a:r>
            <a:r>
              <a:rPr kumimoji="1" lang="zh-CN" altLang="en-US" sz="2800" dirty="0">
                <a:solidFill>
                  <a:srgbClr val="4E95A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發言試玩意見及回饋</a:t>
            </a:r>
            <a:endParaRPr kumimoji="1" lang="zh-TW" altLang="en-US" sz="2800" dirty="0">
              <a:solidFill>
                <a:srgbClr val="4E95A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400050" lvl="1" indent="0">
              <a:buNone/>
            </a:pPr>
            <a:endParaRPr lang="en-US" altLang="zh-TW" sz="2800" dirty="0"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0" indent="0">
              <a:buFont typeface="Arial" pitchFamily="34" charset="0"/>
              <a:buNone/>
            </a:pPr>
            <a:endParaRPr kumimoji="1" lang="zh-TW" altLang="en-US" dirty="0"/>
          </a:p>
        </p:txBody>
      </p:sp>
      <p:pic>
        <p:nvPicPr>
          <p:cNvPr id="5" name="image5.jpg">
            <a:extLst>
              <a:ext uri="{FF2B5EF4-FFF2-40B4-BE49-F238E27FC236}">
                <a16:creationId xmlns:a16="http://schemas.microsoft.com/office/drawing/2014/main" id="{9827FA11-2556-1B4F-A2E1-51EA47F0E53D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634968" y="2924944"/>
            <a:ext cx="5874064" cy="3307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99400662"/>
      </p:ext>
    </p:extLst>
  </p:cSld>
  <p:clrMapOvr>
    <a:masterClrMapping/>
  </p:clrMapOvr>
</p:sld>
</file>

<file path=ppt/theme/theme1.xml><?xml version="1.0" encoding="utf-8"?>
<a:theme xmlns:a="http://schemas.openxmlformats.org/drawingml/2006/main" name="Drops [Showeet.com]">
  <a:themeElements>
    <a:clrScheme name="Drop">
      <a:dk1>
        <a:srgbClr val="344246"/>
      </a:dk1>
      <a:lt1>
        <a:sysClr val="window" lastClr="FFFFFF"/>
      </a:lt1>
      <a:dk2>
        <a:srgbClr val="344246"/>
      </a:dk2>
      <a:lt2>
        <a:srgbClr val="EEECE1"/>
      </a:lt2>
      <a:accent1>
        <a:srgbClr val="344246"/>
      </a:accent1>
      <a:accent2>
        <a:srgbClr val="E52C50"/>
      </a:accent2>
      <a:accent3>
        <a:srgbClr val="7BC5D2"/>
      </a:accent3>
      <a:accent4>
        <a:srgbClr val="F0EE97"/>
      </a:accent4>
      <a:accent5>
        <a:srgbClr val="921010"/>
      </a:accent5>
      <a:accent6>
        <a:srgbClr val="E2DE32"/>
      </a:accent6>
      <a:hlink>
        <a:srgbClr val="00B0F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8039</TotalTime>
  <Words>860</Words>
  <Application>Microsoft Macintosh PowerPoint</Application>
  <PresentationFormat>如螢幕大小 (4:3)</PresentationFormat>
  <Paragraphs>182</Paragraphs>
  <Slides>32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41" baseType="lpstr">
      <vt:lpstr>新細明體</vt:lpstr>
      <vt:lpstr>標楷體</vt:lpstr>
      <vt:lpstr>STXihei</vt:lpstr>
      <vt:lpstr>Weibei SC</vt:lpstr>
      <vt:lpstr>Arial</vt:lpstr>
      <vt:lpstr>Calibri</vt:lpstr>
      <vt:lpstr>Verdana</vt:lpstr>
      <vt:lpstr>Wingdings</vt:lpstr>
      <vt:lpstr>Drops [Showeet.com]</vt:lpstr>
      <vt:lpstr>長照資源大反擊</vt:lpstr>
      <vt:lpstr>目錄</vt:lpstr>
      <vt:lpstr>學習流程 未來設計與跨域創新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關注議題</vt:lpstr>
      <vt:lpstr>大肚區65歲以上人數佔總人口數</vt:lpstr>
      <vt:lpstr>大肚青春會館</vt:lpstr>
      <vt:lpstr>地域性綜合資源服務中心(全齡安親班)</vt:lpstr>
      <vt:lpstr>PowerPoint 簡報</vt:lpstr>
      <vt:lpstr>大肚青春會館 日照中心</vt:lpstr>
      <vt:lpstr>對應的SDGs</vt:lpstr>
      <vt:lpstr>我們設計的桌遊</vt:lpstr>
      <vt:lpstr>遊戲目的</vt:lpstr>
      <vt:lpstr>玩家目標</vt:lpstr>
      <vt:lpstr>規則機制</vt:lpstr>
      <vt:lpstr>規則機制</vt:lpstr>
      <vt:lpstr>PowerPoint 簡報</vt:lpstr>
      <vt:lpstr>攻擊</vt:lpstr>
      <vt:lpstr>防禦</vt:lpstr>
      <vt:lpstr>PowerPoint 簡報</vt:lpstr>
      <vt:lpstr>PowerPoint 簡報</vt:lpstr>
      <vt:lpstr>補充資源</vt:lpstr>
      <vt:lpstr>小錢</vt:lpstr>
      <vt:lpstr>成發工作分配</vt:lpstr>
      <vt:lpstr>謝謝聆聽 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- Drops</dc:title>
  <dc:creator>showeet.com</dc:creator>
  <cp:lastModifiedBy>yachie1219@gmail.com</cp:lastModifiedBy>
  <cp:revision>79</cp:revision>
  <dcterms:created xsi:type="dcterms:W3CDTF">2012-01-16T12:17:13Z</dcterms:created>
  <dcterms:modified xsi:type="dcterms:W3CDTF">2021-06-19T08:28:11Z</dcterms:modified>
  <cp:category>Templates</cp:category>
</cp:coreProperties>
</file>