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67" r:id="rId17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25400" cap="flat">
              <a:solidFill>
                <a:srgbClr val="5B5854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7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381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809E35">
              <a:alpha val="10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38100" cap="flat">
              <a:solidFill>
                <a:srgbClr val="5B585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5B5854"/>
              </a:solidFill>
              <a:prstDash val="solid"/>
              <a:miter lim="400000"/>
            </a:ln>
          </a:left>
          <a:right>
            <a:ln w="12700" cap="flat">
              <a:solidFill>
                <a:srgbClr val="5B585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5B5854"/>
              </a:solidFill>
              <a:prstDash val="solid"/>
              <a:miter lim="400000"/>
            </a:ln>
          </a:bottom>
          <a:insideH>
            <a:ln w="12700" cap="flat">
              <a:solidFill>
                <a:srgbClr val="5B5854"/>
              </a:solidFill>
              <a:prstDash val="solid"/>
              <a:miter lim="400000"/>
            </a:ln>
          </a:insideH>
          <a:insideV>
            <a:ln w="12700" cap="flat">
              <a:solidFill>
                <a:srgbClr val="5B5854"/>
              </a:solidFill>
              <a:prstDash val="solid"/>
              <a:miter lim="400000"/>
            </a:ln>
          </a:insideV>
        </a:tcBdr>
        <a:fill>
          <a:solidFill>
            <a:srgbClr val="619E5C">
              <a:alpha val="15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2">
              <a:hueOff val="-1122706"/>
              <a:satOff val="6504"/>
              <a:lumOff val="15871"/>
              <a:alpha val="12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>
              <a:noFill/>
              <a:miter lim="400000"/>
            </a:ln>
          </a:left>
          <a:right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top>
          <a:bottom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left>
          <a:right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50800" cap="flat">
              <a:solidFill>
                <a:schemeClr val="accent5">
                  <a:alpha val="75000"/>
                </a:schemeClr>
              </a:solidFill>
              <a:prstDash val="solid"/>
              <a:miter lim="400000"/>
            </a:ln>
          </a:bottom>
          <a:insideH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H>
          <a:insideV>
            <a:ln w="38100" cap="flat">
              <a:solidFill>
                <a:schemeClr val="accent2">
                  <a:hueOff val="-1122706"/>
                  <a:satOff val="6504"/>
                  <a:lumOff val="15871"/>
                  <a:alpha val="6499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>
      <p:cViewPr varScale="1">
        <p:scale>
          <a:sx n="41" d="100"/>
          <a:sy n="41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32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3200400" y="4773488"/>
            <a:ext cx="17983200" cy="32918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76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388" y="8705088"/>
            <a:ext cx="13603224" cy="2479788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3080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01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306224" y="1874520"/>
            <a:ext cx="2597216" cy="99669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62273" y="1874520"/>
            <a:ext cx="12396978" cy="996696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121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大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donec quis nunc"/>
          <p:cNvSpPr txBox="1">
            <a:spLocks noGrp="1"/>
          </p:cNvSpPr>
          <p:nvPr>
            <p:ph type="body" sz="quarter" idx="21"/>
          </p:nvPr>
        </p:nvSpPr>
        <p:spPr>
          <a:xfrm>
            <a:off x="1257300" y="1879600"/>
            <a:ext cx="218694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800" cap="all" spc="342"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r>
              <a:t>donec quis nunc</a:t>
            </a:r>
          </a:p>
        </p:txBody>
      </p:sp>
      <p:sp>
        <p:nvSpPr>
          <p:cNvPr id="76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77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11976353" y="13004799"/>
            <a:ext cx="431293" cy="4572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7117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39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3200400" y="4773488"/>
            <a:ext cx="17983200" cy="32918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76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0388" y="8704930"/>
            <a:ext cx="13603224" cy="2530164"/>
          </a:xfrm>
        </p:spPr>
        <p:txBody>
          <a:bodyPr anchor="t" anchorCtr="1"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251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63825" y="5276088"/>
            <a:ext cx="8543542" cy="620396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6631" y="5276088"/>
            <a:ext cx="8540494" cy="620396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6872" y="4626867"/>
            <a:ext cx="8540496" cy="1408174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3800" b="0" cap="all" spc="2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914400" indent="0">
              <a:buNone/>
              <a:defRPr sz="38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66872" y="6286500"/>
            <a:ext cx="8540496" cy="519355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676632" y="6286500"/>
            <a:ext cx="8506968" cy="519355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2676632" y="4626867"/>
            <a:ext cx="8540496" cy="1408174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3800" b="0" cap="all" spc="2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914400" indent="0">
              <a:buNone/>
              <a:defRPr sz="38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3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89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644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2192000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9344" y="4487657"/>
            <a:ext cx="8973312" cy="2282994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44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2160" y="1609344"/>
            <a:ext cx="9631680" cy="10497312"/>
          </a:xfrm>
        </p:spPr>
        <p:txBody>
          <a:bodyPr>
            <a:normAutofit/>
          </a:bodyPr>
          <a:lstStyle>
            <a:lvl1pPr>
              <a:defRPr sz="3800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tx1"/>
                </a:solidFill>
              </a:defRPr>
            </a:lvl2pPr>
            <a:lvl3pPr>
              <a:defRPr sz="3200">
                <a:solidFill>
                  <a:schemeClr val="tx1"/>
                </a:solidFill>
              </a:defRPr>
            </a:lvl3pPr>
            <a:lvl4pPr>
              <a:defRPr sz="3200">
                <a:solidFill>
                  <a:schemeClr val="tx1"/>
                </a:solidFill>
              </a:defRPr>
            </a:lvl4pPr>
            <a:lvl5pPr>
              <a:defRPr sz="3200">
                <a:solidFill>
                  <a:schemeClr val="tx1"/>
                </a:solidFill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136" y="7099836"/>
            <a:ext cx="7589520" cy="4388072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609345" y="12472416"/>
            <a:ext cx="10249594" cy="64008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12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12191998" cy="1371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17046" y="4487656"/>
            <a:ext cx="8989996" cy="22692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44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91999" y="0"/>
            <a:ext cx="12204194" cy="13716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6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136" y="7099837"/>
            <a:ext cx="7589520" cy="4388074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09345" y="12472416"/>
            <a:ext cx="10249594" cy="64008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11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462272" y="1929384"/>
            <a:ext cx="15459456" cy="23774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2272" y="5276089"/>
            <a:ext cx="15459456" cy="6203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42858" y="12477632"/>
            <a:ext cx="5507492" cy="647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F250985-E191-0540-8346-EAA2CA6DEBAD}" type="datetimeFigureOut">
              <a:rPr kumimoji="1" lang="zh-TW" altLang="en-US" smtClean="0"/>
              <a:t>2021/6/13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1" y="12472416"/>
            <a:ext cx="1180237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517844" y="12435840"/>
            <a:ext cx="731520" cy="7315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2200" spc="0" baseline="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171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</p:sldLayoutIdLst>
  <p:txStyles>
    <p:titleStyle>
      <a:lvl1pPr algn="ctr" defTabSz="1828800" rtl="0" eaLnBrk="1" latinLnBrk="0" hangingPunct="1">
        <a:lnSpc>
          <a:spcPct val="90000"/>
        </a:lnSpc>
        <a:spcBef>
          <a:spcPct val="0"/>
        </a:spcBef>
        <a:buNone/>
        <a:defRPr sz="5600" kern="1200" cap="all" spc="4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3716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2860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625726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626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331470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765550" indent="-457200" algn="l" defTabSz="1828800" rtl="0" eaLnBrk="1" latinLnBrk="0" hangingPunct="1">
        <a:lnSpc>
          <a:spcPct val="100000"/>
        </a:lnSpc>
        <a:spcBef>
          <a:spcPts val="2000"/>
        </a:spcBef>
        <a:buClr>
          <a:schemeClr val="accent2"/>
        </a:buClr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皮膚科學實習"/>
          <p:cNvSpPr txBox="1">
            <a:spLocks noGrp="1"/>
          </p:cNvSpPr>
          <p:nvPr>
            <p:ph type="subTitle" idx="1"/>
          </p:nvPr>
        </p:nvSpPr>
        <p:spPr>
          <a:xfrm>
            <a:off x="6654334" y="3735102"/>
            <a:ext cx="11075331" cy="1708161"/>
          </a:xfrm>
          <a:prstGeom prst="rect">
            <a:avLst/>
          </a:prstGeom>
        </p:spPr>
        <p:txBody>
          <a:bodyPr>
            <a:normAutofit/>
          </a:bodyPr>
          <a:lstStyle>
            <a:lvl1pPr defTabSz="582929">
              <a:defRPr sz="13409" spc="268"/>
            </a:lvl1pPr>
          </a:lstStyle>
          <a:p>
            <a:pPr algn="ctr"/>
            <a:r>
              <a:rPr lang="zh-TW" altLang="en-US" sz="8800" dirty="0"/>
              <a:t>化粧品皮膚科學</a:t>
            </a:r>
            <a:endParaRPr sz="8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566058" y="10304810"/>
            <a:ext cx="8665028" cy="34111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defTabSz="647700" hangingPunct="0"/>
            <a:r>
              <a:rPr lang="zh-TW" altLang="en-US" sz="3600" dirty="0">
                <a:solidFill>
                  <a:srgbClr val="FFFFFF"/>
                </a:solidFill>
              </a:rPr>
              <a:t>組長</a:t>
            </a:r>
            <a:r>
              <a:rPr lang="en-US" altLang="zh-TW" sz="3600" dirty="0">
                <a:solidFill>
                  <a:srgbClr val="FFFFFF"/>
                </a:solidFill>
                <a:sym typeface="Avenir Medium"/>
              </a:rPr>
              <a:t>:</a:t>
            </a:r>
            <a:r>
              <a:rPr lang="zh-TW" altLang="en-US" sz="3600" dirty="0">
                <a:solidFill>
                  <a:srgbClr val="FFFFFF"/>
                </a:solidFill>
                <a:sym typeface="Avenir Medium"/>
              </a:rPr>
              <a:t> </a:t>
            </a:r>
            <a:r>
              <a:rPr lang="zh-TW" altLang="en-US" sz="3600" dirty="0">
                <a:solidFill>
                  <a:srgbClr val="FFFFFF"/>
                </a:solidFill>
              </a:rPr>
              <a:t>王心平</a:t>
            </a:r>
            <a:endParaRPr lang="en-US" altLang="zh-TW" sz="3600" dirty="0">
              <a:solidFill>
                <a:srgbClr val="FFFFFF"/>
              </a:solidFill>
            </a:endParaRPr>
          </a:p>
          <a:p>
            <a:pPr marL="0" marR="0" indent="0" algn="l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Medium"/>
              </a:rPr>
              <a:t>組員</a:t>
            </a:r>
            <a:r>
              <a:rPr kumimoji="0" lang="en-US" altLang="zh-TW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Medium"/>
              </a:rPr>
              <a:t>:</a:t>
            </a:r>
            <a:r>
              <a:rPr kumimoji="0" lang="zh-TW" altLang="en-US" sz="36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sym typeface="Avenir Medium"/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邱姝媚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胡宥榕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戴彤恩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王鈺欣</a:t>
            </a:r>
            <a:r>
              <a:rPr lang="zh-TW" altLang="en-US" sz="3600" dirty="0">
                <a:solidFill>
                  <a:srgbClr val="FFFFFF"/>
                </a:solidFill>
              </a:rPr>
              <a:t>        </a:t>
            </a:r>
            <a:endParaRPr lang="en-US" altLang="zh-TW" sz="3600" dirty="0">
              <a:solidFill>
                <a:srgbClr val="FFFFFF"/>
              </a:solidFill>
            </a:endParaRPr>
          </a:p>
          <a:p>
            <a:pPr fontAlgn="t"/>
            <a:r>
              <a:rPr lang="zh-TW" altLang="en-US" sz="3600" dirty="0">
                <a:solidFill>
                  <a:srgbClr val="FFFFFF"/>
                </a:solidFill>
              </a:rPr>
              <a:t>         </a:t>
            </a:r>
            <a:r>
              <a:rPr lang="zh-TW" altLang="zh-TW" sz="3600" dirty="0">
                <a:solidFill>
                  <a:srgbClr val="FFFFFF"/>
                </a:solidFill>
              </a:rPr>
              <a:t>黃菀萱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蔡依穎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朱涵伃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許謹纖</a:t>
            </a:r>
            <a:endParaRPr lang="en-US" altLang="zh-TW" sz="3600" dirty="0">
              <a:solidFill>
                <a:srgbClr val="FFFFFF"/>
              </a:solidFill>
            </a:endParaRPr>
          </a:p>
          <a:p>
            <a:pPr fontAlgn="t"/>
            <a:r>
              <a:rPr lang="zh-TW" altLang="en-US" sz="3600" dirty="0">
                <a:solidFill>
                  <a:srgbClr val="FFFFFF"/>
                </a:solidFill>
              </a:rPr>
              <a:t>         </a:t>
            </a:r>
            <a:r>
              <a:rPr lang="zh-TW" altLang="zh-TW" sz="3600" dirty="0">
                <a:solidFill>
                  <a:srgbClr val="FFFFFF"/>
                </a:solidFill>
              </a:rPr>
              <a:t>路正怡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謝芷旂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李佳芩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陳姵蒨</a:t>
            </a:r>
            <a:r>
              <a:rPr lang="zh-TW" altLang="en-US" sz="3600" dirty="0">
                <a:solidFill>
                  <a:srgbClr val="FFFFFF"/>
                </a:solidFill>
              </a:rPr>
              <a:t>   </a:t>
            </a:r>
            <a:endParaRPr lang="en-US" altLang="zh-TW" sz="3600" dirty="0">
              <a:solidFill>
                <a:srgbClr val="FFFFFF"/>
              </a:solidFill>
            </a:endParaRPr>
          </a:p>
          <a:p>
            <a:pPr fontAlgn="t"/>
            <a:r>
              <a:rPr lang="zh-TW" altLang="en-US" sz="3600" dirty="0">
                <a:solidFill>
                  <a:srgbClr val="FFFFFF"/>
                </a:solidFill>
              </a:rPr>
              <a:t>         </a:t>
            </a:r>
            <a:r>
              <a:rPr lang="zh-TW" altLang="zh-TW" sz="3600" dirty="0">
                <a:solidFill>
                  <a:srgbClr val="FFFFFF"/>
                </a:solidFill>
              </a:rPr>
              <a:t>祝采翎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黃采穎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呂俞葶</a:t>
            </a:r>
            <a:r>
              <a:rPr lang="zh-TW" altLang="en-US" sz="3600" dirty="0">
                <a:solidFill>
                  <a:srgbClr val="FFFFFF"/>
                </a:solidFill>
              </a:rPr>
              <a:t> </a:t>
            </a:r>
            <a:r>
              <a:rPr lang="zh-TW" altLang="zh-TW" sz="3600" dirty="0">
                <a:solidFill>
                  <a:srgbClr val="FFFFFF"/>
                </a:solidFill>
              </a:rPr>
              <a:t>詹巧如</a:t>
            </a:r>
          </a:p>
          <a:p>
            <a: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35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Avenir Medium"/>
              <a:ea typeface="Avenir Medium"/>
              <a:cs typeface="Avenir Medium"/>
              <a:sym typeface="Avenir Medium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9432471" y="8596534"/>
            <a:ext cx="6117771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FillTx/>
                <a:latin typeface="Avenir Medium"/>
                <a:ea typeface="Avenir Medium"/>
                <a:cs typeface="Avenir Medium"/>
                <a:sym typeface="Avenir Medium"/>
              </a:rPr>
              <a:t>第一組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EE8E2CD-E99F-2D47-8B87-D0FFFDFFB149}"/>
              </a:ext>
            </a:extLst>
          </p:cNvPr>
          <p:cNvSpPr txBox="1"/>
          <p:nvPr/>
        </p:nvSpPr>
        <p:spPr>
          <a:xfrm>
            <a:off x="6215115" y="5944410"/>
            <a:ext cx="1195377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1000" b="1" dirty="0"/>
              <a:t>您若安好便是晴天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一般皮膚問題"/>
          <p:cNvSpPr txBox="1">
            <a:spLocks noGrp="1"/>
          </p:cNvSpPr>
          <p:nvPr>
            <p:ph type="title"/>
          </p:nvPr>
        </p:nvSpPr>
        <p:spPr>
          <a:xfrm>
            <a:off x="1257300" y="831850"/>
            <a:ext cx="21869400" cy="1054100"/>
          </a:xfrm>
          <a:prstGeom prst="rect">
            <a:avLst/>
          </a:prstGeom>
        </p:spPr>
        <p:txBody>
          <a:bodyPr>
            <a:no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一般皮膚問題</a:t>
            </a:r>
            <a:endParaRPr sz="6000" b="1" spc="200" dirty="0"/>
          </a:p>
        </p:txBody>
      </p:sp>
      <p:sp>
        <p:nvSpPr>
          <p:cNvPr id="202" name="·建議2-3天洗澡一次→太乾燥…"/>
          <p:cNvSpPr txBox="1"/>
          <p:nvPr/>
        </p:nvSpPr>
        <p:spPr>
          <a:xfrm>
            <a:off x="3076698" y="2975114"/>
            <a:ext cx="10197722" cy="9909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482600" indent="-482600" algn="l" defTabSz="615315">
              <a:spcBef>
                <a:spcPts val="4500"/>
              </a:spcBef>
              <a:buClr>
                <a:srgbClr val="9A958E"/>
              </a:buClr>
              <a:buSzPct val="75000"/>
              <a:buChar char="•"/>
              <a:defRPr sz="3989" spc="79"/>
            </a:pPr>
            <a:r>
              <a:rPr sz="4400" dirty="0"/>
              <a:t>✔️</a:t>
            </a:r>
            <a:r>
              <a:rPr sz="4400" dirty="0" err="1"/>
              <a:t>溫和沐浴皂</a:t>
            </a:r>
            <a:endParaRPr sz="4400" dirty="0"/>
          </a:p>
          <a:p>
            <a:pPr marL="482600" indent="-482600" algn="l" defTabSz="615315">
              <a:spcBef>
                <a:spcPts val="4500"/>
              </a:spcBef>
              <a:buClr>
                <a:srgbClr val="9A958E"/>
              </a:buClr>
              <a:buSzPct val="75000"/>
              <a:buChar char="•"/>
              <a:defRPr sz="3989" spc="79"/>
            </a:pPr>
            <a:r>
              <a:rPr sz="4400" dirty="0"/>
              <a:t>✔️</a:t>
            </a:r>
            <a:r>
              <a:rPr sz="4400" dirty="0" err="1"/>
              <a:t>溫水即可</a:t>
            </a:r>
            <a:endParaRPr sz="4400" dirty="0"/>
          </a:p>
          <a:p>
            <a:pPr marL="482600" indent="-482600" algn="l" defTabSz="615315">
              <a:spcBef>
                <a:spcPts val="4500"/>
              </a:spcBef>
              <a:buClr>
                <a:srgbClr val="9A958E"/>
              </a:buClr>
              <a:buSzPct val="75000"/>
              <a:buChar char="•"/>
              <a:defRPr sz="3989" spc="79"/>
            </a:pPr>
            <a:r>
              <a:rPr sz="4400" dirty="0"/>
              <a:t>✘</a:t>
            </a:r>
            <a:r>
              <a:rPr sz="4400" dirty="0" err="1"/>
              <a:t>水溫過高的水洗澡→更乾燥</a:t>
            </a:r>
            <a:endParaRPr sz="4400" dirty="0"/>
          </a:p>
          <a:p>
            <a:pPr marL="482600" indent="-482600" algn="l" defTabSz="615315">
              <a:spcBef>
                <a:spcPts val="4500"/>
              </a:spcBef>
              <a:buClr>
                <a:srgbClr val="9A958E"/>
              </a:buClr>
              <a:buSzPct val="75000"/>
              <a:buChar char="•"/>
              <a:defRPr sz="3989" spc="79"/>
            </a:pPr>
            <a:r>
              <a:rPr lang="en-US" sz="4400" dirty="0"/>
              <a:t> </a:t>
            </a:r>
            <a:r>
              <a:rPr sz="4400" dirty="0" err="1"/>
              <a:t>沐浴海綿</a:t>
            </a:r>
            <a:endParaRPr sz="4400" dirty="0"/>
          </a:p>
          <a:p>
            <a:pPr marL="482600" indent="-482600" algn="l" defTabSz="615315">
              <a:spcBef>
                <a:spcPts val="4500"/>
              </a:spcBef>
              <a:buClr>
                <a:srgbClr val="9A958E"/>
              </a:buClr>
              <a:buSzPct val="75000"/>
              <a:buChar char="•"/>
              <a:defRPr sz="3989" spc="79"/>
            </a:pPr>
            <a:r>
              <a:rPr sz="4400" dirty="0"/>
              <a:t>✔️</a:t>
            </a:r>
            <a:r>
              <a:rPr sz="4400" dirty="0" err="1"/>
              <a:t>清擦身去除皮屑</a:t>
            </a:r>
            <a:endParaRPr sz="4400" dirty="0"/>
          </a:p>
          <a:p>
            <a:pPr marL="482600" indent="-482600" algn="l" defTabSz="615315">
              <a:spcBef>
                <a:spcPts val="4500"/>
              </a:spcBef>
              <a:buClr>
                <a:srgbClr val="9A958E"/>
              </a:buClr>
              <a:buSzPct val="75000"/>
              <a:buChar char="•"/>
              <a:defRPr sz="3989" spc="79"/>
            </a:pPr>
            <a:r>
              <a:rPr sz="4400" dirty="0"/>
              <a:t>✘</a:t>
            </a:r>
            <a:r>
              <a:rPr sz="4400" dirty="0" err="1"/>
              <a:t>過度刷洗皮膚</a:t>
            </a:r>
            <a:endParaRPr sz="4400" dirty="0"/>
          </a:p>
        </p:txBody>
      </p:sp>
      <p:sp>
        <p:nvSpPr>
          <p:cNvPr id="203" name="·有任何的皮膚問題→應就醫，勿亂用藥物、延誤治療時機，使得病情加重"/>
          <p:cNvSpPr txBox="1"/>
          <p:nvPr/>
        </p:nvSpPr>
        <p:spPr>
          <a:xfrm>
            <a:off x="2355674" y="11490791"/>
            <a:ext cx="19672652" cy="901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508000" indent="-508000" algn="l"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lvl1pPr>
          </a:lstStyle>
          <a:p>
            <a:pPr>
              <a:defRPr sz="4200" spc="84"/>
            </a:pPr>
            <a:r>
              <a:rPr sz="4400" b="1" dirty="0"/>
              <a:t>·</a:t>
            </a:r>
            <a:r>
              <a:rPr sz="4400" b="1" dirty="0" err="1"/>
              <a:t>有任何的皮膚問題→應就醫，勿亂用藥物、延誤治療時機，使得病情加重</a:t>
            </a:r>
            <a:endParaRPr sz="4400" b="1" dirty="0"/>
          </a:p>
        </p:txBody>
      </p:sp>
      <p:sp>
        <p:nvSpPr>
          <p:cNvPr id="204" name="·沐浴後…"/>
          <p:cNvSpPr txBox="1"/>
          <p:nvPr/>
        </p:nvSpPr>
        <p:spPr>
          <a:xfrm>
            <a:off x="13274420" y="4421083"/>
            <a:ext cx="8665962" cy="4657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508000" indent="-508000" algn="l"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沐浴後</a:t>
            </a:r>
            <a:endParaRPr sz="4400" dirty="0"/>
          </a:p>
          <a:p>
            <a:pPr marL="508000" indent="-508000" algn="l"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/>
              <a:t>✔️</a:t>
            </a:r>
            <a:r>
              <a:rPr sz="4400" dirty="0" err="1"/>
              <a:t>輕輕</a:t>
            </a:r>
            <a:r>
              <a:rPr lang="zh-TW" altLang="en-US" sz="4400" dirty="0"/>
              <a:t>擦拭</a:t>
            </a:r>
            <a:endParaRPr sz="4400" dirty="0"/>
          </a:p>
          <a:p>
            <a:pPr marL="508000" indent="-508000" algn="l"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/>
              <a:t>✘</a:t>
            </a:r>
            <a:r>
              <a:rPr sz="4400" dirty="0" err="1"/>
              <a:t>用力擦乾</a:t>
            </a:r>
            <a:endParaRPr sz="4400" dirty="0"/>
          </a:p>
          <a:p>
            <a:pPr marL="508000" indent="-508000" algn="l"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不含酒精及香料的乳液輕抹皮膚</a:t>
            </a:r>
            <a:endParaRPr sz="44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12371" y="1195615"/>
            <a:ext cx="21869400" cy="1054100"/>
          </a:xfrm>
        </p:spPr>
        <p:txBody>
          <a:bodyPr>
            <a:noAutofit/>
          </a:bodyPr>
          <a:lstStyle/>
          <a:p>
            <a:r>
              <a:rPr lang="zh-TW" altLang="en-US" sz="7200" b="1" dirty="0"/>
              <a:t>洗澡工具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3320142"/>
            <a:ext cx="8490857" cy="849085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778" y="3243942"/>
            <a:ext cx="12275193" cy="858304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764512" y="10691390"/>
            <a:ext cx="539931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cap="none" spc="0" normalizeH="0" baseline="0" dirty="0">
                <a:ln>
                  <a:noFill/>
                </a:ln>
                <a:solidFill>
                  <a:srgbClr val="5B5854"/>
                </a:solidFill>
                <a:effectLst/>
                <a:uFillTx/>
                <a:latin typeface="Avenir Medium"/>
                <a:ea typeface="Avenir Medium"/>
                <a:cs typeface="Avenir Medium"/>
                <a:sym typeface="Avenir Medium"/>
              </a:rPr>
              <a:t>洗澡巾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7201374" y="11050463"/>
            <a:ext cx="3418114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algn="ctr" defTabSz="647700" hangingPunct="0"/>
            <a:r>
              <a:rPr lang="zh-TW" altLang="en-US" sz="4800" b="1" dirty="0">
                <a:solidFill>
                  <a:srgbClr val="5B5854"/>
                </a:solidFill>
                <a:latin typeface="Avenir Medium"/>
                <a:ea typeface="Avenir Medium"/>
                <a:cs typeface="Avenir Medium"/>
              </a:rPr>
              <a:t>洗澡海綿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1063778" y="11854397"/>
            <a:ext cx="122751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圖像來源：</a:t>
            </a:r>
            <a:endParaRPr lang="en-US" altLang="zh-TW" sz="1400" dirty="0"/>
          </a:p>
          <a:p>
            <a:r>
              <a:rPr lang="en-US" altLang="zh-TW" sz="1400" dirty="0"/>
              <a:t>https://www.google.com/search?q=%E6%B2%90%E6%B5%B4%E6%B5%B7%E7%B6%BF&amp;tbm=isch&amp;ved=2ahUKEwixq5H688bwAhV0JqYKHU-bClMQ2-cCegQIABAA&amp;oq=%E6%B2%90%E6%B5%B4%E6%B5%B7%E7%B6%BF&amp;gs_lcp=CgNpbWcQAzIECCMQJzIECAAQGDIECAAQGDoCCABQ8I8BWKCpAWDqrQFoAHAAeACAAYcHiAH1EJIBCTUuMC4xLjYtMpgBAKABAaoBC2d3cy13aXotaW1nwAEB&amp;sclient=img&amp;ei=rzydYPGXPPTMmAXPtqqYBQ&amp;bih=789&amp;biw=1440&amp;rlz=1C1CHZL_zh-TWTW866TW866#imgrc=GRQEW3TFjnLm-M</a:t>
            </a:r>
          </a:p>
          <a:p>
            <a:endParaRPr lang="zh-TW" altLang="en-US" sz="1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81199" y="11826986"/>
            <a:ext cx="84908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圖像來源：</a:t>
            </a:r>
            <a:endParaRPr lang="en-US" altLang="zh-TW" sz="1400" dirty="0"/>
          </a:p>
          <a:p>
            <a:r>
              <a:rPr lang="en-US" altLang="zh-TW" sz="1400" dirty="0"/>
              <a:t>https://www.google.com/search?q=%E6%B2%90%E6%B5%B4%E5%B7%BE&amp;tbm=isch&amp;ved=2ahUKEwih5seY9cbwAhWZA6YKHQOUDYQQ2-cCegQIABAA&amp;oq=%E6%B2%90%E6%B5%B4%E5%B7%BE&amp;gs_lcp=CgNpbWcQAzIECCMQJzICCAAyBAgAEBgyBAgAEBgyBAgAEBgyBAgAEBgyBAgAEBgyBAgAEBgyBAgAEBgyBAgAEBhQztMCWN6IA2CVlQNoAXAAeACAAYMGiAGzEpIBDTMuMS4xLjEuMC4xLjGYAQCgAQGqAQtnd3Mtd2l6LWltZ8ABAQ&amp;sclient=img&amp;ei=_D2dYKH4DZmHmAWDqLagCA&amp;bih=789&amp;biw=1440&amp;rlz=1C1CHZL_zh-TWTW866TW866#imgrc=BEmKIQssvwY7QM</a:t>
            </a:r>
          </a:p>
          <a:p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8402248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913" y="1894113"/>
            <a:ext cx="9840685" cy="984068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8172" y="1894113"/>
            <a:ext cx="9840685" cy="984068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198913" y="10740240"/>
            <a:ext cx="391885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algn="ctr" defTabSz="647700" hangingPunct="0"/>
            <a:r>
              <a:rPr lang="zh-TW" altLang="en-US" sz="4800" b="1" dirty="0">
                <a:solidFill>
                  <a:srgbClr val="5B5854"/>
                </a:solidFill>
                <a:latin typeface="Avenir Medium"/>
                <a:ea typeface="Avenir Medium"/>
                <a:cs typeface="Avenir Medium"/>
              </a:rPr>
              <a:t>沐浴球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6972888" y="11016652"/>
            <a:ext cx="320040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algn="ctr" defTabSz="647700" hangingPunct="0"/>
            <a:r>
              <a:rPr lang="zh-TW" altLang="en-US" sz="4800" b="1" dirty="0">
                <a:solidFill>
                  <a:srgbClr val="5B5854"/>
                </a:solidFill>
                <a:latin typeface="Avenir Medium"/>
                <a:ea typeface="Avenir Medium"/>
                <a:cs typeface="Avenir Medium"/>
              </a:rPr>
              <a:t>沐浴刷</a:t>
            </a:r>
            <a:endParaRPr lang="en-US" altLang="zh-TW" sz="4800" b="1" dirty="0">
              <a:solidFill>
                <a:srgbClr val="5B5854"/>
              </a:solidFill>
              <a:latin typeface="Avenir Medium"/>
              <a:ea typeface="Avenir Medium"/>
              <a:cs typeface="Avenir Medium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3128172" y="11820980"/>
            <a:ext cx="9840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圖像來源：</a:t>
            </a:r>
            <a:endParaRPr lang="en-US" altLang="zh-TW" sz="1400" dirty="0"/>
          </a:p>
          <a:p>
            <a:r>
              <a:rPr lang="en-US" altLang="zh-TW" sz="1400" dirty="0"/>
              <a:t>https://www.google.com/search?q=%E6%B4%97%E6%BE%A1%E5%88%B7&amp;tbm=isch&amp;ved=2ahUKEwixq5H688bwAhV0JqYKHU-bClMQ2-cCegQIABAA&amp;oq=%E6%B4%97%E6%BE%A1%E5%88%B7&amp;gs_lcp=CgNpbWcQAzIECCMQJzICCAAyAggAMgIIADIECAAQGDIECAAQGDIECAAQGDIECAAQGDoHCCMQ6gIQJzoFCAAQsQM6CAgAELEDEIMBUI2sC1iXzQtgvdELaAFwAHgAgAE8iAHeA5IBAjEwmAEAoAEBqgELZ3dzLXdpei1pbWewAQrAAQE&amp;sclient=img&amp;ei=rzydYPGXPPTMmAXPtqqYBQ&amp;bih=789&amp;biw=1440&amp;rlz=1C1CHZL_zh-TWTW866TW866#imgrc=pmYLYqotOFI-eM</a:t>
            </a:r>
          </a:p>
          <a:p>
            <a:endParaRPr lang="zh-TW" altLang="en-US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198913" y="11857908"/>
            <a:ext cx="98298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圖像來源：</a:t>
            </a:r>
            <a:endParaRPr lang="en-US" altLang="zh-TW" sz="1400" dirty="0"/>
          </a:p>
          <a:p>
            <a:r>
              <a:rPr lang="en-US" altLang="zh-TW" sz="1400" dirty="0"/>
              <a:t>https://www.google.com/search?q=%E6%B2%90%E6%B5%B4%E7%90%83&amp;rlz=1C1CHZL_zh-TWTW866TW866&amp;sxsrf=ALeKk02ko37TjRcdNxyNsNjwAk58_TG2sg:1620917422331&amp;source=lnms&amp;tbm=isch&amp;sa=X&amp;ved=2ahUKEwj_6av588bwAhXLGKYKHbBvD8YQ_AUoAXoECAEQAw&amp;biw=1440&amp;bih=789#imgrc=ghGlawm69IzbTM</a:t>
            </a:r>
          </a:p>
          <a:p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0187221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320" y="1915885"/>
            <a:ext cx="12659464" cy="844731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1042197" y="2403022"/>
            <a:ext cx="8055429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algn="ctr" defTabSz="647700" hangingPunct="0"/>
            <a:r>
              <a:rPr lang="zh-TW" altLang="en-US" sz="4800" b="1" dirty="0">
                <a:solidFill>
                  <a:srgbClr val="5B5854"/>
                </a:solidFill>
                <a:latin typeface="Avenir Medium"/>
                <a:ea typeface="Avenir Medium"/>
                <a:cs typeface="Avenir Medium"/>
              </a:rPr>
              <a:t>曬乾的絲瓜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5862268" y="10405037"/>
            <a:ext cx="126594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圖像來源：</a:t>
            </a:r>
            <a:endParaRPr lang="en-US" altLang="zh-TW" sz="1400" dirty="0"/>
          </a:p>
          <a:p>
            <a:r>
              <a:rPr lang="en-US" altLang="zh-TW" sz="1400" dirty="0"/>
              <a:t>https://www.google.com/search?q=%E6%9B%AC%E4%B9%BE%E7%9A%84%E7%B5%B2%E7%93%9C&amp;tbm=isch&amp;ved=2ahUKEwiD8vux9cbwAhUIAKYKHcx3CJAQ2-cCegQIABAA&amp;oq=%E6%9B%AC%E4%B9%BE%E7%9A%84%E7%B5%B2%E7%93%9C&amp;gs_lcp=CgNpbWcQAzIECCMQJzoCCAA6BwgjEOoCECc6BAgAEBg6BggAEAUQHlDv-QJY-6cDYKasA2gBcAB4AIAB8wKIAaMRkgEIMTIuMC4xLjSYAQCgAQGqAQtnd3Mtd2l6LWltZ7ABCsABAQ&amp;sclient=img&amp;ei=MT6dYMOVH4iAmAXM76GACQ&amp;bih=789&amp;biw=1440&amp;rlz=1C1CHZL_zh-TWTW866TW866#imgrc=Fi17vvhNIja26M</a:t>
            </a:r>
          </a:p>
          <a:p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1285841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387923" y="740230"/>
            <a:ext cx="21118288" cy="62273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r>
              <a:rPr lang="zh-TW" altLang="zh-TW" sz="8000" b="1" dirty="0"/>
              <a:t>互動活動</a:t>
            </a:r>
            <a:endParaRPr lang="en-US" altLang="zh-TW" sz="8000" b="1" dirty="0"/>
          </a:p>
          <a:p>
            <a:endParaRPr lang="en-US" altLang="zh-TW" sz="7200" b="1" dirty="0"/>
          </a:p>
          <a:p>
            <a:endParaRPr lang="zh-TW" altLang="zh-TW" sz="5400" b="1" dirty="0"/>
          </a:p>
          <a:p>
            <a:r>
              <a:rPr lang="zh-TW" altLang="zh-TW" sz="4800" dirty="0"/>
              <a:t>進行配對題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zh-TW" sz="4800" dirty="0"/>
              <a:t>讓</a:t>
            </a:r>
            <a:r>
              <a:rPr lang="zh-TW" altLang="en-US" sz="4800" dirty="0"/>
              <a:t>長輩</a:t>
            </a:r>
            <a:r>
              <a:rPr lang="zh-TW" altLang="zh-TW" sz="4800" dirty="0"/>
              <a:t>能夠明白</a:t>
            </a:r>
            <a:r>
              <a:rPr lang="zh-TW" altLang="zh-TW" sz="4800" b="1" dirty="0"/>
              <a:t>皮膚組織有哪些功能 </a:t>
            </a:r>
            <a:r>
              <a:rPr lang="zh-TW" altLang="zh-TW" sz="4800" dirty="0"/>
              <a:t>在進行遊戲的同時 </a:t>
            </a:r>
            <a:r>
              <a:rPr lang="zh-TW" altLang="en-US" sz="4800" dirty="0"/>
              <a:t>若是</a:t>
            </a:r>
            <a:r>
              <a:rPr lang="zh-TW" altLang="zh-TW" sz="4800" dirty="0"/>
              <a:t>答錯會給予正確答案</a:t>
            </a:r>
            <a:r>
              <a:rPr lang="zh-TW" altLang="en-US" sz="4800" dirty="0"/>
              <a:t>以及</a:t>
            </a:r>
            <a:r>
              <a:rPr lang="zh-TW" altLang="zh-TW" sz="4800" dirty="0"/>
              <a:t>觀念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zh-TW" sz="4800" dirty="0"/>
              <a:t>或是給予一些提示幫助他們找尋到正確的答案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800" dirty="0"/>
          </a:p>
          <a:p>
            <a:endParaRPr lang="zh-TW" altLang="zh-TW" sz="4800" dirty="0"/>
          </a:p>
          <a:p>
            <a: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4800" b="0" i="0" u="none" strike="noStrike" cap="none" spc="0" normalizeH="0" baseline="0" dirty="0">
              <a:ln>
                <a:noFill/>
              </a:ln>
              <a:solidFill>
                <a:srgbClr val="5B5854"/>
              </a:solidFill>
              <a:effectLst/>
              <a:uFillTx/>
              <a:sym typeface="Avenir Medium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006440" y="11887201"/>
            <a:ext cx="7130148" cy="24416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r>
              <a:rPr lang="zh-TW" altLang="zh-TW" sz="7200" dirty="0"/>
              <a:t>配對題</a:t>
            </a:r>
            <a:r>
              <a:rPr lang="zh-TW" altLang="en-US" sz="7200" dirty="0"/>
              <a:t> </a:t>
            </a:r>
            <a:r>
              <a:rPr lang="zh-TW" altLang="zh-TW" sz="7200" dirty="0"/>
              <a:t>總共</a:t>
            </a:r>
            <a:r>
              <a:rPr lang="en-US" altLang="zh-TW" sz="7200" dirty="0"/>
              <a:t>10</a:t>
            </a:r>
            <a:r>
              <a:rPr lang="zh-TW" altLang="zh-TW" sz="7200" dirty="0"/>
              <a:t>題</a:t>
            </a:r>
          </a:p>
          <a:p>
            <a: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8000" b="0" i="0" u="none" strike="noStrike" cap="none" spc="0" normalizeH="0" baseline="0" dirty="0">
              <a:ln>
                <a:noFill/>
              </a:ln>
              <a:solidFill>
                <a:srgbClr val="5B5854"/>
              </a:solidFill>
              <a:effectLst/>
              <a:uFillTx/>
              <a:sym typeface="Avenir Medium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309257" y="7257563"/>
            <a:ext cx="165245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tx2">
                    <a:lumMod val="50000"/>
                  </a:schemeClr>
                </a:solidFill>
                <a:latin typeface="Poor Richard" panose="02080502050505020702" pitchFamily="18" charset="0"/>
              </a:rPr>
              <a:t>&lt;</a:t>
            </a:r>
            <a:r>
              <a:rPr lang="zh-TW" altLang="en-US" sz="4400" b="1" dirty="0">
                <a:solidFill>
                  <a:schemeClr val="tx2">
                    <a:lumMod val="50000"/>
                  </a:schemeClr>
                </a:solidFill>
              </a:rPr>
              <a:t>注</a:t>
            </a:r>
            <a:r>
              <a:rPr lang="en-US" altLang="zh-TW" sz="4400" b="1" dirty="0">
                <a:solidFill>
                  <a:schemeClr val="tx2">
                    <a:lumMod val="50000"/>
                  </a:schemeClr>
                </a:solidFill>
                <a:latin typeface="Poor Richard" panose="02080502050505020702" pitchFamily="18" charset="0"/>
              </a:rPr>
              <a:t>&gt;</a:t>
            </a:r>
            <a:r>
              <a:rPr lang="zh-TW" altLang="en-US" sz="4400" b="1" dirty="0">
                <a:solidFill>
                  <a:schemeClr val="tx2">
                    <a:lumMod val="50000"/>
                  </a:schemeClr>
                </a:solidFill>
              </a:rPr>
              <a:t>活動進行時 除了講解的兩位主持人 其他組員和長輩一對一配對組員能夠從旁幫助長輩給他們一些提示 增加長輩信心</a:t>
            </a:r>
          </a:p>
        </p:txBody>
      </p:sp>
    </p:spTree>
    <p:extLst>
      <p:ext uri="{BB962C8B-B14F-4D97-AF65-F5344CB8AC3E}">
        <p14:creationId xmlns:p14="http://schemas.microsoft.com/office/powerpoint/2010/main" val="234448142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282493"/>
              </p:ext>
            </p:extLst>
          </p:nvPr>
        </p:nvGraphicFramePr>
        <p:xfrm>
          <a:off x="1894113" y="631371"/>
          <a:ext cx="20356287" cy="12550226"/>
        </p:xfrm>
        <a:graphic>
          <a:graphicData uri="http://schemas.openxmlformats.org/drawingml/2006/table">
            <a:tbl>
              <a:tblPr firstRow="1" firstCol="1" bandRow="1"/>
              <a:tblGrid>
                <a:gridCol w="9975435">
                  <a:extLst>
                    <a:ext uri="{9D8B030D-6E8A-4147-A177-3AD203B41FA5}">
                      <a16:colId xmlns:a16="http://schemas.microsoft.com/office/drawing/2014/main" val="3924997734"/>
                    </a:ext>
                  </a:extLst>
                </a:gridCol>
                <a:gridCol w="10380852">
                  <a:extLst>
                    <a:ext uri="{9D8B030D-6E8A-4147-A177-3AD203B41FA5}">
                      <a16:colId xmlns:a16="http://schemas.microsoft.com/office/drawing/2014/main" val="2298539942"/>
                    </a:ext>
                  </a:extLst>
                </a:gridCol>
              </a:tblGrid>
              <a:tr h="11485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角質層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能夠防摩擦 防曬、保濕</a:t>
                      </a:r>
                      <a:r>
                        <a:rPr lang="en-US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 </a:t>
                      </a:r>
                      <a:endParaRPr lang="zh-TW" sz="5400" b="0" i="0" u="none" strike="noStrike" kern="100" cap="all" spc="48" baseline="0" dirty="0"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  <a:sym typeface="Baskervil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858212"/>
                  </a:ext>
                </a:extLst>
              </a:tr>
              <a:tr h="1254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皮下脂肪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保存體溫和緩衝機械性衝撞</a:t>
                      </a:r>
                      <a:r>
                        <a:rPr lang="en-US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 </a:t>
                      </a:r>
                      <a:endParaRPr lang="zh-TW" sz="5400" b="0" i="0" u="none" strike="noStrike" kern="100" cap="all" spc="48" baseline="0" dirty="0"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  <a:sym typeface="Baskervil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50585"/>
                  </a:ext>
                </a:extLst>
              </a:tr>
              <a:tr h="1063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燒燙傷該如何處置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沖 脱 泡 蓋 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473453"/>
                  </a:ext>
                </a:extLst>
              </a:tr>
              <a:tr h="1399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膠</a:t>
                      </a: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原</a:t>
                      </a:r>
                      <a:r>
                        <a:rPr lang="zh-TW" sz="5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蛋白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幫助肌膚鎖住水分，保持濕潤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542196"/>
                  </a:ext>
                </a:extLst>
              </a:tr>
              <a:tr h="1399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汗腺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汗水的成分</a:t>
                      </a:r>
                      <a:r>
                        <a:rPr lang="en-US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99%</a:t>
                      </a: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是水其餘是鹽類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440994"/>
                  </a:ext>
                </a:extLst>
              </a:tr>
              <a:tr h="1399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黑色素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能夠吸收紫外線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649363"/>
                  </a:ext>
                </a:extLst>
              </a:tr>
              <a:tr h="1097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真皮層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擁有膠原蛋白</a:t>
                      </a:r>
                      <a:r>
                        <a:rPr lang="en-US" sz="4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799880"/>
                  </a:ext>
                </a:extLst>
              </a:tr>
              <a:tr h="1399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化學性防曬</a:t>
                      </a:r>
                      <a:r>
                        <a:rPr lang="en-US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	</a:t>
                      </a:r>
                      <a:endParaRPr lang="zh-TW" sz="5400" b="0" i="0" u="none" strike="noStrike" kern="100" cap="all" spc="48" baseline="0" dirty="0">
                        <a:solidFill>
                          <a:schemeClr val="tx1"/>
                        </a:solidFill>
                        <a:effectLst/>
                        <a:uFillTx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  <a:sym typeface="Baskervil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利用吸收紫外線來達到防曬效果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558209"/>
                  </a:ext>
                </a:extLst>
              </a:tr>
              <a:tr h="1399542"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物理性防曬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477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sz="5400" b="0" i="0" u="none" strike="noStrike" kern="100" cap="all" spc="48" baseline="0" dirty="0">
                          <a:solidFill>
                            <a:schemeClr val="tx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  <a:sym typeface="Baskerville"/>
                        </a:rPr>
                        <a:t>利用反射紫外線來達到防曬效果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941173"/>
                  </a:ext>
                </a:extLst>
              </a:tr>
              <a:tr h="803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脂質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5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能幫助皮膚鎖水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063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52317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工作分配表"/>
          <p:cNvSpPr txBox="1">
            <a:spLocks noGrp="1"/>
          </p:cNvSpPr>
          <p:nvPr>
            <p:ph type="title"/>
          </p:nvPr>
        </p:nvSpPr>
        <p:spPr>
          <a:xfrm>
            <a:off x="4462272" y="757809"/>
            <a:ext cx="15459456" cy="2377440"/>
          </a:xfrm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工作分配表</a:t>
            </a:r>
            <a:endParaRPr sz="6000" b="1" spc="200" dirty="0"/>
          </a:p>
        </p:txBody>
      </p:sp>
      <p:graphicFrame>
        <p:nvGraphicFramePr>
          <p:cNvPr id="207" name="表格"/>
          <p:cNvGraphicFramePr/>
          <p:nvPr>
            <p:extLst>
              <p:ext uri="{D42A27DB-BD31-4B8C-83A1-F6EECF244321}">
                <p14:modId xmlns:p14="http://schemas.microsoft.com/office/powerpoint/2010/main" val="969798405"/>
              </p:ext>
            </p:extLst>
          </p:nvPr>
        </p:nvGraphicFramePr>
        <p:xfrm>
          <a:off x="1449581" y="5182961"/>
          <a:ext cx="11765676" cy="8158417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558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8775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zh-TW" altLang="en-US" dirty="0"/>
                        <a:t>企劃書</a:t>
                      </a:r>
                      <a:r>
                        <a:rPr dirty="0" err="1"/>
                        <a:t>統整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邱姝媚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775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互動遊戲內容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胡宥榕、戴彤恩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775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小組分工表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王鈺欣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775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執行進度規劃表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黃菀萱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775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預期執行規劃表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蔡依穎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775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PPT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朱涵伃、許謹纖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1246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搜集資料整理（1）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路正怡、謝芷旂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759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搜集資料整理（2）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李佳芩、陳姵蒨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5987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t>搜集資料整理（3）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祝采翎、黃采穎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8775"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摺頁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04800">
                        <a:defRPr sz="3800" cap="none" spc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dirty="0" err="1"/>
                        <a:t>呂俞葶、詹巧如</a:t>
                      </a:r>
                      <a:endParaRPr dirty="0"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73837"/>
              </p:ext>
            </p:extLst>
          </p:nvPr>
        </p:nvGraphicFramePr>
        <p:xfrm>
          <a:off x="13708743" y="5182961"/>
          <a:ext cx="6669314" cy="2130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4657">
                  <a:extLst>
                    <a:ext uri="{9D8B030D-6E8A-4147-A177-3AD203B41FA5}">
                      <a16:colId xmlns:a16="http://schemas.microsoft.com/office/drawing/2014/main" val="3579613652"/>
                    </a:ext>
                  </a:extLst>
                </a:gridCol>
                <a:gridCol w="3334657">
                  <a:extLst>
                    <a:ext uri="{9D8B030D-6E8A-4147-A177-3AD203B41FA5}">
                      <a16:colId xmlns:a16="http://schemas.microsoft.com/office/drawing/2014/main" val="1396958250"/>
                    </a:ext>
                  </a:extLst>
                </a:gridCol>
              </a:tblGrid>
              <a:tr h="1082090">
                <a:tc>
                  <a:txBody>
                    <a:bodyPr/>
                    <a:lstStyle/>
                    <a:p>
                      <a:r>
                        <a:rPr lang="zh-TW" altLang="en-US" dirty="0"/>
                        <a:t>報告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主持人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zh-TW" altLang="en-US" dirty="0"/>
                        <a:t>播放</a:t>
                      </a:r>
                      <a:r>
                        <a:rPr lang="en-US" altLang="zh-TW" dirty="0"/>
                        <a:t>PPT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戴彤恩</a:t>
                      </a:r>
                      <a:endParaRPr lang="en-US" altLang="zh-TW" dirty="0"/>
                    </a:p>
                    <a:p>
                      <a:r>
                        <a:rPr lang="zh-TW" altLang="en-US" dirty="0"/>
                        <a:t>王心平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687832"/>
                  </a:ext>
                </a:extLst>
              </a:tr>
              <a:tr h="941292">
                <a:tc>
                  <a:txBody>
                    <a:bodyPr/>
                    <a:lstStyle/>
                    <a:p>
                      <a:r>
                        <a:rPr lang="zh-TW" altLang="en-US" dirty="0"/>
                        <a:t>製作作品表單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王心平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335086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4723532" y="3809999"/>
            <a:ext cx="261343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4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書面資料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5998806" y="3809999"/>
            <a:ext cx="2764101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4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en-US" altLang="zh-TW" sz="4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en-US" altLang="zh-TW" sz="44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4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長輩之特定皮膚問題"/>
          <p:cNvSpPr txBox="1">
            <a:spLocks noGrp="1"/>
          </p:cNvSpPr>
          <p:nvPr>
            <p:ph type="title"/>
          </p:nvPr>
        </p:nvSpPr>
        <p:spPr>
          <a:xfrm>
            <a:off x="10890992" y="1957552"/>
            <a:ext cx="11850620" cy="2349982"/>
          </a:xfrm>
          <a:prstGeom prst="rect">
            <a:avLst/>
          </a:prstGeom>
        </p:spPr>
        <p:txBody>
          <a:bodyPr vert="horz" lIns="182880" tIns="182880" rIns="182880" bIns="182880" rtlCol="0" anchor="ctr"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lang="en-US" sz="6000" b="1" spc="200" dirty="0" err="1"/>
              <a:t>長輩之特定皮膚問題</a:t>
            </a:r>
            <a:endParaRPr lang="en-US" sz="6000" b="1" spc="200" dirty="0"/>
          </a:p>
        </p:txBody>
      </p:sp>
      <p:pic>
        <p:nvPicPr>
          <p:cNvPr id="162" name="Picture 10" descr="Picture 10"/>
          <p:cNvPicPr>
            <a:picLocks noChangeAspect="1"/>
          </p:cNvPicPr>
          <p:nvPr/>
        </p:nvPicPr>
        <p:blipFill rotWithShape="1">
          <a:blip r:embed="rId2"/>
          <a:srcRect l="26195" r="27625" b="-1"/>
          <a:stretch/>
        </p:blipFill>
        <p:spPr>
          <a:xfrm>
            <a:off x="20" y="10"/>
            <a:ext cx="9314670" cy="13715990"/>
          </a:xfrm>
          <a:prstGeom prst="rect">
            <a:avLst/>
          </a:prstGeom>
        </p:spPr>
      </p:pic>
      <p:sp>
        <p:nvSpPr>
          <p:cNvPr id="161" name="1. 老年性紫瘢症 Senile purpura…"/>
          <p:cNvSpPr txBox="1">
            <a:spLocks noGrp="1"/>
          </p:cNvSpPr>
          <p:nvPr>
            <p:ph type="body" idx="1"/>
          </p:nvPr>
        </p:nvSpPr>
        <p:spPr>
          <a:xfrm>
            <a:off x="10890992" y="5281384"/>
            <a:ext cx="11850620" cy="6510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150000"/>
              </a:lnSpc>
              <a:spcBef>
                <a:spcPts val="1000"/>
              </a:spcBef>
            </a:pPr>
            <a:r>
              <a:rPr lang="en-US" sz="4400" dirty="0"/>
              <a:t> </a:t>
            </a:r>
            <a:r>
              <a:rPr lang="en-US" sz="4400" dirty="0" err="1"/>
              <a:t>老年性紫瘢症</a:t>
            </a:r>
            <a:r>
              <a:rPr lang="en-US" sz="4400" dirty="0"/>
              <a:t> Senile purpura</a:t>
            </a:r>
          </a:p>
          <a:p>
            <a:pPr indent="-228600" defTabSz="914400">
              <a:lnSpc>
                <a:spcPct val="150000"/>
              </a:lnSpc>
              <a:spcBef>
                <a:spcPts val="1000"/>
              </a:spcBef>
            </a:pPr>
            <a:r>
              <a:rPr lang="en-US" sz="4400" dirty="0" err="1"/>
              <a:t>又稱：光化性紫癜</a:t>
            </a:r>
            <a:endParaRPr lang="en-US" sz="4400" dirty="0"/>
          </a:p>
          <a:p>
            <a:pPr indent="-228600" defTabSz="914400">
              <a:lnSpc>
                <a:spcPct val="150000"/>
              </a:lnSpc>
              <a:spcBef>
                <a:spcPts val="1000"/>
              </a:spcBef>
            </a:pPr>
            <a:r>
              <a:rPr lang="en-US" sz="4400" dirty="0" err="1"/>
              <a:t>良性疾病</a:t>
            </a:r>
            <a:endParaRPr lang="en-US" sz="4400" dirty="0"/>
          </a:p>
          <a:p>
            <a:pPr indent="-228600" defTabSz="914400">
              <a:lnSpc>
                <a:spcPct val="150000"/>
              </a:lnSpc>
              <a:spcBef>
                <a:spcPts val="1000"/>
              </a:spcBef>
            </a:pPr>
            <a:r>
              <a:rPr lang="en-US" sz="4400" dirty="0" err="1"/>
              <a:t>血管脆弱→受傷→瘀傷、血塊</a:t>
            </a:r>
            <a:endParaRPr lang="en-US" sz="4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0" y="13254325"/>
            <a:ext cx="7595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圖像來源：</a:t>
            </a:r>
            <a:r>
              <a:rPr lang="en-US" altLang="zh-TW" sz="2400" dirty="0"/>
              <a:t>https://images.app.goo.gl/7m1wabrf91bkEuxdA</a:t>
            </a:r>
            <a:endParaRPr lang="zh-TW" altLang="en-US" sz="24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長輩之特定皮膚問題"/>
          <p:cNvSpPr txBox="1">
            <a:spLocks noGrp="1"/>
          </p:cNvSpPr>
          <p:nvPr>
            <p:ph type="title"/>
          </p:nvPr>
        </p:nvSpPr>
        <p:spPr>
          <a:xfrm>
            <a:off x="4135700" y="1895383"/>
            <a:ext cx="15459456" cy="2377440"/>
          </a:xfrm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長輩之特定皮膚問題</a:t>
            </a:r>
            <a:endParaRPr sz="6000" b="1" spc="200" dirty="0"/>
          </a:p>
        </p:txBody>
      </p:sp>
      <p:sp>
        <p:nvSpPr>
          <p:cNvPr id="165" name="2. 乾燥病Xerosis…"/>
          <p:cNvSpPr txBox="1">
            <a:spLocks noGrp="1"/>
          </p:cNvSpPr>
          <p:nvPr>
            <p:ph type="body" idx="1"/>
          </p:nvPr>
        </p:nvSpPr>
        <p:spPr>
          <a:xfrm>
            <a:off x="3062097" y="5333239"/>
            <a:ext cx="15459456" cy="620396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4400" dirty="0" err="1"/>
              <a:t>乾燥病Xerosis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/>
              <a:t>Xero=</a:t>
            </a:r>
            <a:r>
              <a:rPr sz="4400" dirty="0" err="1"/>
              <a:t>乾燥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油脂含量降低→皮膚乾燥、脫落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乾燥皮膚→發癢、緊繃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多喝水、保濕劑</a:t>
            </a:r>
            <a:endParaRPr sz="4400" dirty="0"/>
          </a:p>
        </p:txBody>
      </p:sp>
      <p:pic>
        <p:nvPicPr>
          <p:cNvPr id="166" name="A close-up of a person's skinDescription automatically generated with medium confidence" descr="A close-up of a person's skinDescription automatically generated with medium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0" y="5589846"/>
            <a:ext cx="11664116" cy="625392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文字方塊 1"/>
          <p:cNvSpPr txBox="1"/>
          <p:nvPr/>
        </p:nvSpPr>
        <p:spPr>
          <a:xfrm>
            <a:off x="12192000" y="11869540"/>
            <a:ext cx="796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圖像來源：</a:t>
            </a:r>
            <a:r>
              <a:rPr lang="en-US" altLang="zh-TW" sz="2400" dirty="0"/>
              <a:t>https://images.app.goo.gl/2ntug6ZoaMcykwQk8</a:t>
            </a:r>
            <a:endParaRPr lang="zh-TW" altLang="en-US" sz="24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長輩之特定皮膚問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長輩之特定皮膚問題</a:t>
            </a:r>
            <a:endParaRPr sz="6000" b="1" spc="200" dirty="0"/>
          </a:p>
        </p:txBody>
      </p:sp>
      <p:sp>
        <p:nvSpPr>
          <p:cNvPr id="169" name="3. 濕疹Eczema…"/>
          <p:cNvSpPr txBox="1">
            <a:spLocks noGrp="1"/>
          </p:cNvSpPr>
          <p:nvPr>
            <p:ph type="body" idx="1"/>
          </p:nvPr>
        </p:nvSpPr>
        <p:spPr>
          <a:xfrm>
            <a:off x="3119247" y="5276089"/>
            <a:ext cx="15459456" cy="620396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4400" dirty="0" err="1"/>
              <a:t>濕疹Eczema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又稱：皮膚炎、接觸性皮膚炎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表皮發炎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紅、腫、丘疹、水疱</a:t>
            </a:r>
            <a:endParaRPr sz="4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13280570" y="12250763"/>
            <a:ext cx="7806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圖像來源：</a:t>
            </a:r>
            <a:r>
              <a:rPr lang="en-US" altLang="zh-TW" sz="2400" dirty="0"/>
              <a:t>https://images.app.goo.gl/82mqK4qwfy5BVgxH9</a:t>
            </a:r>
            <a:endParaRPr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570" y="4968220"/>
            <a:ext cx="9710057" cy="728254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長輩之特定皮膚問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長輩之特定皮膚問題</a:t>
            </a:r>
            <a:endParaRPr sz="6000" b="1" spc="200" dirty="0"/>
          </a:p>
        </p:txBody>
      </p:sp>
      <p:sp>
        <p:nvSpPr>
          <p:cNvPr id="173" name="4. 色素斑及皮膚腫瘤Pigmented spots and skin tumors…"/>
          <p:cNvSpPr txBox="1">
            <a:spLocks noGrp="1"/>
          </p:cNvSpPr>
          <p:nvPr>
            <p:ph type="body" idx="1"/>
          </p:nvPr>
        </p:nvSpPr>
        <p:spPr>
          <a:xfrm>
            <a:off x="1759403" y="4826453"/>
            <a:ext cx="12284529" cy="797118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sz="4400" dirty="0" err="1"/>
              <a:t>色素斑及皮膚腫瘤Pigmented</a:t>
            </a:r>
            <a:r>
              <a:rPr sz="4400" dirty="0"/>
              <a:t> spots and skin tumors </a:t>
            </a:r>
          </a:p>
          <a:p>
            <a:pPr>
              <a:lnSpc>
                <a:spcPct val="150000"/>
              </a:lnSpc>
            </a:pPr>
            <a:r>
              <a:rPr sz="4400" dirty="0" err="1"/>
              <a:t>良性的曬斑、脂漏性角化症、軟纖維瘤、痣細胞母斑、肝斑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日光性角化症、鱗狀細胞癌、基底細胞癌或是黑色素細胞癌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/>
              <a:t>若有形狀顏色不規則，直徑大於0.6公分的黑色斑塊→惡性黑色素細胞癌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5112093" y="11726671"/>
            <a:ext cx="765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圖像來源：</a:t>
            </a:r>
            <a:r>
              <a:rPr lang="en-US" altLang="zh-TW" sz="2400" dirty="0"/>
              <a:t>https://images.app.goo.gl/L5HVZKGq7Tti9pr4A</a:t>
            </a:r>
            <a:endParaRPr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093" y="5959308"/>
            <a:ext cx="8572500" cy="570547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長輩之特定皮膚問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長輩之特定皮膚問題</a:t>
            </a:r>
            <a:endParaRPr sz="6000" b="1" spc="200" dirty="0"/>
          </a:p>
        </p:txBody>
      </p:sp>
      <p:sp>
        <p:nvSpPr>
          <p:cNvPr id="177" name="5. 帶狀疱疹Shingles…"/>
          <p:cNvSpPr txBox="1">
            <a:spLocks noGrp="1"/>
          </p:cNvSpPr>
          <p:nvPr>
            <p:ph type="body" idx="1"/>
          </p:nvPr>
        </p:nvSpPr>
        <p:spPr>
          <a:xfrm>
            <a:off x="3112443" y="5715589"/>
            <a:ext cx="15459456" cy="620396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4800" dirty="0" err="1"/>
              <a:t>帶狀疱疹Shingles</a:t>
            </a:r>
            <a:endParaRPr sz="4800" dirty="0"/>
          </a:p>
          <a:p>
            <a:pPr>
              <a:lnSpc>
                <a:spcPct val="150000"/>
              </a:lnSpc>
            </a:pPr>
            <a:r>
              <a:rPr sz="4800" dirty="0" err="1"/>
              <a:t>和水痘是同一種病毒</a:t>
            </a:r>
            <a:endParaRPr sz="4800" dirty="0"/>
          </a:p>
          <a:p>
            <a:pPr>
              <a:lnSpc>
                <a:spcPct val="150000"/>
              </a:lnSpc>
            </a:pPr>
            <a:r>
              <a:rPr sz="4800" dirty="0" err="1"/>
              <a:t>潛伏在神經結</a:t>
            </a:r>
            <a:endParaRPr sz="4800" dirty="0"/>
          </a:p>
          <a:p>
            <a:pPr>
              <a:lnSpc>
                <a:spcPct val="150000"/>
              </a:lnSpc>
            </a:pPr>
            <a:r>
              <a:rPr sz="4800" dirty="0" err="1"/>
              <a:t>刺痛、灼熱</a:t>
            </a:r>
            <a:endParaRPr sz="4800" dirty="0"/>
          </a:p>
        </p:txBody>
      </p:sp>
      <p:pic>
        <p:nvPicPr>
          <p:cNvPr id="178" name="Background patternDescription automatically generated" descr="Background pattern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9041" y="5276089"/>
            <a:ext cx="10667184" cy="708296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文字方塊 1"/>
          <p:cNvSpPr txBox="1"/>
          <p:nvPr/>
        </p:nvSpPr>
        <p:spPr>
          <a:xfrm>
            <a:off x="10499040" y="12336890"/>
            <a:ext cx="879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圖像來源：</a:t>
            </a:r>
            <a:r>
              <a:rPr lang="en-US" altLang="zh-TW" sz="2400" dirty="0"/>
              <a:t>https://images.app.goo.gl/RjMc4CAUy9oCQ5DA6</a:t>
            </a:r>
            <a:endParaRPr lang="zh-TW" altLang="en-US" sz="24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長輩之特定皮膚問題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長輩之特定皮膚問題</a:t>
            </a:r>
            <a:endParaRPr sz="6000" b="1" spc="200" dirty="0"/>
          </a:p>
        </p:txBody>
      </p:sp>
      <p:sp>
        <p:nvSpPr>
          <p:cNvPr id="181" name="6.老年性雀斑Senile Freckles…"/>
          <p:cNvSpPr txBox="1">
            <a:spLocks noGrp="1"/>
          </p:cNvSpPr>
          <p:nvPr>
            <p:ph type="body" idx="1"/>
          </p:nvPr>
        </p:nvSpPr>
        <p:spPr>
          <a:xfrm>
            <a:off x="2488311" y="5402705"/>
            <a:ext cx="10477500" cy="717778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4400" dirty="0" err="1"/>
              <a:t>老年性雀斑Senile</a:t>
            </a:r>
            <a:r>
              <a:rPr sz="4400" dirty="0"/>
              <a:t> Freckles</a:t>
            </a:r>
          </a:p>
          <a:p>
            <a:pPr>
              <a:lnSpc>
                <a:spcPct val="150000"/>
              </a:lnSpc>
            </a:pPr>
            <a:r>
              <a:rPr sz="4400" dirty="0" err="1"/>
              <a:t>陽光對皮膚造成的傷害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若變大或變粗或形成硬皮→諮詢醫生檢查是否患有癌症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去除方法：冷凍、電外科手術、使用某些化學物質</a:t>
            </a:r>
            <a:endParaRPr sz="4400" dirty="0"/>
          </a:p>
        </p:txBody>
      </p:sp>
      <p:pic>
        <p:nvPicPr>
          <p:cNvPr id="182" name="Close-up of a person's faceDescription automatically generated" descr="Close-up of a person's faceDescription automatically gener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5600" y="6014425"/>
            <a:ext cx="9560738" cy="577219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流程圖: 接點 1"/>
          <p:cNvSpPr/>
          <p:nvPr/>
        </p:nvSpPr>
        <p:spPr>
          <a:xfrm>
            <a:off x="14325600" y="8338457"/>
            <a:ext cx="849086" cy="653143"/>
          </a:xfrm>
          <a:prstGeom prst="flowChartConnector">
            <a:avLst/>
          </a:prstGeom>
          <a:noFill/>
          <a:ln w="762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647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all" spc="48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Baskerville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4325600" y="11786616"/>
            <a:ext cx="7570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圖像來源：</a:t>
            </a:r>
            <a:r>
              <a:rPr lang="en-US" altLang="zh-TW" sz="2400" dirty="0"/>
              <a:t>https://images.app.goo.gl/Yr83zfSbSzVamkEq8</a:t>
            </a:r>
            <a:endParaRPr lang="zh-TW" altLang="en-US" sz="2400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銀髮長輩之特定皮膚保養說明"/>
          <p:cNvSpPr txBox="1">
            <a:spLocks noGrp="1"/>
          </p:cNvSpPr>
          <p:nvPr>
            <p:ph type="title"/>
          </p:nvPr>
        </p:nvSpPr>
        <p:spPr>
          <a:xfrm>
            <a:off x="4462272" y="1146522"/>
            <a:ext cx="15459456" cy="2377440"/>
          </a:xfrm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銀髮長輩之特定皮膚保養說明</a:t>
            </a:r>
            <a:endParaRPr sz="6000" b="1" spc="200" dirty="0"/>
          </a:p>
        </p:txBody>
      </p:sp>
      <p:sp>
        <p:nvSpPr>
          <p:cNvPr id="185" name="1.皮膚清潔…"/>
          <p:cNvSpPr txBox="1">
            <a:spLocks noGrp="1"/>
          </p:cNvSpPr>
          <p:nvPr>
            <p:ph type="body" idx="1"/>
          </p:nvPr>
        </p:nvSpPr>
        <p:spPr>
          <a:xfrm>
            <a:off x="976975" y="4372863"/>
            <a:ext cx="5447124" cy="86161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1.</a:t>
            </a:r>
            <a:r>
              <a:rPr sz="4400" dirty="0"/>
              <a:t>皮膚清潔</a:t>
            </a:r>
          </a:p>
          <a:p>
            <a:pPr>
              <a:lnSpc>
                <a:spcPct val="150000"/>
              </a:lnSpc>
            </a:pPr>
            <a:r>
              <a:rPr sz="4400" dirty="0" err="1"/>
              <a:t>過度→乾燥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出汗少→降低次數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 err="1"/>
              <a:t>選擇低鹼肥皂</a:t>
            </a:r>
            <a:endParaRPr sz="4400" dirty="0"/>
          </a:p>
        </p:txBody>
      </p:sp>
      <p:pic>
        <p:nvPicPr>
          <p:cNvPr id="186" name="image1.jpg" descr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6743" y="7082794"/>
            <a:ext cx="8766229" cy="5839299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2.合適的護膚品…"/>
          <p:cNvSpPr txBox="1"/>
          <p:nvPr/>
        </p:nvSpPr>
        <p:spPr>
          <a:xfrm>
            <a:off x="6693044" y="4372863"/>
            <a:ext cx="5447124" cy="861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lang="en-US" sz="4400" dirty="0"/>
              <a:t>2.</a:t>
            </a:r>
            <a:r>
              <a:rPr sz="4400" dirty="0"/>
              <a:t>合適的護膚品</a:t>
            </a:r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/>
              <a:t>✔️</a:t>
            </a:r>
            <a:r>
              <a:rPr sz="4400" dirty="0" err="1"/>
              <a:t>油脂性</a:t>
            </a:r>
            <a:endParaRPr sz="4400" dirty="0"/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/>
              <a:t>✘</a:t>
            </a:r>
            <a:r>
              <a:rPr sz="4400" dirty="0" err="1"/>
              <a:t>刺激性</a:t>
            </a:r>
            <a:endParaRPr sz="4400" dirty="0"/>
          </a:p>
        </p:txBody>
      </p:sp>
      <p:sp>
        <p:nvSpPr>
          <p:cNvPr id="188" name="3.按摩…"/>
          <p:cNvSpPr txBox="1"/>
          <p:nvPr/>
        </p:nvSpPr>
        <p:spPr>
          <a:xfrm>
            <a:off x="12409113" y="4366704"/>
            <a:ext cx="5447125" cy="861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lang="en-US" sz="4400" dirty="0"/>
              <a:t>3.</a:t>
            </a:r>
            <a:r>
              <a:rPr sz="4400" dirty="0"/>
              <a:t>按摩</a:t>
            </a:r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中心→兩側</a:t>
            </a:r>
            <a:endParaRPr sz="4400" dirty="0"/>
          </a:p>
        </p:txBody>
      </p:sp>
      <p:sp>
        <p:nvSpPr>
          <p:cNvPr id="189" name="4.處理問題…"/>
          <p:cNvSpPr txBox="1"/>
          <p:nvPr/>
        </p:nvSpPr>
        <p:spPr>
          <a:xfrm>
            <a:off x="18125182" y="4366703"/>
            <a:ext cx="5447124" cy="861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/>
              <a:t>4.處理問題</a:t>
            </a:r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儘快尋找醫生求助</a:t>
            </a:r>
            <a:endParaRPr sz="4400" dirty="0"/>
          </a:p>
        </p:txBody>
      </p:sp>
      <p:sp>
        <p:nvSpPr>
          <p:cNvPr id="3" name="矩形 2"/>
          <p:cNvSpPr/>
          <p:nvPr/>
        </p:nvSpPr>
        <p:spPr>
          <a:xfrm>
            <a:off x="14216743" y="12982890"/>
            <a:ext cx="8480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/>
              <a:t>圖像來源：</a:t>
            </a:r>
            <a:r>
              <a:rPr lang="en-US" altLang="zh-TW" sz="2400" dirty="0"/>
              <a:t>https://kknews.cc/zh-tw/health/qvxapgr.html</a:t>
            </a:r>
            <a:endParaRPr lang="zh-TW" altLang="en-US" sz="2400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銀髮長輩之特定皮膚保養說明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602361">
              <a:defRPr sz="5394" spc="107"/>
            </a:lvl1pPr>
          </a:lstStyle>
          <a:p>
            <a:pPr defTabSz="914400"/>
            <a:r>
              <a:rPr sz="6000" b="1" spc="200" dirty="0" err="1"/>
              <a:t>銀髮長輩之特定皮膚保養說明</a:t>
            </a:r>
            <a:endParaRPr sz="6000" b="1" spc="200" dirty="0"/>
          </a:p>
        </p:txBody>
      </p:sp>
      <p:sp>
        <p:nvSpPr>
          <p:cNvPr id="192" name="5.化妝不宜過度…"/>
          <p:cNvSpPr txBox="1">
            <a:spLocks noGrp="1"/>
          </p:cNvSpPr>
          <p:nvPr>
            <p:ph type="body" idx="1"/>
          </p:nvPr>
        </p:nvSpPr>
        <p:spPr>
          <a:xfrm>
            <a:off x="4078042" y="5476874"/>
            <a:ext cx="5980435" cy="679132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sz="4400" dirty="0"/>
              <a:t>5.化妝不宜過度</a:t>
            </a:r>
          </a:p>
          <a:p>
            <a:pPr>
              <a:lnSpc>
                <a:spcPct val="150000"/>
              </a:lnSpc>
            </a:pPr>
            <a:r>
              <a:rPr sz="4400" dirty="0" err="1"/>
              <a:t>濃妝→皮膚無法呼吸→快速老化</a:t>
            </a:r>
            <a:endParaRPr sz="4400" dirty="0"/>
          </a:p>
          <a:p>
            <a:pPr>
              <a:lnSpc>
                <a:spcPct val="150000"/>
              </a:lnSpc>
            </a:pPr>
            <a:r>
              <a:rPr sz="4400" dirty="0"/>
              <a:t>✔️</a:t>
            </a:r>
            <a:r>
              <a:rPr sz="4400" dirty="0" err="1"/>
              <a:t>淡妝</a:t>
            </a:r>
            <a:endParaRPr sz="4400" dirty="0"/>
          </a:p>
        </p:txBody>
      </p:sp>
      <p:sp>
        <p:nvSpPr>
          <p:cNvPr id="193" name="總結…"/>
          <p:cNvSpPr txBox="1"/>
          <p:nvPr/>
        </p:nvSpPr>
        <p:spPr>
          <a:xfrm>
            <a:off x="12670893" y="5029199"/>
            <a:ext cx="5980436" cy="7686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總結</a:t>
            </a:r>
            <a:endParaRPr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皮膚保養</a:t>
            </a:r>
            <a:endParaRPr sz="4400" dirty="0"/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多喝水</a:t>
            </a:r>
            <a:endParaRPr sz="4400" dirty="0"/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適合化妝品</a:t>
            </a:r>
            <a:endParaRPr sz="4400" dirty="0"/>
          </a:p>
          <a:p>
            <a:pPr marL="508000" indent="-508000" algn="l">
              <a:lnSpc>
                <a:spcPct val="150000"/>
              </a:lnSpc>
              <a:spcBef>
                <a:spcPts val="4800"/>
              </a:spcBef>
              <a:buClr>
                <a:srgbClr val="9A958E"/>
              </a:buClr>
              <a:buSzPct val="75000"/>
              <a:buChar char="•"/>
              <a:defRPr sz="4200" spc="84"/>
            </a:pPr>
            <a:r>
              <a:rPr sz="4400" dirty="0" err="1"/>
              <a:t>維生素A.C.E</a:t>
            </a:r>
            <a:endParaRPr sz="4400" dirty="0"/>
          </a:p>
        </p:txBody>
      </p:sp>
    </p:spTree>
  </p:cSld>
  <p:clrMapOvr>
    <a:masterClrMapping/>
  </p:clrMapOvr>
  <p:transition spd="med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8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New_Templat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all" spc="48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5">
              <a:alpha val="75000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647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5B5854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{695494FC-F01D-B146-9430-C4B8C22BA969}tf10001120</Template>
  <TotalTime>299</TotalTime>
  <Words>1055</Words>
  <Application>Microsoft Office PowerPoint</Application>
  <PresentationFormat>自訂</PresentationFormat>
  <Paragraphs>155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9" baseType="lpstr">
      <vt:lpstr>Avenir Medium</vt:lpstr>
      <vt:lpstr>Baskerville</vt:lpstr>
      <vt:lpstr>Helvetica Neue</vt:lpstr>
      <vt:lpstr>微軟正黑體</vt:lpstr>
      <vt:lpstr>新細明體</vt:lpstr>
      <vt:lpstr>新細明體</vt:lpstr>
      <vt:lpstr>標楷體</vt:lpstr>
      <vt:lpstr>Arial</vt:lpstr>
      <vt:lpstr>Calibri</vt:lpstr>
      <vt:lpstr>Gill Sans MT</vt:lpstr>
      <vt:lpstr>Poor Richard</vt:lpstr>
      <vt:lpstr>Times New Roman</vt:lpstr>
      <vt:lpstr>包裹</vt:lpstr>
      <vt:lpstr>PowerPoint 簡報</vt:lpstr>
      <vt:lpstr>長輩之特定皮膚問題</vt:lpstr>
      <vt:lpstr>長輩之特定皮膚問題</vt:lpstr>
      <vt:lpstr>長輩之特定皮膚問題</vt:lpstr>
      <vt:lpstr>長輩之特定皮膚問題</vt:lpstr>
      <vt:lpstr>長輩之特定皮膚問題</vt:lpstr>
      <vt:lpstr>長輩之特定皮膚問題</vt:lpstr>
      <vt:lpstr>銀髮長輩之特定皮膚保養說明</vt:lpstr>
      <vt:lpstr>銀髮長輩之特定皮膚保養說明</vt:lpstr>
      <vt:lpstr>一般皮膚問題</vt:lpstr>
      <vt:lpstr>洗澡工具</vt:lpstr>
      <vt:lpstr>PowerPoint 簡報</vt:lpstr>
      <vt:lpstr>PowerPoint 簡報</vt:lpstr>
      <vt:lpstr>PowerPoint 簡報</vt:lpstr>
      <vt:lpstr>PowerPoint 簡報</vt:lpstr>
      <vt:lpstr>工作分配表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王心平</dc:creator>
  <cp:lastModifiedBy>劉鎮輝</cp:lastModifiedBy>
  <cp:revision>44</cp:revision>
  <dcterms:modified xsi:type="dcterms:W3CDTF">2021-06-13T05:08:46Z</dcterms:modified>
</cp:coreProperties>
</file>