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" initials="a" lastIdx="1" clrIdx="0">
    <p:extLst>
      <p:ext uri="{19B8F6BF-5375-455C-9EA6-DF929625EA0E}">
        <p15:presenceInfo xmlns:p15="http://schemas.microsoft.com/office/powerpoint/2012/main" userId="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古蹟人生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桌遊設計文化組第三組  製</a:t>
            </a:r>
          </a:p>
        </p:txBody>
      </p:sp>
    </p:spTree>
    <p:extLst>
      <p:ext uri="{BB962C8B-B14F-4D97-AF65-F5344CB8AC3E}">
        <p14:creationId xmlns:p14="http://schemas.microsoft.com/office/powerpoint/2010/main" val="1776309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9614" y="424399"/>
            <a:ext cx="113912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200" b="1" dirty="0">
                <a:solidFill>
                  <a:srgbClr val="101010"/>
                </a:solidFill>
                <a:latin typeface="新細明體" panose="02020500000000000000" pitchFamily="18" charset="-120"/>
                <a:ea typeface="MS Gothic" panose="020B0609070205080204" pitchFamily="49" charset="-128"/>
                <a:cs typeface="MS Gothic" panose="020B0609070205080204" pitchFamily="49" charset="-128"/>
              </a:rPr>
              <a:t>❹</a:t>
            </a:r>
            <a:r>
              <a:rPr lang="zh-TW" altLang="zh-TW" sz="3200" b="1" dirty="0">
                <a:solidFill>
                  <a:srgbClr val="101010"/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Segoe UI" panose="020B0502040204020203" pitchFamily="34" charset="0"/>
              </a:rPr>
              <a:t>玩法說明</a:t>
            </a:r>
            <a:endParaRPr lang="zh-TW" altLang="zh-TW" sz="3200" b="1" dirty="0">
              <a:latin typeface="新細明體" panose="02020500000000000000" pitchFamily="18" charset="-120"/>
              <a:cs typeface="新細明體" panose="02020500000000000000" pitchFamily="18" charset="-120"/>
            </a:endParaRPr>
          </a:p>
          <a:p>
            <a:pPr>
              <a:spcAft>
                <a:spcPts val="0"/>
              </a:spcAft>
            </a:pPr>
            <a:r>
              <a:rPr lang="zh-TW" altLang="zh-TW" sz="3200" kern="100" dirty="0">
                <a:latin typeface="Calibri" panose="020F0502020204030204" pitchFamily="34" charset="0"/>
                <a:ea typeface="MS Gothic" panose="020B0609070205080204" pitchFamily="49" charset="-128"/>
                <a:cs typeface="MS Gothic" panose="020B0609070205080204" pitchFamily="49" charset="-128"/>
              </a:rPr>
              <a:t>Ⓐ</a:t>
            </a:r>
            <a:r>
              <a:rPr lang="zh-TW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選擇一位起始玩家，順時針發牌每人</a:t>
            </a:r>
            <a:r>
              <a:rPr lang="en-US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3 </a:t>
            </a:r>
            <a:r>
              <a:rPr lang="zh-TW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張工具牌與</a:t>
            </a:r>
            <a:r>
              <a:rPr lang="en-US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2 </a:t>
            </a:r>
            <a:r>
              <a:rPr lang="zh-TW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張攻防牌。</a:t>
            </a:r>
            <a:endParaRPr lang="zh-TW" altLang="zh-TW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3200" kern="100" dirty="0">
                <a:latin typeface="Calibri" panose="020F0502020204030204" pitchFamily="34" charset="0"/>
                <a:ea typeface="MS Gothic" panose="020B0609070205080204" pitchFamily="49" charset="-128"/>
                <a:cs typeface="MS Gothic" panose="020B0609070205080204" pitchFamily="49" charset="-128"/>
              </a:rPr>
              <a:t>Ⓑ</a:t>
            </a:r>
            <a:r>
              <a:rPr lang="zh-TW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場上翻開</a:t>
            </a:r>
            <a:r>
              <a:rPr lang="en-US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3 </a:t>
            </a:r>
            <a:r>
              <a:rPr lang="zh-TW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張修補牌。</a:t>
            </a:r>
            <a:endParaRPr lang="zh-TW" altLang="zh-TW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3200" kern="100" dirty="0">
                <a:latin typeface="Calibri" panose="020F0502020204030204" pitchFamily="34" charset="0"/>
                <a:ea typeface="MS Gothic" panose="020B0609070205080204" pitchFamily="49" charset="-128"/>
                <a:cs typeface="MS Gothic" panose="020B0609070205080204" pitchFamily="49" charset="-128"/>
              </a:rPr>
              <a:t>Ⓒ</a:t>
            </a:r>
            <a:r>
              <a:rPr lang="zh-TW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每輪到自己的回合可再抽</a:t>
            </a:r>
            <a:r>
              <a:rPr lang="en-US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3 </a:t>
            </a:r>
            <a:r>
              <a:rPr lang="zh-TW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張工具牌到手上。</a:t>
            </a:r>
            <a:endParaRPr lang="zh-TW" altLang="zh-TW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3200" kern="100" dirty="0">
                <a:latin typeface="Calibri" panose="020F0502020204030204" pitchFamily="34" charset="0"/>
                <a:ea typeface="MS Gothic" panose="020B0609070205080204" pitchFamily="49" charset="-128"/>
                <a:cs typeface="MS Gothic" panose="020B0609070205080204" pitchFamily="49" charset="-128"/>
              </a:rPr>
              <a:t>Ⓓ</a:t>
            </a:r>
            <a:r>
              <a:rPr lang="zh-TW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依照修補牌上所需的工具出牌，並賺取該修補牌上標註的修補值。</a:t>
            </a:r>
            <a:endParaRPr lang="zh-TW" altLang="zh-TW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3200" kern="100" dirty="0">
                <a:latin typeface="Calibri" panose="020F0502020204030204" pitchFamily="34" charset="0"/>
                <a:ea typeface="MS Gothic" panose="020B0609070205080204" pitchFamily="49" charset="-128"/>
                <a:cs typeface="MS Gothic" panose="020B0609070205080204" pitchFamily="49" charset="-128"/>
              </a:rPr>
              <a:t>Ⓔ</a:t>
            </a:r>
            <a:r>
              <a:rPr lang="zh-TW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補回修補牌，讓場上一直保持</a:t>
            </a:r>
            <a:r>
              <a:rPr lang="en-US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3 </a:t>
            </a:r>
            <a:r>
              <a:rPr lang="zh-TW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張修補牌。</a:t>
            </a:r>
            <a:endParaRPr lang="zh-TW" altLang="zh-TW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3200" kern="100" dirty="0">
                <a:latin typeface="Calibri" panose="020F0502020204030204" pitchFamily="34" charset="0"/>
                <a:ea typeface="MS Gothic" panose="020B0609070205080204" pitchFamily="49" charset="-128"/>
                <a:cs typeface="MS Gothic" panose="020B0609070205080204" pitchFamily="49" charset="-128"/>
              </a:rPr>
              <a:t>Ⓕ</a:t>
            </a:r>
            <a:r>
              <a:rPr lang="zh-TW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在自己的回合時，不限修補和攻擊次數（也可花</a:t>
            </a:r>
            <a:r>
              <a:rPr lang="en-US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2 </a:t>
            </a:r>
            <a:r>
              <a:rPr lang="zh-TW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個修補值向銀行買</a:t>
            </a:r>
            <a:r>
              <a:rPr lang="en-US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1 </a:t>
            </a:r>
            <a:r>
              <a:rPr lang="zh-TW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張攻防牌）。</a:t>
            </a:r>
            <a:endParaRPr lang="zh-TW" altLang="zh-TW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sz="3200" kern="100" dirty="0">
                <a:latin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en-US" altLang="zh-TW" sz="3200" kern="100" dirty="0">
                <a:latin typeface="Segoe UI Emoji" panose="020B0502040204020203" pitchFamily="34" charset="0"/>
                <a:ea typeface="標楷體" panose="03000509000000000000" pitchFamily="65" charset="-120"/>
                <a:cs typeface="Segoe UI Emoji" panose="020B0502040204020203" pitchFamily="34" charset="0"/>
              </a:rPr>
              <a:t>▶</a:t>
            </a:r>
            <a:r>
              <a:rPr lang="zh-TW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當無法修補也不使用或購買攻防牌時，宣告結束換下一位玩家 → 接 </a:t>
            </a:r>
            <a:r>
              <a:rPr lang="zh-TW" altLang="zh-TW" sz="3200" kern="100" dirty="0">
                <a:latin typeface="Calibri" panose="020F0502020204030204" pitchFamily="34" charset="0"/>
                <a:ea typeface="MS Gothic" panose="020B0609070205080204" pitchFamily="49" charset="-128"/>
                <a:cs typeface="MS Gothic" panose="020B0609070205080204" pitchFamily="49" charset="-128"/>
              </a:rPr>
              <a:t>Ⓒ</a:t>
            </a:r>
            <a:r>
              <a:rPr lang="zh-TW" altLang="zh-TW" sz="32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繼續</a:t>
            </a:r>
            <a:endParaRPr lang="zh-TW" altLang="zh-TW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90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449783" y="2851266"/>
            <a:ext cx="7215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i="1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開始遊玩吧！！！</a:t>
            </a:r>
          </a:p>
        </p:txBody>
      </p:sp>
    </p:spTree>
    <p:extLst>
      <p:ext uri="{BB962C8B-B14F-4D97-AF65-F5344CB8AC3E}">
        <p14:creationId xmlns:p14="http://schemas.microsoft.com/office/powerpoint/2010/main" val="2970848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689958" y="507074"/>
            <a:ext cx="88863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b="1" dirty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大肚區文化相關議題：</a:t>
            </a:r>
            <a:r>
              <a:rPr lang="zh-TW" altLang="en-US" sz="2400" dirty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文化組古蹟類</a:t>
            </a:r>
            <a:endParaRPr lang="en-US" altLang="zh-TW" sz="2400" dirty="0"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>
              <a:lnSpc>
                <a:spcPct val="150000"/>
              </a:lnSpc>
            </a:pPr>
            <a:endParaRPr lang="en-US" altLang="zh-TW" sz="2400" dirty="0"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議題內容及省思：</a:t>
            </a:r>
            <a:r>
              <a:rPr lang="zh-TW" altLang="en-US" sz="2400" dirty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藉由桌遊的遊玩方式告訴玩家大肚區現存的古蹟因年代久遠，不單是外牆乃至建築本體，都因長久的自然侵蝕慢慢損壞，需要進行修復才得以繼續長久保存，但古蹟的修復工程非常繁複，且時常會遇到許多阻礙，不管是天災還是人害，亦或是反對人士的阻攔蓄意破壞等等。</a:t>
            </a:r>
            <a:endParaRPr lang="en-US" altLang="zh-TW" sz="2400" dirty="0"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735" y="3886850"/>
            <a:ext cx="3601353" cy="2356354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5557421" y="5904650"/>
            <a:ext cx="25622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/>
              <a:t>國家三級古蹟</a:t>
            </a:r>
            <a:r>
              <a:rPr lang="en-US" altLang="zh-TW" sz="1600" b="1" dirty="0"/>
              <a:t>-</a:t>
            </a:r>
            <a:r>
              <a:rPr lang="zh-TW" altLang="en-US" sz="1600" b="1" dirty="0"/>
              <a:t>磺溪書院</a:t>
            </a:r>
            <a:r>
              <a:rPr lang="en-US" altLang="zh-TW" sz="1600" b="1" dirty="0">
                <a:sym typeface="Wingdings" panose="05000000000000000000" pitchFamily="2" charset="2"/>
              </a:rPr>
              <a:t></a:t>
            </a:r>
            <a:endParaRPr lang="zh-TW" altLang="en-US" sz="1600" b="1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B29E671-D354-4817-AA67-C83F1F0E3C1D}"/>
              </a:ext>
            </a:extLst>
          </p:cNvPr>
          <p:cNvSpPr txBox="1"/>
          <p:nvPr/>
        </p:nvSpPr>
        <p:spPr>
          <a:xfrm>
            <a:off x="8039735" y="6250898"/>
            <a:ext cx="398437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00" dirty="0"/>
              <a:t>照片來源：</a:t>
            </a:r>
            <a:r>
              <a:rPr lang="en-US" altLang="zh-TW" sz="700" dirty="0"/>
              <a:t>https://travel.taichung.gov.tw/en-us/Attractions/Intro/861/Huangxi-Bookstore</a:t>
            </a:r>
            <a:endParaRPr lang="zh-TW" altLang="en-US" sz="700" dirty="0"/>
          </a:p>
        </p:txBody>
      </p:sp>
    </p:spTree>
    <p:extLst>
      <p:ext uri="{BB962C8B-B14F-4D97-AF65-F5344CB8AC3E}">
        <p14:creationId xmlns:p14="http://schemas.microsoft.com/office/powerpoint/2010/main" val="235615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606829" y="2327562"/>
            <a:ext cx="109561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6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古蹟人生遊戲規則</a:t>
            </a:r>
            <a:endParaRPr lang="en-US" altLang="zh-TW" sz="6600" dirty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algn="ctr"/>
            <a:r>
              <a:rPr lang="zh-TW" altLang="en-US" sz="66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介紹及說明</a:t>
            </a:r>
          </a:p>
        </p:txBody>
      </p:sp>
    </p:spTree>
    <p:extLst>
      <p:ext uri="{BB962C8B-B14F-4D97-AF65-F5344CB8AC3E}">
        <p14:creationId xmlns:p14="http://schemas.microsoft.com/office/powerpoint/2010/main" val="224338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0451" y="480294"/>
            <a:ext cx="1117230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600" b="1" dirty="0">
                <a:solidFill>
                  <a:srgbClr val="101010"/>
                </a:solidFill>
                <a:latin typeface="新細明體" panose="02020500000000000000" pitchFamily="18" charset="-120"/>
                <a:ea typeface="MS Gothic" panose="020B0609070205080204" pitchFamily="49" charset="-128"/>
                <a:cs typeface="MS Gothic" panose="020B0609070205080204" pitchFamily="49" charset="-128"/>
              </a:rPr>
              <a:t>❶</a:t>
            </a:r>
            <a:r>
              <a:rPr lang="zh-TW" altLang="zh-TW" sz="2600" b="1" dirty="0">
                <a:latin typeface="新細明體" panose="02020500000000000000" pitchFamily="18" charset="-120"/>
                <a:ea typeface="標楷體" panose="03000509000000000000" pitchFamily="65" charset="-120"/>
                <a:cs typeface="新細明體" panose="02020500000000000000" pitchFamily="18" charset="-120"/>
              </a:rPr>
              <a:t>遊戲概要</a:t>
            </a:r>
            <a:r>
              <a:rPr lang="en-US" altLang="zh-TW" sz="2600" b="1" dirty="0">
                <a:solidFill>
                  <a:srgbClr val="101010"/>
                </a:solidFill>
                <a:latin typeface="標楷體" panose="03000509000000000000" pitchFamily="65" charset="-120"/>
                <a:cs typeface="Segoe UI" panose="020B0502040204020203" pitchFamily="34" charset="0"/>
              </a:rPr>
              <a:t> </a:t>
            </a:r>
            <a:endParaRPr lang="zh-TW" altLang="zh-TW" sz="2600" b="1" dirty="0">
              <a:latin typeface="新細明體" panose="02020500000000000000" pitchFamily="18" charset="-120"/>
              <a:cs typeface="新細明體" panose="02020500000000000000" pitchFamily="18" charset="-120"/>
            </a:endParaRPr>
          </a:p>
          <a:p>
            <a:pPr>
              <a:spcAft>
                <a:spcPts val="0"/>
              </a:spcAft>
            </a:pPr>
            <a:r>
              <a:rPr lang="zh-TW" altLang="zh-TW" sz="2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策略 ★★★</a:t>
            </a:r>
            <a:endParaRPr lang="zh-TW" altLang="zh-TW" sz="2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2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運氣 ★★★★</a:t>
            </a:r>
            <a:endParaRPr lang="zh-TW" altLang="zh-TW" sz="2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2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互動 ★★★★★</a:t>
            </a:r>
            <a:endParaRPr lang="zh-TW" altLang="zh-TW" sz="2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2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難度 ★</a:t>
            </a:r>
            <a:endParaRPr lang="zh-TW" altLang="zh-TW" sz="2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sz="2600" kern="100" dirty="0">
                <a:latin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zh-TW" sz="2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2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建議玩家人數</a:t>
            </a:r>
            <a:r>
              <a:rPr lang="en-US" altLang="zh-TW" sz="2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: 2-6 </a:t>
            </a:r>
            <a:r>
              <a:rPr lang="zh-TW" altLang="zh-TW" sz="2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</a:t>
            </a:r>
            <a:endParaRPr lang="zh-TW" altLang="zh-TW" sz="2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2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遊戲時間</a:t>
            </a:r>
            <a:r>
              <a:rPr lang="en-US" altLang="zh-TW" sz="2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: 15-20 </a:t>
            </a:r>
            <a:r>
              <a:rPr lang="zh-TW" altLang="zh-TW" sz="2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分鐘</a:t>
            </a:r>
            <a:endParaRPr lang="zh-TW" altLang="zh-TW" sz="2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2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學習時間</a:t>
            </a:r>
            <a:r>
              <a:rPr lang="en-US" altLang="zh-TW" sz="2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: 3 </a:t>
            </a:r>
            <a:r>
              <a:rPr lang="zh-TW" altLang="zh-TW" sz="2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分鐘</a:t>
            </a:r>
            <a:endParaRPr lang="zh-TW" altLang="zh-TW" sz="2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2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適合年齡</a:t>
            </a:r>
            <a:r>
              <a:rPr lang="en-US" altLang="zh-TW" sz="2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: 8 </a:t>
            </a:r>
            <a:r>
              <a:rPr lang="zh-TW" altLang="zh-TW" sz="2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歲以上</a:t>
            </a:r>
            <a:endParaRPr lang="zh-TW" altLang="zh-TW" sz="2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sz="2600" kern="100" dirty="0">
                <a:latin typeface="標楷體" panose="03000509000000000000" pitchFamily="65" charset="-120"/>
                <a:cs typeface="Times New Roman" panose="02020603050405020304" pitchFamily="18" charset="0"/>
              </a:rPr>
              <a:t>------------------------------------------------------------------</a:t>
            </a:r>
            <a:r>
              <a:rPr lang="zh-TW" altLang="zh-TW" sz="2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在遊戲中每個玩家扮演為古蹟修補員，首位修補值達到</a:t>
            </a:r>
            <a:r>
              <a:rPr lang="en-US" altLang="zh-TW" sz="2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8 </a:t>
            </a:r>
            <a:r>
              <a:rPr lang="zh-TW" altLang="zh-TW" sz="26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枚者贏得勝利。修補之餘善用攻防牌緊盯對手，耍詐不手軟、攻擊不心軟、講幹話不嘴軟。</a:t>
            </a:r>
            <a:endParaRPr lang="zh-TW" altLang="zh-TW" sz="2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sz="2600" kern="100" dirty="0">
                <a:latin typeface="標楷體" panose="03000509000000000000" pitchFamily="65" charset="-120"/>
                <a:cs typeface="Times New Roman" panose="02020603050405020304" pitchFamily="18" charset="0"/>
              </a:rPr>
              <a:t>------------------------------------------------------------------</a:t>
            </a:r>
            <a:endParaRPr lang="zh-TW" altLang="zh-TW" sz="2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99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86690" y="673505"/>
            <a:ext cx="95125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4400" b="1" dirty="0">
                <a:solidFill>
                  <a:srgbClr val="101010"/>
                </a:solidFill>
                <a:latin typeface="新細明體" panose="02020500000000000000" pitchFamily="18" charset="-120"/>
                <a:ea typeface="MS Gothic" panose="020B0609070205080204" pitchFamily="49" charset="-128"/>
                <a:cs typeface="MS Gothic" panose="020B0609070205080204" pitchFamily="49" charset="-128"/>
              </a:rPr>
              <a:t>❷</a:t>
            </a:r>
            <a:r>
              <a:rPr lang="zh-TW" altLang="zh-TW" sz="4400" b="1" dirty="0">
                <a:latin typeface="新細明體" panose="02020500000000000000" pitchFamily="18" charset="-120"/>
                <a:ea typeface="標楷體" panose="03000509000000000000" pitchFamily="65" charset="-120"/>
                <a:cs typeface="新細明體" panose="02020500000000000000" pitchFamily="18" charset="-120"/>
              </a:rPr>
              <a:t>遊戲配件</a:t>
            </a:r>
            <a:endParaRPr lang="zh-TW" altLang="zh-TW" sz="4400" b="1" dirty="0">
              <a:latin typeface="新細明體" panose="02020500000000000000" pitchFamily="18" charset="-120"/>
              <a:cs typeface="新細明體" panose="02020500000000000000" pitchFamily="18" charset="-120"/>
            </a:endParaRPr>
          </a:p>
          <a:p>
            <a:pPr>
              <a:spcAft>
                <a:spcPts val="0"/>
              </a:spcAft>
            </a:pPr>
            <a:r>
              <a:rPr lang="zh-TW" altLang="zh-TW" sz="4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遊戲手冊</a:t>
            </a:r>
            <a:r>
              <a:rPr lang="en-US" altLang="zh-TW" sz="4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x 1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4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修補值</a:t>
            </a:r>
            <a:r>
              <a:rPr lang="en-US" altLang="zh-TW" sz="4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x 40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4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工具卡</a:t>
            </a:r>
            <a:r>
              <a:rPr lang="en-US" altLang="zh-TW" sz="4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x 65</a:t>
            </a:r>
            <a:r>
              <a:rPr lang="zh-TW" altLang="en-US" sz="4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4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見下頁圖例</a:t>
            </a:r>
            <a:r>
              <a:rPr lang="en-US" altLang="zh-TW" sz="4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4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攻防卡</a:t>
            </a:r>
            <a:r>
              <a:rPr lang="en-US" altLang="zh-TW" sz="4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x 28</a:t>
            </a:r>
            <a:r>
              <a:rPr lang="zh-TW" altLang="en-US" sz="4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4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見下頁圖例</a:t>
            </a:r>
            <a:r>
              <a:rPr lang="en-US" altLang="zh-TW" sz="4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4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修補卡</a:t>
            </a:r>
            <a:r>
              <a:rPr lang="en-US" altLang="zh-TW" sz="4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x 26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827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29" y="216131"/>
            <a:ext cx="11770427" cy="6434051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155469" y="5880741"/>
            <a:ext cx="28595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工具卡</a:t>
            </a:r>
          </a:p>
        </p:txBody>
      </p:sp>
    </p:spTree>
    <p:extLst>
      <p:ext uri="{BB962C8B-B14F-4D97-AF65-F5344CB8AC3E}">
        <p14:creationId xmlns:p14="http://schemas.microsoft.com/office/powerpoint/2010/main" val="2872771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42" y="166584"/>
            <a:ext cx="11779135" cy="659997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8391000" y="5997118"/>
            <a:ext cx="29143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工具卡</a:t>
            </a:r>
          </a:p>
        </p:txBody>
      </p:sp>
    </p:spTree>
    <p:extLst>
      <p:ext uri="{BB962C8B-B14F-4D97-AF65-F5344CB8AC3E}">
        <p14:creationId xmlns:p14="http://schemas.microsoft.com/office/powerpoint/2010/main" val="64369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32" y="157942"/>
            <a:ext cx="6178929" cy="6542116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862" y="157942"/>
            <a:ext cx="5660716" cy="6542116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6641869" y="5478088"/>
            <a:ext cx="3965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攻    防    卡</a:t>
            </a:r>
          </a:p>
        </p:txBody>
      </p:sp>
    </p:spTree>
    <p:extLst>
      <p:ext uri="{BB962C8B-B14F-4D97-AF65-F5344CB8AC3E}">
        <p14:creationId xmlns:p14="http://schemas.microsoft.com/office/powerpoint/2010/main" val="3325277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5622" y="554447"/>
            <a:ext cx="1039368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4000" b="1" dirty="0">
                <a:solidFill>
                  <a:srgbClr val="101010"/>
                </a:solidFill>
                <a:latin typeface="新細明體" panose="02020500000000000000" pitchFamily="18" charset="-120"/>
                <a:ea typeface="MS Gothic" panose="020B0609070205080204" pitchFamily="49" charset="-128"/>
                <a:cs typeface="MS Gothic" panose="020B0609070205080204" pitchFamily="49" charset="-128"/>
              </a:rPr>
              <a:t>❸</a:t>
            </a:r>
            <a:r>
              <a:rPr lang="zh-TW" altLang="zh-TW" sz="4000" b="1" dirty="0">
                <a:solidFill>
                  <a:srgbClr val="101010"/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Segoe UI" panose="020B0502040204020203" pitchFamily="34" charset="0"/>
              </a:rPr>
              <a:t>遊戲規則說明</a:t>
            </a:r>
            <a:endParaRPr lang="zh-TW" altLang="zh-TW" sz="4000" b="1" dirty="0">
              <a:latin typeface="新細明體" panose="02020500000000000000" pitchFamily="18" charset="-120"/>
              <a:cs typeface="新細明體" panose="02020500000000000000" pitchFamily="18" charset="-12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zh-TW" altLang="zh-TW" sz="4000" kern="100" dirty="0">
                <a:latin typeface="Calibri" panose="020F0502020204030204" pitchFamily="34" charset="0"/>
                <a:ea typeface="標楷體" panose="03000509000000000000" pitchFamily="65" charset="-120"/>
                <a:cs typeface="MS Gothic" panose="020B0609070205080204" pitchFamily="49" charset="-128"/>
              </a:rPr>
              <a:t>修補卡完成後除了拿到修補</a:t>
            </a:r>
            <a:r>
              <a:rPr lang="zh-TW" altLang="zh-TW" sz="4000" kern="100" dirty="0">
                <a:latin typeface="Calibri" panose="020F0502020204030204" pitchFamily="34" charset="0"/>
                <a:ea typeface="標楷體" panose="03000509000000000000" pitchFamily="65" charset="-120"/>
                <a:cs typeface="微軟正黑體" panose="020B0604030504040204" pitchFamily="34" charset="-120"/>
              </a:rPr>
              <a:t>值</a:t>
            </a:r>
            <a:r>
              <a:rPr lang="zh-TW" altLang="zh-TW" sz="4000" kern="100" dirty="0">
                <a:latin typeface="Calibri" panose="020F0502020204030204" pitchFamily="34" charset="0"/>
                <a:ea typeface="標楷體" panose="03000509000000000000" pitchFamily="65" charset="-120"/>
                <a:cs typeface="MS Gothic" panose="020B0609070205080204" pitchFamily="49" charset="-128"/>
              </a:rPr>
              <a:t>外，也可以保留該張修補卡，</a:t>
            </a:r>
            <a:endParaRPr lang="zh-TW" altLang="zh-TW" sz="4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indent="304800">
              <a:spcAft>
                <a:spcPts val="0"/>
              </a:spcAft>
            </a:pPr>
            <a:r>
              <a:rPr lang="zh-TW" altLang="zh-TW" sz="4000" kern="100" dirty="0">
                <a:latin typeface="Calibri" panose="020F0502020204030204" pitchFamily="34" charset="0"/>
                <a:ea typeface="標楷體" panose="03000509000000000000" pitchFamily="65" charset="-120"/>
                <a:cs typeface="MS Gothic" panose="020B0609070205080204" pitchFamily="49" charset="-128"/>
              </a:rPr>
              <a:t>而不是丟到棄牌堆，當所有修補卡完成時，遊戲也宣告結束。</a:t>
            </a:r>
            <a:endParaRPr lang="zh-TW" altLang="zh-TW" sz="4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zh-TW" altLang="zh-TW" sz="4000" kern="100" dirty="0">
                <a:latin typeface="Calibri" panose="020F0502020204030204" pitchFamily="34" charset="0"/>
                <a:ea typeface="標楷體" panose="03000509000000000000" pitchFamily="65" charset="-120"/>
                <a:cs typeface="MS Gothic" panose="020B0609070205080204" pitchFamily="49" charset="-128"/>
              </a:rPr>
              <a:t>當遊戲結束時先比修補卡數量，在比錢的數量！</a:t>
            </a:r>
            <a:endParaRPr lang="zh-TW" altLang="zh-TW" sz="4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zh-TW" altLang="zh-TW" sz="4000" kern="100" dirty="0">
                <a:latin typeface="Calibri" panose="020F0502020204030204" pitchFamily="34" charset="0"/>
                <a:ea typeface="標楷體" panose="03000509000000000000" pitchFamily="65" charset="-120"/>
                <a:cs typeface="MS Gothic" panose="020B0609070205080204" pitchFamily="49" charset="-128"/>
              </a:rPr>
              <a:t>玩家的手牌上限，攻防卡和食材卡總和的上限為</a:t>
            </a:r>
            <a:r>
              <a:rPr lang="en-US" altLang="zh-TW" sz="4000" kern="100" dirty="0">
                <a:latin typeface="Calibri" panose="020F0502020204030204" pitchFamily="34" charset="0"/>
                <a:ea typeface="標楷體" panose="03000509000000000000" pitchFamily="65" charset="-120"/>
                <a:cs typeface="MS Gothic" panose="020B0609070205080204" pitchFamily="49" charset="-128"/>
              </a:rPr>
              <a:t>8</a:t>
            </a:r>
            <a:r>
              <a:rPr lang="zh-TW" altLang="zh-TW" sz="4000" kern="100" dirty="0">
                <a:latin typeface="Calibri" panose="020F0502020204030204" pitchFamily="34" charset="0"/>
                <a:ea typeface="標楷體" panose="03000509000000000000" pitchFamily="65" charset="-120"/>
                <a:cs typeface="MS Gothic" panose="020B0609070205080204" pitchFamily="49" charset="-128"/>
              </a:rPr>
              <a:t>張，回合結束時需棄掉。</a:t>
            </a:r>
            <a:endParaRPr lang="zh-TW" altLang="zh-TW" sz="4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020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肥皂</Template>
  <TotalTime>366</TotalTime>
  <Words>516</Words>
  <Application>Microsoft Office PowerPoint</Application>
  <PresentationFormat>寬螢幕</PresentationFormat>
  <Paragraphs>44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5" baseType="lpstr">
      <vt:lpstr>Adobe 仿宋 Std R</vt:lpstr>
      <vt:lpstr>Adobe 黑体 Std R</vt:lpstr>
      <vt:lpstr>Adobe 楷体 Std R</vt:lpstr>
      <vt:lpstr>MS Gothic</vt:lpstr>
      <vt:lpstr>微軟正黑體</vt:lpstr>
      <vt:lpstr>新細明體</vt:lpstr>
      <vt:lpstr>標楷體</vt:lpstr>
      <vt:lpstr>Calibri</vt:lpstr>
      <vt:lpstr>Garamond</vt:lpstr>
      <vt:lpstr>Segoe UI</vt:lpstr>
      <vt:lpstr>Segoe UI Emoji</vt:lpstr>
      <vt:lpstr>Times New Roman</vt:lpstr>
      <vt:lpstr>Wingdings</vt:lpstr>
      <vt:lpstr>肥皂</vt:lpstr>
      <vt:lpstr>古蹟人生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大肚桌遊</dc:title>
  <dc:creator>a</dc:creator>
  <cp:lastModifiedBy>劉鎮輝</cp:lastModifiedBy>
  <cp:revision>34</cp:revision>
  <dcterms:created xsi:type="dcterms:W3CDTF">2021-04-09T10:47:02Z</dcterms:created>
  <dcterms:modified xsi:type="dcterms:W3CDTF">2021-06-18T04:07:16Z</dcterms:modified>
</cp:coreProperties>
</file>