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4" r:id="rId7"/>
  </p:sldIdLst>
  <p:sldSz cx="5376863" cy="7169150" type="B5ISO"/>
  <p:notesSz cx="6858000" cy="9144000"/>
  <p:defaultTextStyle>
    <a:defPPr>
      <a:defRPr lang="zh-TW"/>
    </a:defPPr>
    <a:lvl1pPr marL="0" algn="l" defTabSz="601980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1pPr>
    <a:lvl2pPr marL="300990" algn="l" defTabSz="601980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2pPr>
    <a:lvl3pPr marL="601980" algn="l" defTabSz="601980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3pPr>
    <a:lvl4pPr marL="902970" algn="l" defTabSz="601980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4pPr>
    <a:lvl5pPr marL="1203960" algn="l" defTabSz="601980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5pPr>
    <a:lvl6pPr marL="1505585" algn="l" defTabSz="601980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6pPr>
    <a:lvl7pPr marL="1806575" algn="l" defTabSz="601980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7pPr>
    <a:lvl8pPr marL="2107565" algn="l" defTabSz="601980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8pPr>
    <a:lvl9pPr marL="2408555" algn="l" defTabSz="601980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6"/>
  </p:normalViewPr>
  <p:slideViewPr>
    <p:cSldViewPr snapToGrid="0" snapToObjects="1">
      <p:cViewPr varScale="1">
        <p:scale>
          <a:sx n="78" d="100"/>
          <a:sy n="78" d="100"/>
        </p:scale>
        <p:origin x="25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6967E-542D-46BB-99C2-28920E914199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71781" y="1143000"/>
            <a:ext cx="231443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37628-B820-42EF-A241-CE9D2C9CD08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1173285"/>
            <a:ext cx="4570334" cy="2495926"/>
          </a:xfrm>
        </p:spPr>
        <p:txBody>
          <a:bodyPr anchor="b"/>
          <a:lstStyle>
            <a:lvl1pPr algn="ctr">
              <a:defRPr sz="353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2108" y="3765464"/>
            <a:ext cx="4032647" cy="1730885"/>
          </a:xfrm>
        </p:spPr>
        <p:txBody>
          <a:bodyPr/>
          <a:lstStyle>
            <a:lvl1pPr marL="0" indent="0" algn="ctr">
              <a:buNone/>
              <a:defRPr sz="1410"/>
            </a:lvl1pPr>
            <a:lvl2pPr marL="268605" indent="0" algn="ctr">
              <a:buNone/>
              <a:defRPr sz="1175"/>
            </a:lvl2pPr>
            <a:lvl3pPr marL="537845" indent="0" algn="ctr">
              <a:buNone/>
              <a:defRPr sz="1060"/>
            </a:lvl3pPr>
            <a:lvl4pPr marL="806450" indent="0" algn="ctr">
              <a:buNone/>
              <a:defRPr sz="940"/>
            </a:lvl4pPr>
            <a:lvl5pPr marL="1075055" indent="0" algn="ctr">
              <a:buNone/>
              <a:defRPr sz="940"/>
            </a:lvl5pPr>
            <a:lvl6pPr marL="1344295" indent="0" algn="ctr">
              <a:buNone/>
              <a:defRPr sz="940"/>
            </a:lvl6pPr>
            <a:lvl7pPr marL="1612900" indent="0" algn="ctr">
              <a:buNone/>
              <a:defRPr sz="940"/>
            </a:lvl7pPr>
            <a:lvl8pPr marL="1882140" indent="0" algn="ctr">
              <a:buNone/>
              <a:defRPr sz="940"/>
            </a:lvl8pPr>
            <a:lvl9pPr marL="2150745" indent="0" algn="ctr">
              <a:buNone/>
              <a:defRPr sz="94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67E-FE6D-414C-BBF2-4075D6633B4C}" type="datetimeFigureOut">
              <a:rPr kumimoji="1" lang="zh-TW" altLang="en-US" smtClean="0"/>
              <a:t>2021/6/20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0FF-C97A-2344-BC4E-EF955E13B43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67E-FE6D-414C-BBF2-4075D6633B4C}" type="datetimeFigureOut">
              <a:rPr kumimoji="1" lang="zh-TW" altLang="en-US" smtClean="0"/>
              <a:t>2021/6/20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0FF-C97A-2344-BC4E-EF955E13B43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381691"/>
            <a:ext cx="1159386" cy="607552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69660" y="381691"/>
            <a:ext cx="3410947" cy="607552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67E-FE6D-414C-BBF2-4075D6633B4C}" type="datetimeFigureOut">
              <a:rPr kumimoji="1" lang="zh-TW" altLang="en-US" smtClean="0"/>
              <a:t>2021/6/20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0FF-C97A-2344-BC4E-EF955E13B43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67E-FE6D-414C-BBF2-4075D6633B4C}" type="datetimeFigureOut">
              <a:rPr kumimoji="1" lang="zh-TW" altLang="en-US" smtClean="0"/>
              <a:t>2021/6/20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0FF-C97A-2344-BC4E-EF955E13B43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1787311"/>
            <a:ext cx="4637544" cy="2982167"/>
          </a:xfrm>
        </p:spPr>
        <p:txBody>
          <a:bodyPr anchor="b"/>
          <a:lstStyle>
            <a:lvl1pPr>
              <a:defRPr sz="353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859" y="4797690"/>
            <a:ext cx="4637544" cy="1568251"/>
          </a:xfrm>
        </p:spPr>
        <p:txBody>
          <a:bodyPr/>
          <a:lstStyle>
            <a:lvl1pPr marL="0" indent="0">
              <a:buNone/>
              <a:defRPr sz="1410">
                <a:solidFill>
                  <a:schemeClr val="tx1"/>
                </a:solidFill>
              </a:defRPr>
            </a:lvl1pPr>
            <a:lvl2pPr marL="26860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2pPr>
            <a:lvl3pPr marL="537845" indent="0">
              <a:buNone/>
              <a:defRPr sz="1060">
                <a:solidFill>
                  <a:schemeClr val="tx1">
                    <a:tint val="75000"/>
                  </a:schemeClr>
                </a:solidFill>
              </a:defRPr>
            </a:lvl3pPr>
            <a:lvl4pPr marL="80645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4pPr>
            <a:lvl5pPr marL="1075055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5pPr>
            <a:lvl6pPr marL="1344295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6pPr>
            <a:lvl7pPr marL="16129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7pPr>
            <a:lvl8pPr marL="188214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8pPr>
            <a:lvl9pPr marL="2150745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67E-FE6D-414C-BBF2-4075D6633B4C}" type="datetimeFigureOut">
              <a:rPr kumimoji="1" lang="zh-TW" altLang="en-US" smtClean="0"/>
              <a:t>2021/6/20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0FF-C97A-2344-BC4E-EF955E13B43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9659" y="1908454"/>
            <a:ext cx="2285167" cy="4548760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22037" y="1908454"/>
            <a:ext cx="2285167" cy="4548760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67E-FE6D-414C-BBF2-4075D6633B4C}" type="datetimeFigureOut">
              <a:rPr kumimoji="1" lang="zh-TW" altLang="en-US" smtClean="0"/>
              <a:t>2021/6/20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0FF-C97A-2344-BC4E-EF955E13B43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381693"/>
            <a:ext cx="4637544" cy="138570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0360" y="1757438"/>
            <a:ext cx="2274665" cy="861293"/>
          </a:xfrm>
        </p:spPr>
        <p:txBody>
          <a:bodyPr anchor="b"/>
          <a:lstStyle>
            <a:lvl1pPr marL="0" indent="0">
              <a:buNone/>
              <a:defRPr sz="1410" b="1"/>
            </a:lvl1pPr>
            <a:lvl2pPr marL="268605" indent="0">
              <a:buNone/>
              <a:defRPr sz="1175" b="1"/>
            </a:lvl2pPr>
            <a:lvl3pPr marL="537845" indent="0">
              <a:buNone/>
              <a:defRPr sz="1060" b="1"/>
            </a:lvl3pPr>
            <a:lvl4pPr marL="806450" indent="0">
              <a:buNone/>
              <a:defRPr sz="940" b="1"/>
            </a:lvl4pPr>
            <a:lvl5pPr marL="1075055" indent="0">
              <a:buNone/>
              <a:defRPr sz="940" b="1"/>
            </a:lvl5pPr>
            <a:lvl6pPr marL="1344295" indent="0">
              <a:buNone/>
              <a:defRPr sz="940" b="1"/>
            </a:lvl6pPr>
            <a:lvl7pPr marL="1612900" indent="0">
              <a:buNone/>
              <a:defRPr sz="940" b="1"/>
            </a:lvl7pPr>
            <a:lvl8pPr marL="1882140" indent="0">
              <a:buNone/>
              <a:defRPr sz="940" b="1"/>
            </a:lvl8pPr>
            <a:lvl9pPr marL="2150745" indent="0">
              <a:buNone/>
              <a:defRPr sz="94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0360" y="2618731"/>
            <a:ext cx="2274665" cy="3851759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722037" y="1757438"/>
            <a:ext cx="2285867" cy="861293"/>
          </a:xfrm>
        </p:spPr>
        <p:txBody>
          <a:bodyPr anchor="b"/>
          <a:lstStyle>
            <a:lvl1pPr marL="0" indent="0">
              <a:buNone/>
              <a:defRPr sz="1410" b="1"/>
            </a:lvl1pPr>
            <a:lvl2pPr marL="268605" indent="0">
              <a:buNone/>
              <a:defRPr sz="1175" b="1"/>
            </a:lvl2pPr>
            <a:lvl3pPr marL="537845" indent="0">
              <a:buNone/>
              <a:defRPr sz="1060" b="1"/>
            </a:lvl3pPr>
            <a:lvl4pPr marL="806450" indent="0">
              <a:buNone/>
              <a:defRPr sz="940" b="1"/>
            </a:lvl4pPr>
            <a:lvl5pPr marL="1075055" indent="0">
              <a:buNone/>
              <a:defRPr sz="940" b="1"/>
            </a:lvl5pPr>
            <a:lvl6pPr marL="1344295" indent="0">
              <a:buNone/>
              <a:defRPr sz="940" b="1"/>
            </a:lvl6pPr>
            <a:lvl7pPr marL="1612900" indent="0">
              <a:buNone/>
              <a:defRPr sz="940" b="1"/>
            </a:lvl7pPr>
            <a:lvl8pPr marL="1882140" indent="0">
              <a:buNone/>
              <a:defRPr sz="940" b="1"/>
            </a:lvl8pPr>
            <a:lvl9pPr marL="2150745" indent="0">
              <a:buNone/>
              <a:defRPr sz="94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722037" y="2618731"/>
            <a:ext cx="2285867" cy="3851759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67E-FE6D-414C-BBF2-4075D6633B4C}" type="datetimeFigureOut">
              <a:rPr kumimoji="1" lang="zh-TW" altLang="en-US" smtClean="0"/>
              <a:t>2021/6/20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0FF-C97A-2344-BC4E-EF955E13B43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67E-FE6D-414C-BBF2-4075D6633B4C}" type="datetimeFigureOut">
              <a:rPr kumimoji="1" lang="zh-TW" altLang="en-US" smtClean="0"/>
              <a:t>2021/6/20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0FF-C97A-2344-BC4E-EF955E13B43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67E-FE6D-414C-BBF2-4075D6633B4C}" type="datetimeFigureOut">
              <a:rPr kumimoji="1" lang="zh-TW" altLang="en-US" smtClean="0"/>
              <a:t>2021/6/20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0FF-C97A-2344-BC4E-EF955E13B43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5867" y="1032226"/>
            <a:ext cx="2722037" cy="5094743"/>
          </a:xfrm>
        </p:spPr>
        <p:txBody>
          <a:bodyPr/>
          <a:lstStyle>
            <a:lvl1pPr>
              <a:defRPr sz="1880"/>
            </a:lvl1pPr>
            <a:lvl2pPr>
              <a:defRPr sz="1645"/>
            </a:lvl2pPr>
            <a:lvl3pPr>
              <a:defRPr sz="1410"/>
            </a:lvl3pPr>
            <a:lvl4pPr>
              <a:defRPr sz="1175"/>
            </a:lvl4pPr>
            <a:lvl5pPr>
              <a:defRPr sz="1175"/>
            </a:lvl5pPr>
            <a:lvl6pPr>
              <a:defRPr sz="1175"/>
            </a:lvl6pPr>
            <a:lvl7pPr>
              <a:defRPr sz="1175"/>
            </a:lvl7pPr>
            <a:lvl8pPr>
              <a:defRPr sz="1175"/>
            </a:lvl8pPr>
            <a:lvl9pPr>
              <a:defRPr sz="1175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0"/>
            </a:lvl1pPr>
            <a:lvl2pPr marL="268605" indent="0">
              <a:buNone/>
              <a:defRPr sz="825"/>
            </a:lvl2pPr>
            <a:lvl3pPr marL="537845" indent="0">
              <a:buNone/>
              <a:defRPr sz="705"/>
            </a:lvl3pPr>
            <a:lvl4pPr marL="806450" indent="0">
              <a:buNone/>
              <a:defRPr sz="590"/>
            </a:lvl4pPr>
            <a:lvl5pPr marL="1075055" indent="0">
              <a:buNone/>
              <a:defRPr sz="590"/>
            </a:lvl5pPr>
            <a:lvl6pPr marL="1344295" indent="0">
              <a:buNone/>
              <a:defRPr sz="590"/>
            </a:lvl6pPr>
            <a:lvl7pPr marL="1612900" indent="0">
              <a:buNone/>
              <a:defRPr sz="590"/>
            </a:lvl7pPr>
            <a:lvl8pPr marL="1882140" indent="0">
              <a:buNone/>
              <a:defRPr sz="590"/>
            </a:lvl8pPr>
            <a:lvl9pPr marL="2150745" indent="0">
              <a:buNone/>
              <a:defRPr sz="59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67E-FE6D-414C-BBF2-4075D6633B4C}" type="datetimeFigureOut">
              <a:rPr kumimoji="1" lang="zh-TW" altLang="en-US" smtClean="0"/>
              <a:t>2021/6/20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0FF-C97A-2344-BC4E-EF955E13B43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867" y="1032226"/>
            <a:ext cx="2722037" cy="5094743"/>
          </a:xfrm>
        </p:spPr>
        <p:txBody>
          <a:bodyPr anchor="t"/>
          <a:lstStyle>
            <a:lvl1pPr marL="0" indent="0">
              <a:buNone/>
              <a:defRPr sz="1880"/>
            </a:lvl1pPr>
            <a:lvl2pPr marL="268605" indent="0">
              <a:buNone/>
              <a:defRPr sz="1645"/>
            </a:lvl2pPr>
            <a:lvl3pPr marL="537845" indent="0">
              <a:buNone/>
              <a:defRPr sz="1410"/>
            </a:lvl3pPr>
            <a:lvl4pPr marL="806450" indent="0">
              <a:buNone/>
              <a:defRPr sz="1175"/>
            </a:lvl4pPr>
            <a:lvl5pPr marL="1075055" indent="0">
              <a:buNone/>
              <a:defRPr sz="1175"/>
            </a:lvl5pPr>
            <a:lvl6pPr marL="1344295" indent="0">
              <a:buNone/>
              <a:defRPr sz="1175"/>
            </a:lvl6pPr>
            <a:lvl7pPr marL="1612900" indent="0">
              <a:buNone/>
              <a:defRPr sz="1175"/>
            </a:lvl7pPr>
            <a:lvl8pPr marL="1882140" indent="0">
              <a:buNone/>
              <a:defRPr sz="1175"/>
            </a:lvl8pPr>
            <a:lvl9pPr marL="2150745" indent="0">
              <a:buNone/>
              <a:defRPr sz="117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0"/>
            </a:lvl1pPr>
            <a:lvl2pPr marL="268605" indent="0">
              <a:buNone/>
              <a:defRPr sz="825"/>
            </a:lvl2pPr>
            <a:lvl3pPr marL="537845" indent="0">
              <a:buNone/>
              <a:defRPr sz="705"/>
            </a:lvl3pPr>
            <a:lvl4pPr marL="806450" indent="0">
              <a:buNone/>
              <a:defRPr sz="590"/>
            </a:lvl4pPr>
            <a:lvl5pPr marL="1075055" indent="0">
              <a:buNone/>
              <a:defRPr sz="590"/>
            </a:lvl5pPr>
            <a:lvl6pPr marL="1344295" indent="0">
              <a:buNone/>
              <a:defRPr sz="590"/>
            </a:lvl6pPr>
            <a:lvl7pPr marL="1612900" indent="0">
              <a:buNone/>
              <a:defRPr sz="590"/>
            </a:lvl7pPr>
            <a:lvl8pPr marL="1882140" indent="0">
              <a:buNone/>
              <a:defRPr sz="590"/>
            </a:lvl8pPr>
            <a:lvl9pPr marL="2150745" indent="0">
              <a:buNone/>
              <a:defRPr sz="59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67E-FE6D-414C-BBF2-4075D6633B4C}" type="datetimeFigureOut">
              <a:rPr kumimoji="1" lang="zh-TW" altLang="en-US" smtClean="0"/>
              <a:t>2021/6/20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0FF-C97A-2344-BC4E-EF955E13B43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60" y="381693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60" y="1908454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659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67E-FE6D-414C-BBF2-4075D6633B4C}" type="datetimeFigureOut">
              <a:rPr kumimoji="1" lang="zh-TW" altLang="en-US" smtClean="0"/>
              <a:t>2021/6/20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1086" y="6644741"/>
            <a:ext cx="1814691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410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A0FF-C97A-2344-BC4E-EF955E13B43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537210" rtl="0" eaLnBrk="1" latinLnBrk="0" hangingPunct="1">
        <a:lnSpc>
          <a:spcPct val="90000"/>
        </a:lnSpc>
        <a:spcBef>
          <a:spcPct val="0"/>
        </a:spcBef>
        <a:buNone/>
        <a:defRPr sz="25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620" indent="-134620" algn="l" defTabSz="537210" rtl="0" eaLnBrk="1" latinLnBrk="0" hangingPunct="1">
        <a:lnSpc>
          <a:spcPct val="90000"/>
        </a:lnSpc>
        <a:spcBef>
          <a:spcPts val="590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34620" algn="l" defTabSz="53721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0" kern="1200">
          <a:solidFill>
            <a:schemeClr val="tx1"/>
          </a:solidFill>
          <a:latin typeface="+mn-lt"/>
          <a:ea typeface="+mn-ea"/>
          <a:cs typeface="+mn-cs"/>
        </a:defRPr>
      </a:lvl2pPr>
      <a:lvl3pPr marL="671830" indent="-134620" algn="l" defTabSz="53721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941070" indent="-134620" algn="l" defTabSz="53721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134620" algn="l" defTabSz="53721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0" kern="1200">
          <a:solidFill>
            <a:schemeClr val="tx1"/>
          </a:solidFill>
          <a:latin typeface="+mn-lt"/>
          <a:ea typeface="+mn-ea"/>
          <a:cs typeface="+mn-cs"/>
        </a:defRPr>
      </a:lvl5pPr>
      <a:lvl6pPr marL="1478280" indent="-134620" algn="l" defTabSz="53721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0" kern="1200">
          <a:solidFill>
            <a:schemeClr val="tx1"/>
          </a:solidFill>
          <a:latin typeface="+mn-lt"/>
          <a:ea typeface="+mn-ea"/>
          <a:cs typeface="+mn-cs"/>
        </a:defRPr>
      </a:lvl6pPr>
      <a:lvl7pPr marL="1747520" indent="-134620" algn="l" defTabSz="53721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0" kern="1200">
          <a:solidFill>
            <a:schemeClr val="tx1"/>
          </a:solidFill>
          <a:latin typeface="+mn-lt"/>
          <a:ea typeface="+mn-ea"/>
          <a:cs typeface="+mn-cs"/>
        </a:defRPr>
      </a:lvl7pPr>
      <a:lvl8pPr marL="2016125" indent="-134620" algn="l" defTabSz="53721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0" kern="1200">
          <a:solidFill>
            <a:schemeClr val="tx1"/>
          </a:solidFill>
          <a:latin typeface="+mn-lt"/>
          <a:ea typeface="+mn-ea"/>
          <a:cs typeface="+mn-cs"/>
        </a:defRPr>
      </a:lvl8pPr>
      <a:lvl9pPr marL="2285365" indent="-134620" algn="l" defTabSz="537210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210" rtl="0" eaLnBrk="1" latinLnBrk="0" hangingPunct="1">
        <a:defRPr sz="1060" kern="1200">
          <a:solidFill>
            <a:schemeClr val="tx1"/>
          </a:solidFill>
          <a:latin typeface="+mn-lt"/>
          <a:ea typeface="+mn-ea"/>
          <a:cs typeface="+mn-cs"/>
        </a:defRPr>
      </a:lvl1pPr>
      <a:lvl2pPr marL="268605" algn="l" defTabSz="537210" rtl="0" eaLnBrk="1" latinLnBrk="0" hangingPunct="1">
        <a:defRPr sz="1060" kern="1200">
          <a:solidFill>
            <a:schemeClr val="tx1"/>
          </a:solidFill>
          <a:latin typeface="+mn-lt"/>
          <a:ea typeface="+mn-ea"/>
          <a:cs typeface="+mn-cs"/>
        </a:defRPr>
      </a:lvl2pPr>
      <a:lvl3pPr marL="537845" algn="l" defTabSz="537210" rtl="0" eaLnBrk="1" latinLnBrk="0" hangingPunct="1">
        <a:defRPr sz="106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algn="l" defTabSz="537210" rtl="0" eaLnBrk="1" latinLnBrk="0" hangingPunct="1">
        <a:defRPr sz="1060" kern="1200">
          <a:solidFill>
            <a:schemeClr val="tx1"/>
          </a:solidFill>
          <a:latin typeface="+mn-lt"/>
          <a:ea typeface="+mn-ea"/>
          <a:cs typeface="+mn-cs"/>
        </a:defRPr>
      </a:lvl4pPr>
      <a:lvl5pPr marL="1075055" algn="l" defTabSz="537210" rtl="0" eaLnBrk="1" latinLnBrk="0" hangingPunct="1">
        <a:defRPr sz="1060" kern="1200">
          <a:solidFill>
            <a:schemeClr val="tx1"/>
          </a:solidFill>
          <a:latin typeface="+mn-lt"/>
          <a:ea typeface="+mn-ea"/>
          <a:cs typeface="+mn-cs"/>
        </a:defRPr>
      </a:lvl5pPr>
      <a:lvl6pPr marL="1344295" algn="l" defTabSz="537210" rtl="0" eaLnBrk="1" latinLnBrk="0" hangingPunct="1">
        <a:defRPr sz="106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algn="l" defTabSz="537210" rtl="0" eaLnBrk="1" latinLnBrk="0" hangingPunct="1">
        <a:defRPr sz="1060" kern="1200">
          <a:solidFill>
            <a:schemeClr val="tx1"/>
          </a:solidFill>
          <a:latin typeface="+mn-lt"/>
          <a:ea typeface="+mn-ea"/>
          <a:cs typeface="+mn-cs"/>
        </a:defRPr>
      </a:lvl7pPr>
      <a:lvl8pPr marL="1882140" algn="l" defTabSz="537210" rtl="0" eaLnBrk="1" latinLnBrk="0" hangingPunct="1">
        <a:defRPr sz="1060" kern="1200">
          <a:solidFill>
            <a:schemeClr val="tx1"/>
          </a:solidFill>
          <a:latin typeface="+mn-lt"/>
          <a:ea typeface="+mn-ea"/>
          <a:cs typeface="+mn-cs"/>
        </a:defRPr>
      </a:lvl8pPr>
      <a:lvl9pPr marL="2150745" algn="l" defTabSz="537210" rtl="0" eaLnBrk="1" latinLnBrk="0" hangingPunct="1">
        <a:defRPr sz="1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86670" y="2783073"/>
            <a:ext cx="4374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  <a:cs typeface="Times New Roman" panose="02020603050405020304" pitchFamily="18" charset="0"/>
              </a:rPr>
              <a:t>靜宜校園 ：實境遊戲活動設計</a:t>
            </a:r>
            <a:endParaRPr kumimoji="1" lang="zh-TW" altLang="en-US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67416" y="2852858"/>
            <a:ext cx="409447" cy="15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70347" y="6487475"/>
            <a:ext cx="20766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PingFang SC" panose="020B0400000000000000" pitchFamily="34" charset="-122"/>
                <a:ea typeface="PingFang SC" panose="020B0400000000000000" pitchFamily="34" charset="-122"/>
                <a:cs typeface="Times New Roman" panose="02020603050405020304" pitchFamily="18" charset="0"/>
              </a:rPr>
              <a:t>設計人：哈璐米</a:t>
            </a:r>
            <a:r>
              <a:rPr lang="en-US" altLang="zh-TW" sz="1200" dirty="0">
                <a:latin typeface="PingFang SC" panose="020B0400000000000000" pitchFamily="34" charset="-122"/>
                <a:ea typeface="PingFang SC" panose="020B0400000000000000" pitchFamily="34" charset="-122"/>
                <a:cs typeface="Times New Roman" panose="02020603050405020304" pitchFamily="18" charset="0"/>
              </a:rPr>
              <a:t>.</a:t>
            </a:r>
            <a:r>
              <a:rPr lang="zh-TW" altLang="en-US" sz="1200" dirty="0">
                <a:latin typeface="PingFang SC" panose="020B0400000000000000" pitchFamily="34" charset="-122"/>
                <a:ea typeface="PingFang SC" panose="020B0400000000000000" pitchFamily="34" charset="-122"/>
                <a:cs typeface="Times New Roman" panose="02020603050405020304" pitchFamily="18" charset="0"/>
              </a:rPr>
              <a:t>及古</a:t>
            </a:r>
          </a:p>
          <a:p>
            <a:r>
              <a:rPr lang="zh-TW" altLang="en-US" sz="1200" dirty="0">
                <a:latin typeface="PingFang SC" panose="020B0400000000000000" pitchFamily="34" charset="-122"/>
                <a:ea typeface="PingFang SC" panose="020B0400000000000000" pitchFamily="34" charset="-122"/>
                <a:cs typeface="Times New Roman" panose="02020603050405020304" pitchFamily="18" charset="0"/>
              </a:rPr>
              <a:t>指導老師：劉鎮輝助理教授</a:t>
            </a:r>
            <a:endParaRPr kumimoji="1" lang="zh-TW" altLang="en-US" sz="12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70347" y="6038748"/>
            <a:ext cx="4032647" cy="448727"/>
          </a:xfrm>
        </p:spPr>
        <p:txBody>
          <a:bodyPr>
            <a:normAutofit/>
          </a:bodyPr>
          <a:lstStyle/>
          <a:p>
            <a:pPr algn="l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遊戲名稱：</a:t>
            </a:r>
            <a:r>
              <a:rPr lang="en-US" altLang="zh-TW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Check it out</a:t>
            </a:r>
            <a:endParaRPr lang="zh-TW" altLang="en-US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70347" y="6382972"/>
            <a:ext cx="46930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70" y="3160635"/>
            <a:ext cx="2988697" cy="14880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70346" y="1004957"/>
            <a:ext cx="4032647" cy="448727"/>
          </a:xfrm>
        </p:spPr>
        <p:txBody>
          <a:bodyPr>
            <a:normAutofit/>
          </a:bodyPr>
          <a:lstStyle/>
          <a:p>
            <a:pPr algn="l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主題故事說明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370346" y="1312288"/>
            <a:ext cx="46930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副標題 8"/>
          <p:cNvSpPr txBox="1"/>
          <p:nvPr/>
        </p:nvSpPr>
        <p:spPr>
          <a:xfrm>
            <a:off x="370346" y="1453684"/>
            <a:ext cx="4164584" cy="4877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37210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None/>
              <a:defRPr sz="1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60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784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0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505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429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2900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2140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074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故事主題：真心悔改</a:t>
            </a: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故事內容：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有一位男子，因為違背上帝的命令，所以，被驅逐到充滿聖光與愛的靜宜大學，進行反省。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因為這位男子是教會中的神職人員，他有心想要悔改；不過，他需要大家的幫助才能順利由校內的羅馬競技場重返家園。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上帝幫他設下以下的重重關卡，就讓大家來幫助他吧！！！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92837" y="123061"/>
            <a:ext cx="2288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latin typeface="PingFang SC" panose="020B0400000000000000" pitchFamily="34" charset="-122"/>
                <a:ea typeface="PingFang SC" panose="020B0400000000000000" pitchFamily="34" charset="-122"/>
                <a:cs typeface="Times New Roman" panose="02020603050405020304" pitchFamily="18" charset="0"/>
              </a:rPr>
              <a:t>靜宜校園 ：實境遊戲活動設計</a:t>
            </a:r>
            <a:endParaRPr kumimoji="1" lang="zh-TW" altLang="en-US" sz="11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kumimoji="1" lang="zh-TW" altLang="en-US" sz="11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77041" y="155209"/>
            <a:ext cx="409447" cy="15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70346" y="1004957"/>
            <a:ext cx="4032647" cy="448727"/>
          </a:xfrm>
        </p:spPr>
        <p:txBody>
          <a:bodyPr>
            <a:normAutofit/>
          </a:bodyPr>
          <a:lstStyle/>
          <a:p>
            <a:pPr algn="l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實境遊戲活動站點</a:t>
            </a:r>
          </a:p>
          <a:p>
            <a:pPr algn="l"/>
            <a:endParaRPr lang="zh-TW" altLang="en-US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l"/>
            <a:endParaRPr lang="zh-TW" altLang="en-US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70346" y="1312288"/>
            <a:ext cx="46930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892837" y="123061"/>
            <a:ext cx="2288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latin typeface="PingFang SC" panose="020B0400000000000000" pitchFamily="34" charset="-122"/>
                <a:ea typeface="PingFang SC" panose="020B0400000000000000" pitchFamily="34" charset="-122"/>
                <a:cs typeface="Times New Roman" panose="02020603050405020304" pitchFamily="18" charset="0"/>
              </a:rPr>
              <a:t>靜宜校園 ：實境遊戲活動設計</a:t>
            </a:r>
            <a:endParaRPr kumimoji="1" lang="zh-TW" altLang="en-US" sz="11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kumimoji="1" lang="zh-TW" altLang="en-US" sz="11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77041" y="155209"/>
            <a:ext cx="409447" cy="15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/>
          <a:srcRect l="37103" t="11640" b="4497"/>
          <a:stretch>
            <a:fillRect/>
          </a:stretch>
        </p:blipFill>
        <p:spPr>
          <a:xfrm>
            <a:off x="413546" y="1463219"/>
            <a:ext cx="4606695" cy="345502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81618" y="5069169"/>
            <a:ext cx="2005677" cy="27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（地圖來源：</a:t>
            </a:r>
            <a:r>
              <a:rPr lang="en-US" altLang="zh-TW" dirty="0"/>
              <a:t>Google Map</a:t>
            </a:r>
            <a:r>
              <a:rPr lang="zh-TW" altLang="en-US" dirty="0"/>
              <a:t>）</a:t>
            </a:r>
          </a:p>
        </p:txBody>
      </p:sp>
      <p:sp>
        <p:nvSpPr>
          <p:cNvPr id="12" name="箭號: 五邊形 11"/>
          <p:cNvSpPr/>
          <p:nvPr/>
        </p:nvSpPr>
        <p:spPr>
          <a:xfrm>
            <a:off x="967444" y="3455056"/>
            <a:ext cx="946150" cy="241300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b="1" dirty="0">
                <a:solidFill>
                  <a:schemeClr val="bg1"/>
                </a:solidFill>
              </a:rPr>
              <a:t>③羅馬競技場</a:t>
            </a:r>
          </a:p>
        </p:txBody>
      </p:sp>
      <p:sp>
        <p:nvSpPr>
          <p:cNvPr id="15" name="箭號: 五邊形 14"/>
          <p:cNvSpPr/>
          <p:nvPr/>
        </p:nvSpPr>
        <p:spPr>
          <a:xfrm>
            <a:off x="1391108" y="3199611"/>
            <a:ext cx="946150" cy="241300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b="1" dirty="0">
                <a:solidFill>
                  <a:schemeClr val="bg1"/>
                </a:solidFill>
              </a:rPr>
              <a:t>②原味大地</a:t>
            </a:r>
          </a:p>
        </p:txBody>
      </p:sp>
      <p:sp>
        <p:nvSpPr>
          <p:cNvPr id="17" name="箭號: 五邊形 16"/>
          <p:cNvSpPr/>
          <p:nvPr/>
        </p:nvSpPr>
        <p:spPr>
          <a:xfrm>
            <a:off x="1946910" y="2629000"/>
            <a:ext cx="955675" cy="241300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b="1" dirty="0">
                <a:solidFill>
                  <a:schemeClr val="bg1"/>
                </a:solidFill>
              </a:rPr>
              <a:t>①主顧聖母堂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70346" y="1004957"/>
            <a:ext cx="4032647" cy="448727"/>
          </a:xfrm>
        </p:spPr>
        <p:txBody>
          <a:bodyPr>
            <a:normAutofit/>
          </a:bodyPr>
          <a:lstStyle/>
          <a:p>
            <a:pPr algn="l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遊戲第一站（起始站）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370346" y="1312288"/>
            <a:ext cx="46930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副標題 8"/>
          <p:cNvSpPr txBox="1"/>
          <p:nvPr/>
        </p:nvSpPr>
        <p:spPr>
          <a:xfrm>
            <a:off x="345962" y="1453683"/>
            <a:ext cx="4139870" cy="6269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37210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None/>
              <a:defRPr sz="1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60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784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0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505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429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2900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2140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074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遊戲起始地點：主顧聖母堂</a:t>
            </a: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起始地點資源及特色：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美麗的新教堂，擁有完美的雕刻，讓聖母堂吸引了許多觀光客來參訪。</a:t>
            </a: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整體遊戲說明：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以下關卡皆須完成，否則無法通過上帝的考驗，順利抵達終點喔！！！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en-US" altLang="zh-TW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</a:t>
            </a:r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是否有關主：是</a:t>
            </a: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關卡內容設計：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  <a:sym typeface="+mn-ea"/>
              </a:rPr>
              <a:t>關卡名稱：</a:t>
            </a:r>
            <a:r>
              <a:rPr lang="en-US" altLang="zh-TW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Ear</a:t>
            </a:r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傳耳</a:t>
            </a:r>
            <a:r>
              <a:rPr lang="en-US" altLang="zh-TW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ABC</a:t>
            </a: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  <a:sym typeface="+mn-ea"/>
              </a:rPr>
              <a:t>遊戲玩法：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  <a:sym typeface="+mn-ea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  <a:sym typeface="+mn-ea"/>
              </a:rPr>
              <a:t>當大家（玩家）陪男子來到主顧聖母堂找尋線索，聖母堂內人員（第一站關主）請大家派</a:t>
            </a:r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五個人出來接受考驗。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第一個人可以看到題目（中文），要用英文把題目描述給第二人（不能直接說這個字），後續以此類推；傳到最後一個人，要把正確答案說出來（中文） 。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答對了，即可過關，並得到前往下一關的指引。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以上題目都是關於聖經的內容，以能讓男子在過程中進行反省。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en-US" altLang="zh-TW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</a:t>
            </a:r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如何指引至下一關：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關主給玩家提示：由原住民開設的友善咖啡廳。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92837" y="123061"/>
            <a:ext cx="2288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latin typeface="PingFang SC" panose="020B0400000000000000" pitchFamily="34" charset="-122"/>
                <a:ea typeface="PingFang SC" panose="020B0400000000000000" pitchFamily="34" charset="-122"/>
                <a:cs typeface="Times New Roman" panose="02020603050405020304" pitchFamily="18" charset="0"/>
              </a:rPr>
              <a:t>靜宜校園 ：實境遊戲活動設計</a:t>
            </a:r>
            <a:endParaRPr kumimoji="1" lang="zh-TW" altLang="en-US" sz="11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kumimoji="1" lang="zh-TW" altLang="en-US" sz="11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77041" y="155209"/>
            <a:ext cx="409447" cy="15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70346" y="1004957"/>
            <a:ext cx="4032647" cy="448727"/>
          </a:xfrm>
        </p:spPr>
        <p:txBody>
          <a:bodyPr>
            <a:normAutofit/>
          </a:bodyPr>
          <a:lstStyle/>
          <a:p>
            <a:pPr algn="l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遊戲第二站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370346" y="1312288"/>
            <a:ext cx="46930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副標題 8"/>
          <p:cNvSpPr txBox="1"/>
          <p:nvPr/>
        </p:nvSpPr>
        <p:spPr>
          <a:xfrm>
            <a:off x="370346" y="1453684"/>
            <a:ext cx="4139870" cy="53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37210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None/>
              <a:defRPr sz="1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60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784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0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505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429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2900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2140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074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關卡地點：原味大地</a:t>
            </a: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關卡地點資源及特色：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有原住民風味的友善咖啡廳，也有好的讀書環境，以及多樣化的美食與飲品。 </a:t>
            </a: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是否有關主：是</a:t>
            </a: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關卡內容設計：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  <a:sym typeface="+mn-ea"/>
              </a:rPr>
              <a:t>關卡名稱：</a:t>
            </a:r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猜猜誰是老鼠屎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  <a:sym typeface="+mn-ea"/>
              </a:rPr>
              <a:t>遊戲玩法：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  <a:sym typeface="+mn-ea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  <a:sym typeface="+mn-ea"/>
              </a:rPr>
              <a:t>大家來到原味大地，館內的工作人員（第二站關主）要大家選派三</a:t>
            </a:r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個人出來接受考驗。 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關主會給每一個人一個杯子，三個人的杯子裡，有一個人的杯子是裝雪碧，另外兩個人是裝水。（三人可以彼此商議與交換杯子） 。 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關主要猜測誰的杯子裡是雪碧；只要關主猜錯，小隊就可以過關。 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這個遊戲是在考驗大家的表達能力。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過關後就可以得到關主指引，前往下一關。 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如何指引至下一關：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由關主給玩家提示：曾經是在義大利提供作為角鬥士比賽的場所，也是個很大的圓形劇場。 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l"/>
            <a:endParaRPr lang="en-US" altLang="zh-TW" sz="11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92837" y="123061"/>
            <a:ext cx="2288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latin typeface="PingFang SC" panose="020B0400000000000000" pitchFamily="34" charset="-122"/>
                <a:ea typeface="PingFang SC" panose="020B0400000000000000" pitchFamily="34" charset="-122"/>
                <a:cs typeface="Times New Roman" panose="02020603050405020304" pitchFamily="18" charset="0"/>
              </a:rPr>
              <a:t>靜宜校園 ：實境遊戲活動設計</a:t>
            </a:r>
            <a:endParaRPr kumimoji="1" lang="zh-TW" altLang="en-US" sz="11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kumimoji="1" lang="zh-TW" altLang="en-US" sz="11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77041" y="155209"/>
            <a:ext cx="409447" cy="15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70346" y="1004957"/>
            <a:ext cx="4032647" cy="448727"/>
          </a:xfrm>
        </p:spPr>
        <p:txBody>
          <a:bodyPr>
            <a:normAutofit/>
          </a:bodyPr>
          <a:lstStyle/>
          <a:p>
            <a:pPr algn="l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遊戲第三站（終點站）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370346" y="1312288"/>
            <a:ext cx="46930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副標題 8"/>
          <p:cNvSpPr txBox="1"/>
          <p:nvPr/>
        </p:nvSpPr>
        <p:spPr>
          <a:xfrm>
            <a:off x="357989" y="1453684"/>
            <a:ext cx="4176941" cy="633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37210" rtl="0" eaLnBrk="1" latinLnBrk="0" hangingPunct="1">
              <a:lnSpc>
                <a:spcPct val="90000"/>
              </a:lnSpc>
              <a:spcBef>
                <a:spcPts val="590"/>
              </a:spcBef>
              <a:buFont typeface="Arial" panose="020B0604020202020204" pitchFamily="34" charset="0"/>
              <a:buNone/>
              <a:defRPr sz="1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60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784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0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505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429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2900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2140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0745" indent="0" algn="ctr" defTabSz="537210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遊戲結束地點：羅馬競技場</a:t>
            </a: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結束地點資源及特色：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這是一個面積頗大的廣場，這個廣場經常會聚集蠻多人，並在此舉辦活動。</a:t>
            </a: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 是否有關主：是 </a:t>
            </a: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◉遊戲結束與總結分享（含玩家心得與遊戲回饋）： 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大家終於抵達最後一站，大家圍成一圈，吃吃東西，喝喝東西，坐下來討論這一整天的心得，也透過這個活動來增進大家的情感。</a:t>
            </a: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因為大家的同心協力，讓男子抵達了最後一站，這裡也是男子可以回返家園的穿越孔道。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男子向大家表達由衷的感謝，並誠心悔改，以後再也不會犯錯。</a:t>
            </a:r>
            <a:endParaRPr lang="en-US" altLang="zh-TW" sz="14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algn="just"/>
            <a:r>
              <a:rPr lang="zh-TW" altLang="en-US" sz="1400" dirty="0">
                <a:latin typeface="PingFang SC" panose="020B0400000000000000" pitchFamily="34" charset="-122"/>
                <a:ea typeface="PingFang SC" panose="020B0400000000000000" pitchFamily="34" charset="-122"/>
              </a:rPr>
              <a:t>最後男子就順利穿越回返家鄉，大家也開心結束今天的活動。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892837" y="123061"/>
            <a:ext cx="2288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latin typeface="PingFang SC" panose="020B0400000000000000" pitchFamily="34" charset="-122"/>
                <a:ea typeface="PingFang SC" panose="020B0400000000000000" pitchFamily="34" charset="-122"/>
                <a:cs typeface="Times New Roman" panose="02020603050405020304" pitchFamily="18" charset="0"/>
              </a:rPr>
              <a:t>靜宜校園 ：實境遊戲活動設計</a:t>
            </a:r>
            <a:endParaRPr kumimoji="1" lang="zh-TW" altLang="en-US" sz="11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kumimoji="1" lang="zh-TW" altLang="en-US" sz="11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77041" y="155209"/>
            <a:ext cx="409447" cy="15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779</Words>
  <Application>Microsoft Office PowerPoint</Application>
  <PresentationFormat>B5 (ISO) 紙張 (176x250 公釐)</PresentationFormat>
  <Paragraphs>61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PingFang SC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劉鎮輝</cp:lastModifiedBy>
  <cp:revision>30</cp:revision>
  <dcterms:created xsi:type="dcterms:W3CDTF">2021-05-19T14:26:00Z</dcterms:created>
  <dcterms:modified xsi:type="dcterms:W3CDTF">2021-06-20T12:41:43Z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